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8"/>
  </p:notesMasterIdLst>
  <p:sldIdLst>
    <p:sldId id="283" r:id="rId2"/>
    <p:sldId id="289" r:id="rId3"/>
    <p:sldId id="284" r:id="rId4"/>
    <p:sldId id="285" r:id="rId5"/>
    <p:sldId id="260"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305" r:id="rId22"/>
    <p:sldId id="306" r:id="rId23"/>
    <p:sldId id="307" r:id="rId24"/>
    <p:sldId id="308" r:id="rId25"/>
    <p:sldId id="317" r:id="rId26"/>
    <p:sldId id="310" r:id="rId27"/>
    <p:sldId id="311" r:id="rId28"/>
    <p:sldId id="312" r:id="rId29"/>
    <p:sldId id="313" r:id="rId30"/>
    <p:sldId id="314" r:id="rId31"/>
    <p:sldId id="315" r:id="rId32"/>
    <p:sldId id="316" r:id="rId33"/>
    <p:sldId id="318" r:id="rId34"/>
    <p:sldId id="286" r:id="rId35"/>
    <p:sldId id="319" r:id="rId36"/>
    <p:sldId id="320" r:id="rId37"/>
    <p:sldId id="321" r:id="rId38"/>
    <p:sldId id="322" r:id="rId39"/>
    <p:sldId id="323" r:id="rId40"/>
    <p:sldId id="324" r:id="rId41"/>
    <p:sldId id="325" r:id="rId42"/>
    <p:sldId id="326" r:id="rId43"/>
    <p:sldId id="327" r:id="rId44"/>
    <p:sldId id="328" r:id="rId45"/>
    <p:sldId id="329" r:id="rId46"/>
    <p:sldId id="330" r:id="rId47"/>
    <p:sldId id="331" r:id="rId48"/>
    <p:sldId id="332" r:id="rId49"/>
    <p:sldId id="335" r:id="rId50"/>
    <p:sldId id="334" r:id="rId51"/>
    <p:sldId id="333" r:id="rId52"/>
    <p:sldId id="336" r:id="rId53"/>
    <p:sldId id="337" r:id="rId54"/>
    <p:sldId id="338" r:id="rId55"/>
    <p:sldId id="339" r:id="rId56"/>
    <p:sldId id="340" r:id="rId57"/>
    <p:sldId id="341" r:id="rId58"/>
    <p:sldId id="342" r:id="rId59"/>
    <p:sldId id="343" r:id="rId60"/>
    <p:sldId id="345" r:id="rId61"/>
    <p:sldId id="344" r:id="rId62"/>
    <p:sldId id="346" r:id="rId63"/>
    <p:sldId id="347" r:id="rId64"/>
    <p:sldId id="348" r:id="rId65"/>
    <p:sldId id="349" r:id="rId66"/>
    <p:sldId id="350" r:id="rId67"/>
    <p:sldId id="351" r:id="rId68"/>
    <p:sldId id="352" r:id="rId69"/>
    <p:sldId id="353" r:id="rId70"/>
    <p:sldId id="354" r:id="rId71"/>
    <p:sldId id="355" r:id="rId72"/>
    <p:sldId id="356" r:id="rId73"/>
    <p:sldId id="357" r:id="rId74"/>
    <p:sldId id="358" r:id="rId75"/>
    <p:sldId id="359" r:id="rId76"/>
    <p:sldId id="360" r:id="rId77"/>
    <p:sldId id="361" r:id="rId78"/>
    <p:sldId id="362" r:id="rId79"/>
    <p:sldId id="363" r:id="rId80"/>
    <p:sldId id="365" r:id="rId81"/>
    <p:sldId id="364" r:id="rId82"/>
    <p:sldId id="366" r:id="rId83"/>
    <p:sldId id="367" r:id="rId84"/>
    <p:sldId id="368" r:id="rId85"/>
    <p:sldId id="369" r:id="rId86"/>
    <p:sldId id="370" r:id="rId87"/>
    <p:sldId id="371" r:id="rId88"/>
    <p:sldId id="372" r:id="rId89"/>
    <p:sldId id="373" r:id="rId90"/>
    <p:sldId id="374" r:id="rId91"/>
    <p:sldId id="375" r:id="rId92"/>
    <p:sldId id="376" r:id="rId93"/>
    <p:sldId id="382" r:id="rId94"/>
    <p:sldId id="377" r:id="rId95"/>
    <p:sldId id="378" r:id="rId96"/>
    <p:sldId id="379" r:id="rId97"/>
    <p:sldId id="380" r:id="rId98"/>
    <p:sldId id="381" r:id="rId99"/>
    <p:sldId id="384" r:id="rId100"/>
    <p:sldId id="383" r:id="rId101"/>
    <p:sldId id="385" r:id="rId102"/>
    <p:sldId id="386" r:id="rId103"/>
    <p:sldId id="387" r:id="rId104"/>
    <p:sldId id="388" r:id="rId105"/>
    <p:sldId id="389" r:id="rId106"/>
    <p:sldId id="288" r:id="rId10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42D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41" autoAdjust="0"/>
    <p:restoredTop sz="74775" autoAdjust="0"/>
  </p:normalViewPr>
  <p:slideViewPr>
    <p:cSldViewPr snapToGrid="0">
      <p:cViewPr varScale="1">
        <p:scale>
          <a:sx n="55" d="100"/>
          <a:sy n="55" d="100"/>
        </p:scale>
        <p:origin x="1116" y="78"/>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presProps" Target="pres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83ED17-DD77-4BAB-A1FE-039EDE692FE2}" type="datetimeFigureOut">
              <a:rPr lang="zh-CN" altLang="en-US" smtClean="0"/>
              <a:t>2016/12/10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08D6B4-4F83-4AFA-9BF6-406644F60569}" type="slidenum">
              <a:rPr lang="zh-CN" altLang="en-US" smtClean="0"/>
              <a:t>‹#›</a:t>
            </a:fld>
            <a:endParaRPr lang="zh-CN" altLang="en-US"/>
          </a:p>
        </p:txBody>
      </p:sp>
    </p:spTree>
    <p:extLst>
      <p:ext uri="{BB962C8B-B14F-4D97-AF65-F5344CB8AC3E}">
        <p14:creationId xmlns:p14="http://schemas.microsoft.com/office/powerpoint/2010/main" val="1891362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baike.baidu.com/view/8163.htm"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baike.baidu.com/view/14685.htm" TargetMode="External"/><Relationship Id="rId5" Type="http://schemas.openxmlformats.org/officeDocument/2006/relationships/hyperlink" Target="http://baike.baidu.com/view/163499.htm" TargetMode="External"/><Relationship Id="rId4" Type="http://schemas.openxmlformats.org/officeDocument/2006/relationships/hyperlink" Target="http://baike.baidu.com/view/96500.htm"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a:t>
            </a:fld>
            <a:endParaRPr lang="zh-CN" altLang="en-US"/>
          </a:p>
        </p:txBody>
      </p:sp>
    </p:spTree>
    <p:extLst>
      <p:ext uri="{BB962C8B-B14F-4D97-AF65-F5344CB8AC3E}">
        <p14:creationId xmlns:p14="http://schemas.microsoft.com/office/powerpoint/2010/main" val="35570821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平面的四个象限也是线性可分。但下图的红蓝两条线就无法找到一超平面去分割。 </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用的是所说的</a:t>
            </a:r>
            <a:r>
              <a:rPr lang="en-US" altLang="zh-CN" sz="1200" b="1" i="0" kern="1200" dirty="0" smtClean="0">
                <a:solidFill>
                  <a:schemeClr val="tx1"/>
                </a:solidFill>
                <a:effectLst/>
                <a:latin typeface="+mn-lt"/>
                <a:ea typeface="+mn-ea"/>
                <a:cs typeface="+mn-cs"/>
              </a:rPr>
              <a:t>5</a:t>
            </a:r>
            <a:r>
              <a:rPr lang="zh-CN" altLang="en-US" sz="1200" b="1" i="0" kern="1200" dirty="0" smtClean="0">
                <a:solidFill>
                  <a:schemeClr val="tx1"/>
                </a:solidFill>
                <a:effectLst/>
                <a:latin typeface="+mn-lt"/>
                <a:ea typeface="+mn-ea"/>
                <a:cs typeface="+mn-cs"/>
              </a:rPr>
              <a:t>种空间变换操作</a:t>
            </a:r>
            <a:r>
              <a:rPr lang="zh-CN" altLang="en-US" sz="1200" b="0" i="0" kern="1200" dirty="0" smtClean="0">
                <a:solidFill>
                  <a:schemeClr val="tx1"/>
                </a:solidFill>
                <a:effectLst/>
                <a:latin typeface="+mn-lt"/>
                <a:ea typeface="+mn-ea"/>
                <a:cs typeface="+mn-cs"/>
              </a:rPr>
              <a:t>。比如下图就是经过放大、平移、旋转、扭曲原二维空间后，在三维空间下就可以成功找到一个超平面分割红蓝两线 </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11</a:t>
            </a:fld>
            <a:endParaRPr lang="zh-CN" altLang="en-US"/>
          </a:p>
        </p:txBody>
      </p:sp>
    </p:spTree>
    <p:extLst>
      <p:ext uri="{BB962C8B-B14F-4D97-AF65-F5344CB8AC3E}">
        <p14:creationId xmlns:p14="http://schemas.microsoft.com/office/powerpoint/2010/main" val="3245780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动态的理解：</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我们最终需要的也就是训练好的神经网络的所有层的权重矩阵</a:t>
            </a:r>
            <a:endParaRPr lang="en-US" altLang="zh-CN" sz="1200" b="0" i="0" kern="1200" dirty="0" smtClean="0">
              <a:solidFill>
                <a:schemeClr val="tx1"/>
              </a:solidFill>
              <a:effectLst/>
              <a:latin typeface="+mn-lt"/>
              <a:ea typeface="+mn-ea"/>
              <a:cs typeface="+mn-cs"/>
            </a:endParaRPr>
          </a:p>
          <a:p>
            <a:r>
              <a:rPr lang="en-US" altLang="zh-CN" dirty="0" smtClean="0"/>
              <a:t>http://cs.stanford.edu/people/karpathy/convnetjs//demo/classify2d.html</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12</a:t>
            </a:fld>
            <a:endParaRPr lang="zh-CN" altLang="en-US"/>
          </a:p>
        </p:txBody>
      </p:sp>
    </p:spTree>
    <p:extLst>
      <p:ext uri="{BB962C8B-B14F-4D97-AF65-F5344CB8AC3E}">
        <p14:creationId xmlns:p14="http://schemas.microsoft.com/office/powerpoint/2010/main" val="39991167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动态的理解：</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我们最终需要的也就是训练好的神经网络的所有层的权重矩阵</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13</a:t>
            </a:fld>
            <a:endParaRPr lang="zh-CN" altLang="en-US"/>
          </a:p>
        </p:txBody>
      </p:sp>
    </p:spTree>
    <p:extLst>
      <p:ext uri="{BB962C8B-B14F-4D97-AF65-F5344CB8AC3E}">
        <p14:creationId xmlns:p14="http://schemas.microsoft.com/office/powerpoint/2010/main" val="1325936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回想上文由碳氧原子通过不同组合形成若干分子的例子。从分子层面继续迭代这种组合思想，可以形成</a:t>
            </a:r>
            <a:r>
              <a:rPr lang="en-US" altLang="zh-CN" sz="1200" b="0" i="0" kern="1200" dirty="0" smtClean="0">
                <a:solidFill>
                  <a:schemeClr val="tx1"/>
                </a:solidFill>
                <a:effectLst/>
                <a:latin typeface="+mn-lt"/>
                <a:ea typeface="+mn-ea"/>
                <a:cs typeface="+mn-cs"/>
              </a:rPr>
              <a:t>DNA</a:t>
            </a:r>
            <a:r>
              <a:rPr lang="zh-CN" altLang="en-US" sz="1200" b="0" i="0" kern="1200" dirty="0" smtClean="0">
                <a:solidFill>
                  <a:schemeClr val="tx1"/>
                </a:solidFill>
                <a:effectLst/>
                <a:latin typeface="+mn-lt"/>
                <a:ea typeface="+mn-ea"/>
                <a:cs typeface="+mn-cs"/>
              </a:rPr>
              <a:t>，细胞，组织，器官，最终可以形成一个完整的人。继续迭代还会有家庭，公司，国家等。这种现象在身边随处可见。</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并且原子的内部结构与太阳系又惊人的相似。不同层级之间都是以类似的几种规则再不断形成新物质</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14</a:t>
            </a:fld>
            <a:endParaRPr lang="zh-CN" altLang="en-US"/>
          </a:p>
        </p:txBody>
      </p:sp>
    </p:spTree>
    <p:extLst>
      <p:ext uri="{BB962C8B-B14F-4D97-AF65-F5344CB8AC3E}">
        <p14:creationId xmlns:p14="http://schemas.microsoft.com/office/powerpoint/2010/main" val="3919533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15</a:t>
            </a:fld>
            <a:endParaRPr lang="zh-CN" altLang="en-US"/>
          </a:p>
        </p:txBody>
      </p:sp>
    </p:spTree>
    <p:extLst>
      <p:ext uri="{BB962C8B-B14F-4D97-AF65-F5344CB8AC3E}">
        <p14:creationId xmlns:p14="http://schemas.microsoft.com/office/powerpoint/2010/main" val="190877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知道了神经网络的学习过程就是</a:t>
            </a:r>
            <a:r>
              <a:rPr lang="zh-CN" altLang="en-US" sz="1200" b="1" i="0" kern="1200" dirty="0" smtClean="0">
                <a:solidFill>
                  <a:schemeClr val="tx1"/>
                </a:solidFill>
                <a:effectLst/>
                <a:latin typeface="+mn-lt"/>
                <a:ea typeface="+mn-ea"/>
                <a:cs typeface="+mn-cs"/>
              </a:rPr>
              <a:t>学习</a:t>
            </a:r>
            <a:r>
              <a:rPr lang="zh-CN" altLang="en-US" sz="1200" b="0" i="0" kern="1200" dirty="0" smtClean="0">
                <a:solidFill>
                  <a:schemeClr val="tx1"/>
                </a:solidFill>
                <a:effectLst/>
                <a:latin typeface="+mn-lt"/>
                <a:ea typeface="+mn-ea"/>
                <a:cs typeface="+mn-cs"/>
              </a:rPr>
              <a:t>控制着空间变换方式（物质组成方式）的</a:t>
            </a:r>
            <a:r>
              <a:rPr lang="zh-CN" altLang="en-US" sz="1200" b="1" i="0" kern="1200" dirty="0" smtClean="0">
                <a:solidFill>
                  <a:schemeClr val="tx1"/>
                </a:solidFill>
                <a:effectLst/>
                <a:latin typeface="+mn-lt"/>
                <a:ea typeface="+mn-ea"/>
                <a:cs typeface="+mn-cs"/>
              </a:rPr>
              <a:t>权重矩阵</a:t>
            </a:r>
            <a:r>
              <a:rPr lang="zh-CN" altLang="en-US" sz="1200" b="0" i="0" kern="1200" dirty="0" smtClean="0">
                <a:solidFill>
                  <a:schemeClr val="tx1"/>
                </a:solidFill>
                <a:effectLst/>
                <a:latin typeface="+mn-lt"/>
                <a:ea typeface="+mn-ea"/>
                <a:cs typeface="+mn-cs"/>
              </a:rPr>
              <a:t>后，接下来的问题就是</a:t>
            </a:r>
            <a:r>
              <a:rPr lang="zh-CN" altLang="en-US" sz="1200" b="1" i="0" kern="1200" dirty="0" smtClean="0">
                <a:solidFill>
                  <a:schemeClr val="tx1"/>
                </a:solidFill>
                <a:effectLst/>
                <a:latin typeface="+mn-lt"/>
                <a:ea typeface="+mn-ea"/>
                <a:cs typeface="+mn-cs"/>
              </a:rPr>
              <a:t>如何学习</a:t>
            </a:r>
            <a:r>
              <a:rPr lang="zh-CN" altLang="en-US" sz="1200" b="0" i="0" kern="1200" dirty="0" smtClean="0">
                <a:solidFill>
                  <a:schemeClr val="tx1"/>
                </a:solidFill>
                <a:effectLst/>
                <a:latin typeface="+mn-lt"/>
                <a:ea typeface="+mn-ea"/>
                <a:cs typeface="+mn-cs"/>
              </a:rPr>
              <a:t>每一层的权重矩阵</a:t>
            </a:r>
            <a:r>
              <a:rPr lang="en-US" altLang="zh-CN" sz="1200" b="0" i="0" kern="1200" dirty="0" smtClean="0">
                <a:solidFill>
                  <a:schemeClr val="tx1"/>
                </a:solidFill>
                <a:effectLst/>
                <a:latin typeface="+mn-lt"/>
                <a:ea typeface="+mn-ea"/>
                <a:cs typeface="+mn-cs"/>
              </a:rPr>
              <a:t>W</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既然我们希望网络的输出尽可能的接近真正想要预测的值。那么就可以通过</a:t>
            </a:r>
            <a:r>
              <a:rPr lang="zh-CN" altLang="en-US" b="1" dirty="0" smtClean="0"/>
              <a:t>比较</a:t>
            </a:r>
            <a:r>
              <a:rPr lang="zh-CN" altLang="en-US" dirty="0" smtClean="0"/>
              <a:t>当前网络的</a:t>
            </a:r>
            <a:r>
              <a:rPr lang="zh-CN" altLang="en-US" b="1" dirty="0" smtClean="0"/>
              <a:t>输出值</a:t>
            </a:r>
            <a:r>
              <a:rPr lang="zh-CN" altLang="en-US" dirty="0" smtClean="0"/>
              <a:t>和我们真正想要的</a:t>
            </a:r>
            <a:r>
              <a:rPr lang="zh-CN" altLang="en-US" b="1" dirty="0" smtClean="0"/>
              <a:t>目标值</a:t>
            </a:r>
            <a:r>
              <a:rPr lang="zh-CN" altLang="en-US" dirty="0" smtClean="0"/>
              <a:t>，再根据两者的差异情况来更新每一层的权重矩阵（比如，如果网络的预测值高了，就调整权重让它预测低一些，不断调整，直到能够预测出目标值）。因此就需要先</a:t>
            </a:r>
            <a:r>
              <a:rPr lang="zh-CN" altLang="en-US" b="1" dirty="0" smtClean="0"/>
              <a:t>定义“如何比较</a:t>
            </a:r>
            <a:r>
              <a:rPr lang="zh-CN" altLang="en-US" dirty="0" smtClean="0"/>
              <a:t>预测值和目标值的</a:t>
            </a:r>
            <a:r>
              <a:rPr lang="zh-CN" altLang="en-US" b="1" dirty="0" smtClean="0"/>
              <a:t>差异</a:t>
            </a:r>
            <a:r>
              <a:rPr lang="zh-CN" altLang="en-US" dirty="0" smtClean="0"/>
              <a:t>”，这便是</a:t>
            </a:r>
            <a:r>
              <a:rPr lang="zh-CN" altLang="en-US" b="1" dirty="0" smtClean="0"/>
              <a:t>损失函数或目标函数（</a:t>
            </a:r>
            <a:r>
              <a:rPr lang="en-US" altLang="zh-CN" b="1" dirty="0" smtClean="0"/>
              <a:t>loss function or objective function</a:t>
            </a:r>
            <a:r>
              <a:rPr lang="zh-CN" altLang="en-US" b="1" dirty="0" smtClean="0"/>
              <a:t>）</a:t>
            </a:r>
            <a:r>
              <a:rPr lang="zh-CN" altLang="en-US" dirty="0" smtClean="0"/>
              <a:t>，用于衡量预测值和目标值的差异的方程。</a:t>
            </a:r>
            <a:r>
              <a:rPr lang="en-US" altLang="zh-CN" dirty="0" smtClean="0"/>
              <a:t>loss function</a:t>
            </a:r>
            <a:r>
              <a:rPr lang="zh-CN" altLang="en-US" dirty="0" smtClean="0"/>
              <a:t>的输出值（</a:t>
            </a:r>
            <a:r>
              <a:rPr lang="en-US" altLang="zh-CN" dirty="0" smtClean="0"/>
              <a:t>loss</a:t>
            </a:r>
            <a:r>
              <a:rPr lang="zh-CN" altLang="en-US" dirty="0" smtClean="0"/>
              <a:t>）越高表示差异性越大。那神经网络的训练就变成了尽可能的缩小</a:t>
            </a:r>
            <a:r>
              <a:rPr lang="en-US" altLang="zh-CN" dirty="0" smtClean="0"/>
              <a:t>loss</a:t>
            </a:r>
            <a:r>
              <a:rPr lang="zh-CN" altLang="en-US" dirty="0" smtClean="0"/>
              <a:t>的过程。</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17</a:t>
            </a:fld>
            <a:endParaRPr lang="zh-CN" altLang="en-US"/>
          </a:p>
        </p:txBody>
      </p:sp>
    </p:spTree>
    <p:extLst>
      <p:ext uri="{BB962C8B-B14F-4D97-AF65-F5344CB8AC3E}">
        <p14:creationId xmlns:p14="http://schemas.microsoft.com/office/powerpoint/2010/main" val="914721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所用的方法是</a:t>
            </a:r>
            <a:r>
              <a:rPr lang="zh-CN" altLang="en-US" sz="1200" b="1" i="0" kern="1200" dirty="0" smtClean="0">
                <a:solidFill>
                  <a:schemeClr val="tx1"/>
                </a:solidFill>
                <a:effectLst/>
                <a:latin typeface="+mn-lt"/>
                <a:ea typeface="+mn-ea"/>
                <a:cs typeface="+mn-cs"/>
              </a:rPr>
              <a:t>梯度下降（</a:t>
            </a:r>
            <a:r>
              <a:rPr lang="en-US" altLang="zh-CN" sz="1200" b="1" i="0" kern="1200" dirty="0" smtClean="0">
                <a:solidFill>
                  <a:schemeClr val="tx1"/>
                </a:solidFill>
                <a:effectLst/>
                <a:latin typeface="+mn-lt"/>
                <a:ea typeface="+mn-ea"/>
                <a:cs typeface="+mn-cs"/>
              </a:rPr>
              <a:t>Gradient descent</a:t>
            </a:r>
            <a:r>
              <a:rPr lang="zh-CN" altLang="en-US" sz="1200" b="1"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：通过使</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值向当前点对应梯度的反方向不断移动，来降低</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。一次移动多少是由</a:t>
            </a:r>
            <a:r>
              <a:rPr lang="zh-CN" altLang="en-US" sz="1200" b="1" i="0" kern="1200" dirty="0" smtClean="0">
                <a:solidFill>
                  <a:schemeClr val="tx1"/>
                </a:solidFill>
                <a:effectLst/>
                <a:latin typeface="+mn-lt"/>
                <a:ea typeface="+mn-ea"/>
                <a:cs typeface="+mn-cs"/>
              </a:rPr>
              <a:t>学习速率（</a:t>
            </a:r>
            <a:r>
              <a:rPr lang="en-US" altLang="zh-CN" sz="1200" b="1" i="0" kern="1200" dirty="0" smtClean="0">
                <a:solidFill>
                  <a:schemeClr val="tx1"/>
                </a:solidFill>
                <a:effectLst/>
                <a:latin typeface="+mn-lt"/>
                <a:ea typeface="+mn-ea"/>
                <a:cs typeface="+mn-cs"/>
              </a:rPr>
              <a:t>learning rate</a:t>
            </a:r>
            <a:r>
              <a:rPr lang="zh-CN" altLang="en-US" sz="1200" b="1"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来控制的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然而使用梯度下降训练神经网络拥有两个主要难题。</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18</a:t>
            </a:fld>
            <a:endParaRPr lang="zh-CN" altLang="en-US"/>
          </a:p>
        </p:txBody>
      </p:sp>
    </p:spTree>
    <p:extLst>
      <p:ext uri="{BB962C8B-B14F-4D97-AF65-F5344CB8AC3E}">
        <p14:creationId xmlns:p14="http://schemas.microsoft.com/office/powerpoint/2010/main" val="12721949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梯度下降寻找的是</a:t>
            </a:r>
            <a:r>
              <a:rPr lang="en-US" altLang="zh-CN" sz="1200" b="0" i="0" kern="1200" dirty="0" smtClean="0">
                <a:solidFill>
                  <a:schemeClr val="tx1"/>
                </a:solidFill>
                <a:effectLst/>
                <a:latin typeface="+mn-lt"/>
                <a:ea typeface="+mn-ea"/>
                <a:cs typeface="+mn-cs"/>
              </a:rPr>
              <a:t>loss function</a:t>
            </a:r>
            <a:r>
              <a:rPr lang="zh-CN" altLang="en-US" sz="1200" b="0" i="0" kern="1200" dirty="0" smtClean="0">
                <a:solidFill>
                  <a:schemeClr val="tx1"/>
                </a:solidFill>
                <a:effectLst/>
                <a:latin typeface="+mn-lt"/>
                <a:ea typeface="+mn-ea"/>
                <a:cs typeface="+mn-cs"/>
              </a:rPr>
              <a:t>的局部极小值，而我们想要全局最小值。如下图所示，我们希望</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值可以降低到右侧深蓝色的最低点，但</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有可能“卡”在左侧的局部极小值中。 </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19</a:t>
            </a:fld>
            <a:endParaRPr lang="zh-CN" altLang="en-US"/>
          </a:p>
        </p:txBody>
      </p:sp>
    </p:spTree>
    <p:extLst>
      <p:ext uri="{BB962C8B-B14F-4D97-AF65-F5344CB8AC3E}">
        <p14:creationId xmlns:p14="http://schemas.microsoft.com/office/powerpoint/2010/main" val="266240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机器学习所处理的数据都是高维数据，该如何快速计算梯度、而不是以年来计算。 </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其次如何更新隐藏层的权重？</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 解决方法是：计算图：反向传播算法</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需要知道的是，反向传播算法是求梯度的一种方法。如同快速傅里叶变换（</a:t>
            </a:r>
            <a:r>
              <a:rPr lang="en-US" altLang="zh-CN" sz="1200" b="0" i="0" kern="1200" dirty="0" smtClean="0">
                <a:solidFill>
                  <a:schemeClr val="tx1"/>
                </a:solidFill>
                <a:effectLst/>
                <a:latin typeface="+mn-lt"/>
                <a:ea typeface="+mn-ea"/>
                <a:cs typeface="+mn-cs"/>
              </a:rPr>
              <a:t>FFT</a:t>
            </a:r>
            <a:r>
              <a:rPr lang="zh-CN" altLang="en-US" sz="1200" b="0" i="0" kern="1200" dirty="0" smtClean="0">
                <a:solidFill>
                  <a:schemeClr val="tx1"/>
                </a:solidFill>
                <a:effectLst/>
                <a:latin typeface="+mn-lt"/>
                <a:ea typeface="+mn-ea"/>
                <a:cs typeface="+mn-cs"/>
              </a:rPr>
              <a:t>）的贡献。 而计算图的概念又使梯度的计算更加合理方便。</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20</a:t>
            </a:fld>
            <a:endParaRPr lang="zh-CN" altLang="en-US"/>
          </a:p>
        </p:txBody>
      </p:sp>
    </p:spTree>
    <p:extLst>
      <p:ext uri="{BB962C8B-B14F-4D97-AF65-F5344CB8AC3E}">
        <p14:creationId xmlns:p14="http://schemas.microsoft.com/office/powerpoint/2010/main" val="33778539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sz="1200" b="1" dirty="0" smtClean="0">
                <a:solidFill>
                  <a:schemeClr val="bg1"/>
                </a:solidFill>
              </a:rPr>
              <a:t>收集训练集（</a:t>
            </a:r>
            <a:r>
              <a:rPr lang="en-US" altLang="zh-CN" sz="1200" b="1" dirty="0" smtClean="0">
                <a:solidFill>
                  <a:schemeClr val="bg1"/>
                </a:solidFill>
              </a:rPr>
              <a:t>train data</a:t>
            </a:r>
            <a:r>
              <a:rPr lang="zh-CN" altLang="en-US" sz="1200" b="1" dirty="0" smtClean="0">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2.</a:t>
            </a:r>
            <a:r>
              <a:rPr lang="zh-CN" altLang="en-US" sz="1200" b="1" dirty="0" smtClean="0">
                <a:solidFill>
                  <a:schemeClr val="bg1"/>
                </a:solidFill>
              </a:rPr>
              <a:t>设计网络结构（</a:t>
            </a:r>
            <a:r>
              <a:rPr lang="en-US" altLang="zh-CN" sz="1200" b="1" dirty="0" smtClean="0">
                <a:solidFill>
                  <a:schemeClr val="bg1"/>
                </a:solidFill>
              </a:rPr>
              <a:t>architecture</a:t>
            </a:r>
            <a:r>
              <a:rPr lang="zh-CN" altLang="en-US" sz="1200" b="1" dirty="0" smtClean="0">
                <a:solidFill>
                  <a:schemeClr val="bg1"/>
                </a:solidFill>
              </a:rPr>
              <a:t>）</a:t>
            </a:r>
          </a:p>
          <a:p>
            <a:r>
              <a:rPr lang="zh-CN" altLang="en-US" dirty="0" smtClean="0"/>
              <a:t>确定层数、每一隐藏层的节点数和激活函数，以及输出层的激活函数和损失函数。上图用的是两层隐藏层（最后一层是输出层）。隐藏层所用激活函数</a:t>
            </a:r>
            <a:r>
              <a:rPr lang="en-US" altLang="zh-CN" dirty="0" smtClean="0"/>
              <a:t>a( )</a:t>
            </a:r>
            <a:r>
              <a:rPr lang="zh-CN" altLang="en-US" dirty="0" smtClean="0"/>
              <a:t>是</a:t>
            </a:r>
            <a:r>
              <a:rPr lang="en-US" altLang="zh-CN" dirty="0" err="1" smtClean="0"/>
              <a:t>ReLu</a:t>
            </a:r>
            <a:r>
              <a:rPr lang="zh-CN" altLang="en-US" dirty="0" smtClean="0"/>
              <a:t>，输出层的激活函数是线性</a:t>
            </a:r>
            <a:r>
              <a:rPr lang="en-US" altLang="zh-CN" dirty="0" smtClean="0"/>
              <a:t>linear</a:t>
            </a:r>
            <a:r>
              <a:rPr lang="zh-CN" altLang="en-US" dirty="0" smtClean="0"/>
              <a:t>（也可看成是没有激活函数）。隐藏层都是</a:t>
            </a:r>
            <a:r>
              <a:rPr lang="en-US" altLang="zh-CN" dirty="0" smtClean="0"/>
              <a:t>1000</a:t>
            </a:r>
            <a:r>
              <a:rPr lang="zh-CN" altLang="en-US" dirty="0" smtClean="0"/>
              <a:t>节点。损失函数</a:t>
            </a:r>
            <a:r>
              <a:rPr lang="en-US" altLang="zh-CN" dirty="0" smtClean="0"/>
              <a:t>L( )</a:t>
            </a:r>
            <a:r>
              <a:rPr lang="zh-CN" altLang="en-US" dirty="0" smtClean="0"/>
              <a:t>是用于比较距离</a:t>
            </a:r>
            <a:r>
              <a:rPr lang="en-US" altLang="zh-CN" dirty="0" smtClean="0"/>
              <a:t>MSE</a:t>
            </a:r>
            <a:r>
              <a:rPr lang="zh-CN" altLang="en-US" dirty="0" smtClean="0"/>
              <a:t>：</a:t>
            </a:r>
            <a:r>
              <a:rPr lang="en-US" altLang="zh-CN" dirty="0" smtClean="0"/>
              <a:t>mean((output - target)^2)</a:t>
            </a:r>
            <a:r>
              <a:rPr lang="zh-CN" altLang="en-US" dirty="0" smtClean="0"/>
              <a:t>。</a:t>
            </a:r>
            <a:endParaRPr lang="en-US" altLang="zh-CN" dirty="0" smtClean="0"/>
          </a:p>
          <a:p>
            <a:r>
              <a:rPr lang="zh-CN" altLang="en-US" dirty="0" smtClean="0"/>
              <a:t/>
            </a:r>
            <a:br>
              <a:rPr lang="zh-CN" altLang="en-US" dirty="0" smtClean="0"/>
            </a:b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21</a:t>
            </a:fld>
            <a:endParaRPr lang="zh-CN" altLang="en-US"/>
          </a:p>
        </p:txBody>
      </p:sp>
    </p:spTree>
    <p:extLst>
      <p:ext uri="{BB962C8B-B14F-4D97-AF65-F5344CB8AC3E}">
        <p14:creationId xmlns:p14="http://schemas.microsoft.com/office/powerpoint/2010/main" val="88650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13</a:t>
            </a:r>
            <a:r>
              <a:rPr lang="zh-CN" altLang="en-US" dirty="0" smtClean="0"/>
              <a:t>年加入</a:t>
            </a:r>
            <a:r>
              <a:rPr lang="en-US" altLang="zh-CN" dirty="0" smtClean="0"/>
              <a:t>google</a:t>
            </a:r>
            <a:r>
              <a:rPr lang="zh-CN" altLang="en-US" dirty="0" smtClean="0"/>
              <a:t>，非常规意义上的技术收购，</a:t>
            </a:r>
            <a:r>
              <a:rPr lang="zh-CN" altLang="en-US" sz="1200" b="0" i="0" kern="1200" dirty="0" smtClean="0">
                <a:solidFill>
                  <a:schemeClr val="tx1"/>
                </a:solidFill>
                <a:effectLst/>
                <a:latin typeface="+mn-lt"/>
                <a:ea typeface="+mn-ea"/>
                <a:cs typeface="+mn-cs"/>
              </a:rPr>
              <a:t>际上，</a:t>
            </a:r>
            <a:r>
              <a:rPr lang="en-US" altLang="zh-CN" sz="1200" b="0" i="0" kern="1200" dirty="0" smtClean="0">
                <a:solidFill>
                  <a:schemeClr val="tx1"/>
                </a:solidFill>
                <a:effectLst/>
                <a:latin typeface="+mn-lt"/>
                <a:ea typeface="+mn-ea"/>
                <a:cs typeface="+mn-cs"/>
              </a:rPr>
              <a:t>Deep Learning</a:t>
            </a:r>
            <a:r>
              <a:rPr lang="zh-CN" altLang="en-US" sz="1200" b="0" i="0" kern="1200" dirty="0" smtClean="0">
                <a:solidFill>
                  <a:schemeClr val="tx1"/>
                </a:solidFill>
                <a:effectLst/>
                <a:latin typeface="+mn-lt"/>
                <a:ea typeface="+mn-ea"/>
                <a:cs typeface="+mn-cs"/>
              </a:rPr>
              <a:t>很可能会成为支持</a:t>
            </a:r>
            <a:r>
              <a:rPr lang="en-US" altLang="zh-CN" sz="1200" b="0" i="0" kern="1200" dirty="0" smtClean="0">
                <a:solidFill>
                  <a:schemeClr val="tx1"/>
                </a:solidFill>
                <a:effectLst/>
                <a:latin typeface="+mn-lt"/>
                <a:ea typeface="+mn-ea"/>
                <a:cs typeface="+mn-cs"/>
              </a:rPr>
              <a:t>Google</a:t>
            </a:r>
            <a:r>
              <a:rPr lang="zh-CN" altLang="en-US" sz="1200" b="0" i="0" kern="1200" dirty="0" smtClean="0">
                <a:solidFill>
                  <a:schemeClr val="tx1"/>
                </a:solidFill>
                <a:effectLst/>
                <a:latin typeface="+mn-lt"/>
                <a:ea typeface="+mn-ea"/>
                <a:cs typeface="+mn-cs"/>
              </a:rPr>
              <a:t>未来的核心技术：</a:t>
            </a:r>
            <a:r>
              <a:rPr lang="en-US" altLang="zh-CN" sz="1200" b="0" i="0" kern="1200" dirty="0" smtClean="0">
                <a:solidFill>
                  <a:schemeClr val="tx1"/>
                </a:solidFill>
                <a:effectLst/>
                <a:latin typeface="+mn-lt"/>
                <a:ea typeface="+mn-ea"/>
                <a:cs typeface="+mn-cs"/>
              </a:rPr>
              <a:t>2006</a:t>
            </a:r>
            <a:r>
              <a:rPr lang="zh-CN" altLang="en-US" sz="1200" b="0" i="0" kern="1200" dirty="0" smtClean="0">
                <a:solidFill>
                  <a:schemeClr val="tx1"/>
                </a:solidFill>
                <a:effectLst/>
                <a:latin typeface="+mn-lt"/>
                <a:ea typeface="+mn-ea"/>
                <a:cs typeface="+mn-cs"/>
              </a:rPr>
              <a:t>年被提出后，</a:t>
            </a:r>
            <a:r>
              <a:rPr lang="en-US" altLang="zh-CN" sz="1200" b="0" i="0" kern="1200" dirty="0" smtClean="0">
                <a:solidFill>
                  <a:schemeClr val="tx1"/>
                </a:solidFill>
                <a:effectLst/>
                <a:latin typeface="+mn-lt"/>
                <a:ea typeface="+mn-ea"/>
                <a:cs typeface="+mn-cs"/>
              </a:rPr>
              <a:t>Deep Learning</a:t>
            </a:r>
            <a:r>
              <a:rPr lang="zh-CN" altLang="en-US" sz="1200" b="0" i="0" kern="1200" dirty="0" smtClean="0">
                <a:solidFill>
                  <a:schemeClr val="tx1"/>
                </a:solidFill>
                <a:effectLst/>
                <a:latin typeface="+mn-lt"/>
                <a:ea typeface="+mn-ea"/>
                <a:cs typeface="+mn-cs"/>
              </a:rPr>
              <a:t>极大地推动了语音识别、视觉、自然语言处理等方面的进展，令识别的精度大大提高，是以前 </a:t>
            </a:r>
            <a:r>
              <a:rPr lang="en-US" altLang="zh-CN" sz="1200" b="0" i="0" kern="1200" dirty="0" smtClean="0">
                <a:solidFill>
                  <a:schemeClr val="tx1"/>
                </a:solidFill>
                <a:effectLst/>
                <a:latin typeface="+mn-lt"/>
                <a:ea typeface="+mn-ea"/>
                <a:cs typeface="+mn-cs"/>
              </a:rPr>
              <a:t>30 </a:t>
            </a:r>
            <a:r>
              <a:rPr lang="zh-CN" altLang="en-US" sz="1200" b="0" i="0" kern="1200" dirty="0" smtClean="0">
                <a:solidFill>
                  <a:schemeClr val="tx1"/>
                </a:solidFill>
                <a:effectLst/>
                <a:latin typeface="+mn-lt"/>
                <a:ea typeface="+mn-ea"/>
                <a:cs typeface="+mn-cs"/>
              </a:rPr>
              <a:t>年的总和。</a:t>
            </a:r>
            <a:endParaRPr lang="en-US" altLang="zh-CN" sz="1200" b="0" i="0" kern="1200" dirty="0" smtClean="0">
              <a:solidFill>
                <a:schemeClr val="tx1"/>
              </a:solidFill>
              <a:effectLst/>
              <a:latin typeface="+mn-lt"/>
              <a:ea typeface="+mn-ea"/>
              <a:cs typeface="+mn-cs"/>
            </a:endParaRPr>
          </a:p>
          <a:p>
            <a:r>
              <a:rPr lang="en-US" altLang="zh-CN" dirty="0" smtClean="0"/>
              <a:t>Geoffrey Hinton</a:t>
            </a:r>
            <a:r>
              <a:rPr lang="zh-CN" altLang="en-US" dirty="0" smtClean="0"/>
              <a:t>的高中时期，就有一个朋友告诉他，人脑的工作原理就像全息图一样。创建一个</a:t>
            </a:r>
            <a:r>
              <a:rPr lang="en-US" altLang="zh-CN" dirty="0" smtClean="0"/>
              <a:t>3D</a:t>
            </a:r>
            <a:r>
              <a:rPr lang="zh-CN" altLang="en-US" dirty="0" smtClean="0"/>
              <a:t>全息图，需要大量的记录入射光被物体多次反射的结果，然后将这些信息存储进一个庞大的数据库中。</a:t>
            </a:r>
          </a:p>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a:t>
            </a:fld>
            <a:endParaRPr lang="zh-CN" altLang="en-US"/>
          </a:p>
        </p:txBody>
      </p:sp>
    </p:spTree>
    <p:extLst>
      <p:ext uri="{BB962C8B-B14F-4D97-AF65-F5344CB8AC3E}">
        <p14:creationId xmlns:p14="http://schemas.microsoft.com/office/powerpoint/2010/main" val="18324044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3.</a:t>
            </a:r>
            <a:r>
              <a:rPr lang="zh-CN" altLang="en-US" sz="1200" b="1" i="0" kern="1200" dirty="0" smtClean="0">
                <a:solidFill>
                  <a:schemeClr val="tx1"/>
                </a:solidFill>
                <a:effectLst/>
                <a:latin typeface="+mn-lt"/>
                <a:ea typeface="+mn-ea"/>
                <a:cs typeface="+mn-cs"/>
              </a:rPr>
              <a:t>数据预处理（</a:t>
            </a:r>
            <a:r>
              <a:rPr lang="en-US" altLang="zh-CN" sz="1200" b="1" i="0" kern="1200" dirty="0" smtClean="0">
                <a:solidFill>
                  <a:schemeClr val="tx1"/>
                </a:solidFill>
                <a:effectLst/>
                <a:latin typeface="+mn-lt"/>
                <a:ea typeface="+mn-ea"/>
                <a:cs typeface="+mn-cs"/>
              </a:rPr>
              <a:t>preprocessing</a:t>
            </a:r>
            <a:r>
              <a:rPr lang="zh-CN" altLang="en-US" sz="1200" b="1" i="0" kern="1200" dirty="0" smtClean="0">
                <a:solidFill>
                  <a:schemeClr val="tx1"/>
                </a:solidFill>
                <a:effectLst/>
                <a:latin typeface="+mn-lt"/>
                <a:ea typeface="+mn-ea"/>
                <a:cs typeface="+mn-cs"/>
              </a:rPr>
              <a:t>）</a:t>
            </a:r>
            <a:endParaRPr lang="en-US" altLang="zh-CN" sz="1200" b="1"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将所有样本的</a:t>
            </a:r>
            <a:r>
              <a:rPr lang="en-US" altLang="zh-CN" dirty="0" smtClean="0"/>
              <a:t>input</a:t>
            </a:r>
            <a:r>
              <a:rPr lang="zh-CN" altLang="en-US" dirty="0" smtClean="0"/>
              <a:t>和</a:t>
            </a:r>
            <a:r>
              <a:rPr lang="en-US" altLang="zh-CN" dirty="0" smtClean="0"/>
              <a:t>label</a:t>
            </a:r>
            <a:r>
              <a:rPr lang="zh-CN" altLang="en-US" dirty="0" smtClean="0"/>
              <a:t>处理成能够使用神经网络的数据，</a:t>
            </a:r>
            <a:r>
              <a:rPr lang="en-US" altLang="zh-CN" dirty="0" smtClean="0"/>
              <a:t>label</a:t>
            </a:r>
            <a:r>
              <a:rPr lang="zh-CN" altLang="en-US" dirty="0" smtClean="0"/>
              <a:t>的值域符合激活函数的值域。并简单优化数据以便让训练易于收敛。</a:t>
            </a:r>
            <a:br>
              <a:rPr lang="zh-CN" altLang="en-US" dirty="0" smtClean="0"/>
            </a:br>
            <a:r>
              <a:rPr lang="en-US" altLang="zh-CN" dirty="0" smtClean="0"/>
              <a:t>4.</a:t>
            </a:r>
            <a:r>
              <a:rPr lang="zh-CN" altLang="en-US" sz="1200" b="1" i="0" kern="1200" dirty="0" smtClean="0">
                <a:solidFill>
                  <a:schemeClr val="tx1"/>
                </a:solidFill>
                <a:effectLst/>
                <a:latin typeface="+mn-lt"/>
                <a:ea typeface="+mn-ea"/>
                <a:cs typeface="+mn-cs"/>
              </a:rPr>
              <a:t>权重初始化（</a:t>
            </a:r>
            <a:r>
              <a:rPr lang="en-US" altLang="zh-CN" sz="1200" b="1" i="0" kern="1200" dirty="0" smtClean="0">
                <a:solidFill>
                  <a:schemeClr val="tx1"/>
                </a:solidFill>
                <a:effectLst/>
                <a:latin typeface="+mn-lt"/>
                <a:ea typeface="+mn-ea"/>
                <a:cs typeface="+mn-cs"/>
              </a:rPr>
              <a:t>weights initialization</a:t>
            </a:r>
            <a:r>
              <a:rPr lang="zh-CN" altLang="en-US" sz="1200" b="1" i="0" kern="1200" dirty="0" smtClean="0">
                <a:solidFill>
                  <a:schemeClr val="tx1"/>
                </a:solidFill>
                <a:effectLst/>
                <a:latin typeface="+mn-lt"/>
                <a:ea typeface="+mn-ea"/>
                <a:cs typeface="+mn-cs"/>
              </a:rPr>
              <a:t>）</a:t>
            </a:r>
            <a:endParaRPr lang="en-US" altLang="zh-CN" sz="1200" b="1"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22</a:t>
            </a:fld>
            <a:endParaRPr lang="zh-CN" altLang="en-US"/>
          </a:p>
        </p:txBody>
      </p:sp>
    </p:spTree>
    <p:extLst>
      <p:ext uri="{BB962C8B-B14F-4D97-AF65-F5344CB8AC3E}">
        <p14:creationId xmlns:p14="http://schemas.microsoft.com/office/powerpoint/2010/main" val="25911009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训练过程就是用训练数据的</a:t>
            </a:r>
            <a:r>
              <a:rPr lang="en-US" altLang="zh-CN" sz="1200" b="0" i="0" kern="1200" dirty="0" smtClean="0">
                <a:solidFill>
                  <a:schemeClr val="tx1"/>
                </a:solidFill>
                <a:effectLst/>
                <a:latin typeface="+mn-lt"/>
                <a:ea typeface="+mn-ea"/>
                <a:cs typeface="+mn-cs"/>
              </a:rPr>
              <a:t>input</a:t>
            </a:r>
            <a:r>
              <a:rPr lang="zh-CN" altLang="en-US" sz="1200" b="0" i="0" kern="1200" dirty="0" smtClean="0">
                <a:solidFill>
                  <a:schemeClr val="tx1"/>
                </a:solidFill>
                <a:effectLst/>
                <a:latin typeface="+mn-lt"/>
                <a:ea typeface="+mn-ea"/>
                <a:cs typeface="+mn-cs"/>
              </a:rPr>
              <a:t>经过网络计算出</a:t>
            </a:r>
            <a:r>
              <a:rPr lang="en-US" altLang="zh-CN" sz="1200" b="0" i="0" kern="1200" dirty="0" smtClean="0">
                <a:solidFill>
                  <a:schemeClr val="tx1"/>
                </a:solidFill>
                <a:effectLst/>
                <a:latin typeface="+mn-lt"/>
                <a:ea typeface="+mn-ea"/>
                <a:cs typeface="+mn-cs"/>
              </a:rPr>
              <a:t>output</a:t>
            </a:r>
            <a:r>
              <a:rPr lang="zh-CN" altLang="en-US" sz="1200" b="0" i="0" kern="1200" dirty="0" smtClean="0">
                <a:solidFill>
                  <a:schemeClr val="tx1"/>
                </a:solidFill>
                <a:effectLst/>
                <a:latin typeface="+mn-lt"/>
                <a:ea typeface="+mn-ea"/>
                <a:cs typeface="+mn-cs"/>
              </a:rPr>
              <a:t>，再和</a:t>
            </a:r>
            <a:r>
              <a:rPr lang="en-US" altLang="zh-CN" sz="1200" b="0" i="0" kern="1200" dirty="0" smtClean="0">
                <a:solidFill>
                  <a:schemeClr val="tx1"/>
                </a:solidFill>
                <a:effectLst/>
                <a:latin typeface="+mn-lt"/>
                <a:ea typeface="+mn-ea"/>
                <a:cs typeface="+mn-cs"/>
              </a:rPr>
              <a:t>label</a:t>
            </a:r>
            <a:r>
              <a:rPr lang="zh-CN" altLang="en-US" sz="1200" b="0" i="0" kern="1200" dirty="0" smtClean="0">
                <a:solidFill>
                  <a:schemeClr val="tx1"/>
                </a:solidFill>
                <a:effectLst/>
                <a:latin typeface="+mn-lt"/>
                <a:ea typeface="+mn-ea"/>
                <a:cs typeface="+mn-cs"/>
              </a:rPr>
              <a:t>计算出</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，再计算出</a:t>
            </a:r>
            <a:r>
              <a:rPr lang="en-US" altLang="zh-CN" sz="1200" b="0" i="0" kern="1200" dirty="0" smtClean="0">
                <a:solidFill>
                  <a:schemeClr val="tx1"/>
                </a:solidFill>
                <a:effectLst/>
                <a:latin typeface="+mn-lt"/>
                <a:ea typeface="+mn-ea"/>
                <a:cs typeface="+mn-cs"/>
              </a:rPr>
              <a:t>gradients</a:t>
            </a:r>
            <a:r>
              <a:rPr lang="zh-CN" altLang="en-US" sz="1200" b="0" i="0" kern="1200" dirty="0" smtClean="0">
                <a:solidFill>
                  <a:schemeClr val="tx1"/>
                </a:solidFill>
                <a:effectLst/>
                <a:latin typeface="+mn-lt"/>
                <a:ea typeface="+mn-ea"/>
                <a:cs typeface="+mn-cs"/>
              </a:rPr>
              <a:t>来更新</a:t>
            </a:r>
            <a:r>
              <a:rPr lang="en-US" altLang="zh-CN" sz="1200" b="0" i="0" kern="1200" dirty="0" smtClean="0">
                <a:solidFill>
                  <a:schemeClr val="tx1"/>
                </a:solidFill>
                <a:effectLst/>
                <a:latin typeface="+mn-lt"/>
                <a:ea typeface="+mn-ea"/>
                <a:cs typeface="+mn-cs"/>
              </a:rPr>
              <a:t>weights</a:t>
            </a:r>
            <a:r>
              <a:rPr lang="zh-CN" altLang="en-US" sz="1200" b="0" i="0" kern="1200" dirty="0" smtClean="0">
                <a:solidFill>
                  <a:schemeClr val="tx1"/>
                </a:solidFill>
                <a:effectLst/>
                <a:latin typeface="+mn-lt"/>
                <a:ea typeface="+mn-ea"/>
                <a:cs typeface="+mn-cs"/>
              </a:rPr>
              <a:t>的过程。</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dirty="0" smtClean="0"/>
              <a:t>正向传递：，算当前网络的预测值</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2.</a:t>
            </a:r>
            <a:r>
              <a:rPr lang="zh-CN" altLang="en-US" dirty="0" smtClean="0"/>
              <a:t>计算</a:t>
            </a:r>
            <a:r>
              <a:rPr lang="en-US" altLang="zh-CN" dirty="0" smtClean="0"/>
              <a:t>loss</a:t>
            </a:r>
            <a:r>
              <a:rPr lang="zh-CN" altLang="en-US" dirty="0" smtClean="0"/>
              <a:t>：</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3.</a:t>
            </a:r>
            <a:r>
              <a:rPr lang="zh-CN" altLang="en-US" dirty="0" smtClean="0"/>
              <a:t>计算梯度：从</a:t>
            </a:r>
            <a:r>
              <a:rPr lang="en-US" altLang="zh-CN" dirty="0" smtClean="0"/>
              <a:t>loss</a:t>
            </a:r>
            <a:r>
              <a:rPr lang="zh-CN" altLang="en-US" dirty="0" smtClean="0"/>
              <a:t>开始反向传播计算每个参数（</a:t>
            </a:r>
            <a:r>
              <a:rPr lang="en-US" altLang="zh-CN" dirty="0" smtClean="0"/>
              <a:t>parameters</a:t>
            </a:r>
            <a:r>
              <a:rPr lang="zh-CN" altLang="en-US" dirty="0" smtClean="0"/>
              <a:t>）对应的梯度（</a:t>
            </a:r>
            <a:r>
              <a:rPr lang="en-US" altLang="zh-CN" dirty="0" smtClean="0"/>
              <a:t>gradients</a:t>
            </a:r>
            <a:r>
              <a:rPr lang="zh-CN" altLang="en-US" dirty="0" smtClean="0"/>
              <a:t>）。</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这里用</a:t>
            </a:r>
            <a:r>
              <a:rPr lang="en-US" altLang="zh-CN" dirty="0" smtClean="0"/>
              <a:t>Stochastic Gradient Descent (SGD) </a:t>
            </a:r>
            <a:r>
              <a:rPr lang="zh-CN" altLang="en-US" dirty="0" smtClean="0"/>
              <a:t>来计算梯度，即每次更新所计算的梯度都是从一个样本计算出来的。传统的方法</a:t>
            </a:r>
            <a:r>
              <a:rPr lang="en-US" altLang="zh-CN" dirty="0" smtClean="0"/>
              <a:t>Gradient Descent</a:t>
            </a:r>
            <a:r>
              <a:rPr lang="zh-CN" altLang="en-US" dirty="0" smtClean="0"/>
              <a:t>是正向传递所有样本来计算梯度。</a:t>
            </a:r>
            <a:r>
              <a:rPr lang="en-US" altLang="zh-CN" dirty="0" smtClean="0"/>
              <a:t>SGD</a:t>
            </a:r>
            <a:r>
              <a:rPr lang="zh-CN" altLang="en-US" dirty="0" smtClean="0"/>
              <a:t>的方法来计算梯度的话，</a:t>
            </a:r>
            <a:r>
              <a:rPr lang="en-US" altLang="zh-CN" dirty="0" smtClean="0"/>
              <a:t>loss function</a:t>
            </a:r>
            <a:r>
              <a:rPr lang="zh-CN" altLang="en-US" dirty="0" smtClean="0"/>
              <a:t>的形状如下图所示会有变化，这样在更新中就有可能“跳出”局部最小值。</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更新权重：这里用最简单的方法来更新</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训练过程是通过梯度下降尽可能缩小</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的过程即可</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23</a:t>
            </a:fld>
            <a:endParaRPr lang="zh-CN" altLang="en-US"/>
          </a:p>
        </p:txBody>
      </p:sp>
    </p:spTree>
    <p:extLst>
      <p:ext uri="{BB962C8B-B14F-4D97-AF65-F5344CB8AC3E}">
        <p14:creationId xmlns:p14="http://schemas.microsoft.com/office/powerpoint/2010/main" val="25599149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训练过程就是用训练数据的</a:t>
            </a:r>
            <a:r>
              <a:rPr lang="en-US" altLang="zh-CN" sz="1200" b="0" i="0" kern="1200" dirty="0" smtClean="0">
                <a:solidFill>
                  <a:schemeClr val="tx1"/>
                </a:solidFill>
                <a:effectLst/>
                <a:latin typeface="+mn-lt"/>
                <a:ea typeface="+mn-ea"/>
                <a:cs typeface="+mn-cs"/>
              </a:rPr>
              <a:t>input</a:t>
            </a:r>
            <a:r>
              <a:rPr lang="zh-CN" altLang="en-US" sz="1200" b="0" i="0" kern="1200" dirty="0" smtClean="0">
                <a:solidFill>
                  <a:schemeClr val="tx1"/>
                </a:solidFill>
                <a:effectLst/>
                <a:latin typeface="+mn-lt"/>
                <a:ea typeface="+mn-ea"/>
                <a:cs typeface="+mn-cs"/>
              </a:rPr>
              <a:t>经过网络计算出</a:t>
            </a:r>
            <a:r>
              <a:rPr lang="en-US" altLang="zh-CN" sz="1200" b="0" i="0" kern="1200" dirty="0" smtClean="0">
                <a:solidFill>
                  <a:schemeClr val="tx1"/>
                </a:solidFill>
                <a:effectLst/>
                <a:latin typeface="+mn-lt"/>
                <a:ea typeface="+mn-ea"/>
                <a:cs typeface="+mn-cs"/>
              </a:rPr>
              <a:t>output</a:t>
            </a:r>
            <a:r>
              <a:rPr lang="zh-CN" altLang="en-US" sz="1200" b="0" i="0" kern="1200" dirty="0" smtClean="0">
                <a:solidFill>
                  <a:schemeClr val="tx1"/>
                </a:solidFill>
                <a:effectLst/>
                <a:latin typeface="+mn-lt"/>
                <a:ea typeface="+mn-ea"/>
                <a:cs typeface="+mn-cs"/>
              </a:rPr>
              <a:t>，再和</a:t>
            </a:r>
            <a:r>
              <a:rPr lang="en-US" altLang="zh-CN" sz="1200" b="0" i="0" kern="1200" dirty="0" smtClean="0">
                <a:solidFill>
                  <a:schemeClr val="tx1"/>
                </a:solidFill>
                <a:effectLst/>
                <a:latin typeface="+mn-lt"/>
                <a:ea typeface="+mn-ea"/>
                <a:cs typeface="+mn-cs"/>
              </a:rPr>
              <a:t>label</a:t>
            </a:r>
            <a:r>
              <a:rPr lang="zh-CN" altLang="en-US" sz="1200" b="0" i="0" kern="1200" dirty="0" smtClean="0">
                <a:solidFill>
                  <a:schemeClr val="tx1"/>
                </a:solidFill>
                <a:effectLst/>
                <a:latin typeface="+mn-lt"/>
                <a:ea typeface="+mn-ea"/>
                <a:cs typeface="+mn-cs"/>
              </a:rPr>
              <a:t>计算出</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，再计算出</a:t>
            </a:r>
            <a:r>
              <a:rPr lang="en-US" altLang="zh-CN" sz="1200" b="0" i="0" kern="1200" dirty="0" smtClean="0">
                <a:solidFill>
                  <a:schemeClr val="tx1"/>
                </a:solidFill>
                <a:effectLst/>
                <a:latin typeface="+mn-lt"/>
                <a:ea typeface="+mn-ea"/>
                <a:cs typeface="+mn-cs"/>
              </a:rPr>
              <a:t>gradients</a:t>
            </a:r>
            <a:r>
              <a:rPr lang="zh-CN" altLang="en-US" sz="1200" b="0" i="0" kern="1200" dirty="0" smtClean="0">
                <a:solidFill>
                  <a:schemeClr val="tx1"/>
                </a:solidFill>
                <a:effectLst/>
                <a:latin typeface="+mn-lt"/>
                <a:ea typeface="+mn-ea"/>
                <a:cs typeface="+mn-cs"/>
              </a:rPr>
              <a:t>来更新</a:t>
            </a:r>
            <a:r>
              <a:rPr lang="en-US" altLang="zh-CN" sz="1200" b="0" i="0" kern="1200" dirty="0" smtClean="0">
                <a:solidFill>
                  <a:schemeClr val="tx1"/>
                </a:solidFill>
                <a:effectLst/>
                <a:latin typeface="+mn-lt"/>
                <a:ea typeface="+mn-ea"/>
                <a:cs typeface="+mn-cs"/>
              </a:rPr>
              <a:t>weights</a:t>
            </a:r>
            <a:r>
              <a:rPr lang="zh-CN" altLang="en-US" sz="1200" b="0" i="0" kern="1200" dirty="0" smtClean="0">
                <a:solidFill>
                  <a:schemeClr val="tx1"/>
                </a:solidFill>
                <a:effectLst/>
                <a:latin typeface="+mn-lt"/>
                <a:ea typeface="+mn-ea"/>
                <a:cs typeface="+mn-cs"/>
              </a:rPr>
              <a:t>的过程。</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dirty="0" smtClean="0"/>
              <a:t>正向传递：，算当前网络的预测值</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2.</a:t>
            </a:r>
            <a:r>
              <a:rPr lang="zh-CN" altLang="en-US" dirty="0" smtClean="0"/>
              <a:t>计算</a:t>
            </a:r>
            <a:r>
              <a:rPr lang="en-US" altLang="zh-CN" dirty="0" smtClean="0"/>
              <a:t>loss</a:t>
            </a:r>
            <a:r>
              <a:rPr lang="zh-CN" altLang="en-US" dirty="0" smtClean="0"/>
              <a:t>：</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3.</a:t>
            </a:r>
            <a:r>
              <a:rPr lang="zh-CN" altLang="en-US" dirty="0" smtClean="0"/>
              <a:t>计算梯度：从</a:t>
            </a:r>
            <a:r>
              <a:rPr lang="en-US" altLang="zh-CN" dirty="0" smtClean="0"/>
              <a:t>loss</a:t>
            </a:r>
            <a:r>
              <a:rPr lang="zh-CN" altLang="en-US" dirty="0" smtClean="0"/>
              <a:t>开始反向传播计算每个参数（</a:t>
            </a:r>
            <a:r>
              <a:rPr lang="en-US" altLang="zh-CN" dirty="0" smtClean="0"/>
              <a:t>parameters</a:t>
            </a:r>
            <a:r>
              <a:rPr lang="zh-CN" altLang="en-US" dirty="0" smtClean="0"/>
              <a:t>）对应的梯度（</a:t>
            </a:r>
            <a:r>
              <a:rPr lang="en-US" altLang="zh-CN" dirty="0" smtClean="0"/>
              <a:t>gradients</a:t>
            </a:r>
            <a:r>
              <a:rPr lang="zh-CN" altLang="en-US" dirty="0" smtClean="0"/>
              <a:t>）。</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这里用</a:t>
            </a:r>
            <a:r>
              <a:rPr lang="en-US" altLang="zh-CN" dirty="0" smtClean="0"/>
              <a:t>Stochastic Gradient Descent (SGD) </a:t>
            </a:r>
            <a:r>
              <a:rPr lang="zh-CN" altLang="en-US" dirty="0" smtClean="0"/>
              <a:t>来计算梯度，即每次更新所计算的梯度都是从一个样本计算出来的。传统的方法</a:t>
            </a:r>
            <a:r>
              <a:rPr lang="en-US" altLang="zh-CN" dirty="0" smtClean="0"/>
              <a:t>Gradient Descent</a:t>
            </a:r>
            <a:r>
              <a:rPr lang="zh-CN" altLang="en-US" dirty="0" smtClean="0"/>
              <a:t>是正向传递所有样本来计算梯度。</a:t>
            </a:r>
            <a:r>
              <a:rPr lang="en-US" altLang="zh-CN" dirty="0" smtClean="0"/>
              <a:t>SGD</a:t>
            </a:r>
            <a:r>
              <a:rPr lang="zh-CN" altLang="en-US" dirty="0" smtClean="0"/>
              <a:t>的方法来计算梯度的话，</a:t>
            </a:r>
            <a:r>
              <a:rPr lang="en-US" altLang="zh-CN" dirty="0" smtClean="0"/>
              <a:t>loss function</a:t>
            </a:r>
            <a:r>
              <a:rPr lang="zh-CN" altLang="en-US" dirty="0" smtClean="0"/>
              <a:t>的形状如下图所示会有变化，这样在更新中就有可能“跳出”局部最小值。</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更新权重：这里用最简单的方法来更新</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训练过程是通过梯度下降尽可能缩小</a:t>
            </a:r>
            <a:r>
              <a:rPr lang="en-US" altLang="zh-CN" sz="1200" b="0" i="0" kern="1200" dirty="0" smtClean="0">
                <a:solidFill>
                  <a:schemeClr val="tx1"/>
                </a:solidFill>
                <a:effectLst/>
                <a:latin typeface="+mn-lt"/>
                <a:ea typeface="+mn-ea"/>
                <a:cs typeface="+mn-cs"/>
              </a:rPr>
              <a:t>loss</a:t>
            </a:r>
            <a:r>
              <a:rPr lang="zh-CN" altLang="en-US" sz="1200" b="0" i="0" kern="1200" dirty="0" smtClean="0">
                <a:solidFill>
                  <a:schemeClr val="tx1"/>
                </a:solidFill>
                <a:effectLst/>
                <a:latin typeface="+mn-lt"/>
                <a:ea typeface="+mn-ea"/>
                <a:cs typeface="+mn-cs"/>
              </a:rPr>
              <a:t>的过程即可</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24</a:t>
            </a:fld>
            <a:endParaRPr lang="zh-CN" altLang="en-US"/>
          </a:p>
        </p:txBody>
      </p:sp>
    </p:spTree>
    <p:extLst>
      <p:ext uri="{BB962C8B-B14F-4D97-AF65-F5344CB8AC3E}">
        <p14:creationId xmlns:p14="http://schemas.microsoft.com/office/powerpoint/2010/main" val="138196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25</a:t>
            </a:fld>
            <a:endParaRPr lang="zh-CN" altLang="en-US"/>
          </a:p>
        </p:txBody>
      </p:sp>
    </p:spTree>
    <p:extLst>
      <p:ext uri="{BB962C8B-B14F-4D97-AF65-F5344CB8AC3E}">
        <p14:creationId xmlns:p14="http://schemas.microsoft.com/office/powerpoint/2010/main" val="21605567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目前较为流行的语音识别系统是建立在隐马尔可夫模型以及高斯混合模型上的</a:t>
            </a:r>
            <a:endParaRPr lang="en-US" altLang="zh-CN" dirty="0" smtClean="0"/>
          </a:p>
          <a:p>
            <a:r>
              <a:rPr lang="zh-CN" altLang="en-US" sz="1200" b="1" i="0" kern="1200" dirty="0" smtClean="0">
                <a:solidFill>
                  <a:schemeClr val="tx1"/>
                </a:solidFill>
                <a:effectLst/>
                <a:latin typeface="+mn-lt"/>
                <a:ea typeface="+mn-ea"/>
                <a:cs typeface="+mn-cs"/>
              </a:rPr>
              <a:t>隐马尔可夫模型</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Hidden Markov Model</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）是</a:t>
            </a:r>
            <a:r>
              <a:rPr lang="zh-CN" altLang="en-US" sz="1200" b="0" i="0" u="none" strike="noStrike" kern="1200" dirty="0" smtClean="0">
                <a:solidFill>
                  <a:schemeClr val="tx1"/>
                </a:solidFill>
                <a:effectLst/>
                <a:latin typeface="+mn-lt"/>
                <a:ea typeface="+mn-ea"/>
                <a:cs typeface="+mn-cs"/>
                <a:hlinkClick r:id="rId3"/>
              </a:rPr>
              <a:t>统计</a:t>
            </a:r>
            <a:r>
              <a:rPr lang="zh-CN" altLang="en-US" sz="1200" b="0" i="0" u="none" strike="noStrike" kern="1200" dirty="0" smtClean="0">
                <a:solidFill>
                  <a:schemeClr val="tx1"/>
                </a:solidFill>
                <a:effectLst/>
                <a:latin typeface="+mn-lt"/>
                <a:ea typeface="+mn-ea"/>
                <a:cs typeface="+mn-cs"/>
                <a:hlinkClick r:id="rId4"/>
              </a:rPr>
              <a:t>模型</a:t>
            </a:r>
            <a:r>
              <a:rPr lang="zh-CN" altLang="en-US" sz="1200" b="0" i="0" kern="1200" dirty="0" smtClean="0">
                <a:solidFill>
                  <a:schemeClr val="tx1"/>
                </a:solidFill>
                <a:effectLst/>
                <a:latin typeface="+mn-lt"/>
                <a:ea typeface="+mn-ea"/>
                <a:cs typeface="+mn-cs"/>
              </a:rPr>
              <a:t>，它用来描述一个含有隐含未知参数的</a:t>
            </a:r>
            <a:r>
              <a:rPr lang="zh-CN" altLang="en-US" sz="1200" b="0" i="0" u="none" strike="noStrike" kern="1200" dirty="0" smtClean="0">
                <a:solidFill>
                  <a:schemeClr val="tx1"/>
                </a:solidFill>
                <a:effectLst/>
                <a:latin typeface="+mn-lt"/>
                <a:ea typeface="+mn-ea"/>
                <a:cs typeface="+mn-cs"/>
                <a:hlinkClick r:id="rId5"/>
              </a:rPr>
              <a:t>马尔可夫过程</a:t>
            </a:r>
            <a:r>
              <a:rPr lang="zh-CN" altLang="en-US" sz="1200" b="0" i="0" kern="1200" dirty="0" smtClean="0">
                <a:solidFill>
                  <a:schemeClr val="tx1"/>
                </a:solidFill>
                <a:effectLst/>
                <a:latin typeface="+mn-lt"/>
                <a:ea typeface="+mn-ea"/>
                <a:cs typeface="+mn-cs"/>
              </a:rPr>
              <a:t>。其难点是从可观察的参数中确定该过程的隐含参数。然后利用这些参数来作进一步的分析，例如</a:t>
            </a:r>
            <a:r>
              <a:rPr lang="zh-CN" altLang="en-US" sz="1200" b="0" i="0" u="none" strike="noStrike" kern="1200" dirty="0" smtClean="0">
                <a:solidFill>
                  <a:schemeClr val="tx1"/>
                </a:solidFill>
                <a:effectLst/>
                <a:latin typeface="+mn-lt"/>
                <a:ea typeface="+mn-ea"/>
                <a:cs typeface="+mn-cs"/>
                <a:hlinkClick r:id="rId6"/>
              </a:rPr>
              <a:t>模式识别</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zh-CN" altLang="en-US" dirty="0" smtClean="0"/>
              <a:t>高斯混合模型就是用高斯概率密度函数（正态分布曲线）精确地量化事物，它是一个将事物分解为若干的基于高斯概率密度函数（正态分布曲线）形成的模型。</a:t>
            </a:r>
            <a:endParaRPr lang="en-US" altLang="zh-CN" dirty="0" smtClean="0"/>
          </a:p>
          <a:p>
            <a:r>
              <a:rPr lang="zh-CN" altLang="en-US" dirty="0" smtClean="0"/>
              <a:t>但是经过我们的研究发现，目前的</a:t>
            </a:r>
            <a:r>
              <a:rPr lang="en-US" altLang="zh-CN" dirty="0" smtClean="0"/>
              <a:t>DNN</a:t>
            </a:r>
            <a:r>
              <a:rPr lang="zh-CN" altLang="en-US" dirty="0" smtClean="0"/>
              <a:t>实际上在很多语音识别的标准上是远远优于</a:t>
            </a:r>
            <a:r>
              <a:rPr lang="en-US" altLang="zh-CN" dirty="0" smtClean="0"/>
              <a:t>GMM</a:t>
            </a:r>
            <a:r>
              <a:rPr lang="zh-CN" altLang="en-US" dirty="0" smtClean="0"/>
              <a:t>的</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26</a:t>
            </a:fld>
            <a:endParaRPr lang="zh-CN" altLang="en-US"/>
          </a:p>
        </p:txBody>
      </p:sp>
    </p:spTree>
    <p:extLst>
      <p:ext uri="{BB962C8B-B14F-4D97-AF65-F5344CB8AC3E}">
        <p14:creationId xmlns:p14="http://schemas.microsoft.com/office/powerpoint/2010/main" val="14916610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a:t>
            </a:r>
            <a:r>
              <a:rPr lang="zh-CN" altLang="en-US" dirty="0" smtClean="0"/>
              <a:t>介绍 </a:t>
            </a:r>
            <a:endParaRPr lang="en-US" altLang="zh-CN" dirty="0" smtClean="0"/>
          </a:p>
          <a:p>
            <a:r>
              <a:rPr lang="en-US" altLang="zh-CN" dirty="0" smtClean="0"/>
              <a:t>2.</a:t>
            </a:r>
            <a:r>
              <a:rPr lang="zh-CN" altLang="en-US" dirty="0" smtClean="0"/>
              <a:t>两阶段训练过程的演示（使用</a:t>
            </a:r>
            <a:r>
              <a:rPr lang="en-US" altLang="zh-CN" dirty="0" smtClean="0"/>
              <a:t>TIMTI</a:t>
            </a:r>
            <a:r>
              <a:rPr lang="zh-CN" altLang="en-US" dirty="0" smtClean="0"/>
              <a:t>语音数据库）</a:t>
            </a:r>
            <a:r>
              <a:rPr lang="en-US" altLang="zh-CN" dirty="0" smtClean="0"/>
              <a:t>TIMIT</a:t>
            </a:r>
            <a:r>
              <a:rPr lang="zh-CN" altLang="en-US" dirty="0" smtClean="0"/>
              <a:t>语音库有着准确的音素标注，因此可以应用于语音分割性能评价，所以也是评价说话人识别常用的权威语音库</a:t>
            </a:r>
            <a:endParaRPr lang="en-US" altLang="zh-CN" dirty="0" smtClean="0"/>
          </a:p>
          <a:p>
            <a:r>
              <a:rPr lang="en-US" altLang="zh-CN" dirty="0" smtClean="0"/>
              <a:t>3.DNN</a:t>
            </a:r>
            <a:r>
              <a:rPr lang="zh-CN" altLang="en-US" dirty="0" smtClean="0"/>
              <a:t>在</a:t>
            </a:r>
            <a:r>
              <a:rPr lang="en-US" altLang="zh-CN" dirty="0" smtClean="0"/>
              <a:t>LVCSR</a:t>
            </a:r>
            <a:r>
              <a:rPr lang="zh-CN" altLang="en-US" dirty="0" smtClean="0"/>
              <a:t>上的应用，（</a:t>
            </a:r>
            <a:r>
              <a:rPr lang="en-US" altLang="zh-CN" dirty="0" smtClean="0"/>
              <a:t>large-vocabulary continuous speech recognition</a:t>
            </a:r>
            <a:r>
              <a:rPr lang="zh-CN" altLang="en-US" dirty="0" smtClean="0"/>
              <a:t>）高词汇量下的连续语音识别</a:t>
            </a:r>
            <a:endParaRPr lang="en-US" altLang="zh-CN" dirty="0" smtClean="0"/>
          </a:p>
          <a:p>
            <a:r>
              <a:rPr lang="en-US" altLang="zh-CN" dirty="0" smtClean="0"/>
              <a:t>4.DNN</a:t>
            </a:r>
            <a:r>
              <a:rPr lang="zh-CN" altLang="en-US" dirty="0" smtClean="0"/>
              <a:t>的其他的用法以及未来的前景</a:t>
            </a:r>
            <a:endParaRPr lang="en-US" altLang="zh-CN" dirty="0" smtClean="0"/>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27</a:t>
            </a:fld>
            <a:endParaRPr lang="zh-CN" altLang="en-US"/>
          </a:p>
        </p:txBody>
      </p:sp>
    </p:spTree>
    <p:extLst>
      <p:ext uri="{BB962C8B-B14F-4D97-AF65-F5344CB8AC3E}">
        <p14:creationId xmlns:p14="http://schemas.microsoft.com/office/powerpoint/2010/main" val="38693256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这篇文章先介绍了</a:t>
            </a:r>
            <a:r>
              <a:rPr lang="en-US" altLang="zh-CN" dirty="0" smtClean="0"/>
              <a:t>GMMs</a:t>
            </a:r>
            <a:r>
              <a:rPr lang="zh-CN" altLang="en-US" dirty="0" smtClean="0"/>
              <a:t>在建立语音模型方面的优点，他可以使得 输入向量的概率分布更加方便建模，并且这些输入向量都与隐马尔可夫模型的状态有关</a:t>
            </a:r>
            <a:r>
              <a:rPr lang="en-US" altLang="zh-CN" dirty="0" smtClean="0"/>
              <a:t>;</a:t>
            </a:r>
          </a:p>
          <a:p>
            <a:r>
              <a:rPr lang="zh-CN" altLang="en-US" dirty="0" smtClean="0"/>
              <a:t>许多的研究也用来寻找构建</a:t>
            </a:r>
            <a:r>
              <a:rPr lang="en-US" altLang="zh-CN" dirty="0" smtClean="0"/>
              <a:t>GMMs</a:t>
            </a:r>
            <a:r>
              <a:rPr lang="zh-CN" altLang="en-US" dirty="0" smtClean="0"/>
              <a:t>的方法，从而提高计算的速度，并且优化其灵活度与训练数据间的平衡点，避免过度拟合</a:t>
            </a:r>
            <a:endParaRPr lang="en-US" altLang="zh-CN" dirty="0" smtClean="0"/>
          </a:p>
          <a:p>
            <a:r>
              <a:rPr lang="zh-CN" altLang="en-US" dirty="0" smtClean="0"/>
              <a:t>所以说</a:t>
            </a:r>
            <a:r>
              <a:rPr lang="en-US" altLang="zh-CN" dirty="0" smtClean="0"/>
              <a:t>GMM</a:t>
            </a:r>
            <a:r>
              <a:rPr lang="zh-CN" altLang="en-US" dirty="0" smtClean="0"/>
              <a:t>是相当成功的，以至于很难找到方法能出其右</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29</a:t>
            </a:fld>
            <a:endParaRPr lang="zh-CN" altLang="en-US"/>
          </a:p>
        </p:txBody>
      </p:sp>
    </p:spTree>
    <p:extLst>
      <p:ext uri="{BB962C8B-B14F-4D97-AF65-F5344CB8AC3E}">
        <p14:creationId xmlns:p14="http://schemas.microsoft.com/office/powerpoint/2010/main" val="17412655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但是实际上</a:t>
            </a:r>
            <a:r>
              <a:rPr lang="en-US" altLang="zh-CN" dirty="0" smtClean="0"/>
              <a:t>GMMs</a:t>
            </a:r>
            <a:r>
              <a:rPr lang="zh-CN" altLang="en-US" dirty="0" smtClean="0"/>
              <a:t>是有一个致命的弱点的，他无法统计在非线性或者接近非线性区域的部分的建模数据。比如说在球面上的某一点建模，需要的建模类参数很少，但是需要的对角高斯以及全协方差高斯很多  所以说我们更希望找到一种处理数据更加有效的模型</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30</a:t>
            </a:fld>
            <a:endParaRPr lang="zh-CN" altLang="en-US"/>
          </a:p>
        </p:txBody>
      </p:sp>
    </p:spTree>
    <p:extLst>
      <p:ext uri="{BB962C8B-B14F-4D97-AF65-F5344CB8AC3E}">
        <p14:creationId xmlns:p14="http://schemas.microsoft.com/office/powerpoint/2010/main" val="533132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那么我们转而看一下</a:t>
            </a:r>
            <a:r>
              <a:rPr lang="en-US" altLang="zh-CN" dirty="0" smtClean="0"/>
              <a:t>ANN</a:t>
            </a:r>
            <a:r>
              <a:rPr lang="zh-CN" altLang="en-US" dirty="0" smtClean="0"/>
              <a:t>目前是一个什么样的情况 实际上利用了反向传播的人工神经网络是有潜力来做这间</a:t>
            </a:r>
            <a:r>
              <a:rPr lang="en-US" altLang="zh-CN" dirty="0" smtClean="0"/>
              <a:t>GMM</a:t>
            </a:r>
            <a:r>
              <a:rPr lang="zh-CN" altLang="en-US" dirty="0" smtClean="0"/>
              <a:t>无法完成事的，即在非线性的区域进行更好的数据建模，但是在当时，硬件以及算法对于</a:t>
            </a:r>
            <a:r>
              <a:rPr lang="en-US" altLang="zh-CN" dirty="0" smtClean="0"/>
              <a:t>ANN</a:t>
            </a:r>
            <a:r>
              <a:rPr lang="zh-CN" altLang="en-US" dirty="0" smtClean="0"/>
              <a:t>的多个隐性层的研究来说是一个较大的瓶颈，而且只拥有单层隐性层的</a:t>
            </a:r>
            <a:r>
              <a:rPr lang="en-US" altLang="zh-CN" dirty="0" smtClean="0"/>
              <a:t>ANN</a:t>
            </a:r>
            <a:r>
              <a:rPr lang="zh-CN" altLang="en-US" dirty="0" smtClean="0"/>
              <a:t>实际上并没有比</a:t>
            </a:r>
            <a:r>
              <a:rPr lang="en-US" altLang="zh-CN" dirty="0" smtClean="0"/>
              <a:t>GMM</a:t>
            </a:r>
            <a:r>
              <a:rPr lang="zh-CN" altLang="en-US" dirty="0" smtClean="0"/>
              <a:t>拥有更大的改观，</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31</a:t>
            </a:fld>
            <a:endParaRPr lang="zh-CN" altLang="en-US"/>
          </a:p>
        </p:txBody>
      </p:sp>
    </p:spTree>
    <p:extLst>
      <p:ext uri="{BB962C8B-B14F-4D97-AF65-F5344CB8AC3E}">
        <p14:creationId xmlns:p14="http://schemas.microsoft.com/office/powerpoint/2010/main" val="32882032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经过多年的硬件设施以及算法分析的改良，目前已经可以训练包含多个隐性层级的</a:t>
            </a:r>
            <a:r>
              <a:rPr lang="en-US" altLang="zh-CN" dirty="0" smtClean="0"/>
              <a:t>DNN</a:t>
            </a:r>
            <a:r>
              <a:rPr lang="zh-CN" altLang="en-US" dirty="0" smtClean="0"/>
              <a:t>，在研究并使用了新的学习算法后，人们都不约而同的得出了</a:t>
            </a:r>
            <a:r>
              <a:rPr lang="en-US" altLang="zh-CN" dirty="0" smtClean="0"/>
              <a:t>DNN</a:t>
            </a:r>
            <a:r>
              <a:rPr lang="zh-CN" altLang="en-US" dirty="0" smtClean="0"/>
              <a:t>在各种数据集上建立的声音模型上的表现已经很大程度上优于</a:t>
            </a:r>
            <a:r>
              <a:rPr lang="en-US" altLang="zh-CN" dirty="0" smtClean="0"/>
              <a:t>GMM</a:t>
            </a:r>
            <a:r>
              <a:rPr lang="zh-CN" altLang="en-US" dirty="0" smtClean="0"/>
              <a:t>的的结论，那么这篇文章就要从配置</a:t>
            </a:r>
            <a:r>
              <a:rPr lang="en-US" altLang="zh-CN" dirty="0" smtClean="0"/>
              <a:t>DNN</a:t>
            </a:r>
            <a:r>
              <a:rPr lang="zh-CN" altLang="en-US" dirty="0" smtClean="0"/>
              <a:t>的两个训练的阶段来着手，讲述</a:t>
            </a:r>
            <a:r>
              <a:rPr lang="en-US" altLang="zh-CN" dirty="0" smtClean="0"/>
              <a:t>DNN</a:t>
            </a:r>
            <a:r>
              <a:rPr lang="zh-CN" altLang="en-US" dirty="0" smtClean="0"/>
              <a:t>在语音识别领域建模以及识别的成果</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32</a:t>
            </a:fld>
            <a:endParaRPr lang="zh-CN" altLang="en-US"/>
          </a:p>
        </p:txBody>
      </p:sp>
    </p:spTree>
    <p:extLst>
      <p:ext uri="{BB962C8B-B14F-4D97-AF65-F5344CB8AC3E}">
        <p14:creationId xmlns:p14="http://schemas.microsoft.com/office/powerpoint/2010/main" val="39186100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a:t>
            </a:fld>
            <a:endParaRPr lang="zh-CN" altLang="en-US"/>
          </a:p>
        </p:txBody>
      </p:sp>
    </p:spTree>
    <p:extLst>
      <p:ext uri="{BB962C8B-B14F-4D97-AF65-F5344CB8AC3E}">
        <p14:creationId xmlns:p14="http://schemas.microsoft.com/office/powerpoint/2010/main" val="5355250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首先是配置</a:t>
            </a:r>
            <a:r>
              <a:rPr lang="en-US" altLang="zh-CN" dirty="0" smtClean="0"/>
              <a:t>DNN</a:t>
            </a:r>
            <a:r>
              <a:rPr lang="zh-CN" altLang="en-US" dirty="0" smtClean="0"/>
              <a:t>的两阶段的训练过程</a:t>
            </a:r>
            <a:endParaRPr lang="en-US" altLang="zh-CN" dirty="0" smtClean="0"/>
          </a:p>
          <a:p>
            <a:r>
              <a:rPr lang="zh-CN" altLang="en-US" dirty="0" smtClean="0"/>
              <a:t>首先第一步是每一特征检测层都要被初始化，每次初始化一个层，方法就是适配一个堆栈起来的生成模型，所谓生成模型，就是指能够随机生成观测数据的模型，这里的每个生成模型有一层的隐藏元素（潜在变量）</a:t>
            </a:r>
            <a:endParaRPr lang="en-US" altLang="zh-CN" dirty="0" smtClean="0"/>
          </a:p>
          <a:p>
            <a:r>
              <a:rPr lang="zh-CN" altLang="en-US" dirty="0" smtClean="0"/>
              <a:t>第二步就是被用来初始化每一层的隐藏单元（隐藏元素），使得接下来的预测</a:t>
            </a:r>
            <a:r>
              <a:rPr lang="en-US" altLang="zh-CN" dirty="0" smtClean="0"/>
              <a:t>target</a:t>
            </a:r>
            <a:r>
              <a:rPr lang="zh-CN" altLang="en-US" dirty="0" smtClean="0"/>
              <a:t>的过程能够有区别的进行微调（微调优化）</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33</a:t>
            </a:fld>
            <a:endParaRPr lang="zh-CN" altLang="en-US"/>
          </a:p>
        </p:txBody>
      </p:sp>
    </p:spTree>
    <p:extLst>
      <p:ext uri="{BB962C8B-B14F-4D97-AF65-F5344CB8AC3E}">
        <p14:creationId xmlns:p14="http://schemas.microsoft.com/office/powerpoint/2010/main" val="4706324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那么这篇文章的重点就是</a:t>
            </a:r>
            <a:r>
              <a:rPr lang="en-US" altLang="zh-CN" dirty="0" smtClean="0"/>
              <a:t>DNN</a:t>
            </a:r>
            <a:r>
              <a:rPr lang="zh-CN" altLang="en-US" dirty="0" smtClean="0"/>
              <a:t>两个阶段的训练过程</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34</a:t>
            </a:fld>
            <a:endParaRPr lang="zh-CN" altLang="en-US"/>
          </a:p>
        </p:txBody>
      </p:sp>
    </p:spTree>
    <p:extLst>
      <p:ext uri="{BB962C8B-B14F-4D97-AF65-F5344CB8AC3E}">
        <p14:creationId xmlns:p14="http://schemas.microsoft.com/office/powerpoint/2010/main" val="32805977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我们上次讨论时说过，</a:t>
            </a:r>
            <a:r>
              <a:rPr lang="en-US" altLang="zh-CN" dirty="0" smtClean="0"/>
              <a:t>DNN</a:t>
            </a:r>
            <a:r>
              <a:rPr lang="zh-CN" altLang="en-US" dirty="0" smtClean="0"/>
              <a:t>是一种反向传播的人工网络，他在输入与输出层之间拥有很多隐藏单元，每一层的具体方法就是图中的</a:t>
            </a:r>
            <a:r>
              <a:rPr lang="en-US" altLang="zh-CN" dirty="0" smtClean="0"/>
              <a:t>logistic</a:t>
            </a:r>
            <a:r>
              <a:rPr lang="zh-CN" altLang="en-US" dirty="0" smtClean="0"/>
              <a:t>算法，</a:t>
            </a:r>
            <a:r>
              <a:rPr lang="en-US" altLang="zh-CN" dirty="0" err="1" smtClean="0"/>
              <a:t>xj</a:t>
            </a:r>
            <a:r>
              <a:rPr lang="zh-CN" altLang="en-US" dirty="0" smtClean="0"/>
              <a:t>代表下一层给我的输入，</a:t>
            </a:r>
            <a:r>
              <a:rPr lang="en-US" altLang="zh-CN" dirty="0" err="1" smtClean="0"/>
              <a:t>yj</a:t>
            </a:r>
            <a:r>
              <a:rPr lang="zh-CN" altLang="en-US" dirty="0" smtClean="0"/>
              <a:t>代表我对上一次的输出，</a:t>
            </a:r>
            <a:r>
              <a:rPr lang="en-US" altLang="zh-CN" dirty="0" smtClean="0"/>
              <a:t>b</a:t>
            </a:r>
            <a:r>
              <a:rPr lang="zh-CN" altLang="en-US" dirty="0" smtClean="0"/>
              <a:t>是偏移量，</a:t>
            </a:r>
            <a:r>
              <a:rPr lang="en-US" altLang="zh-CN" dirty="0" err="1" smtClean="0"/>
              <a:t>wij</a:t>
            </a:r>
            <a:r>
              <a:rPr lang="zh-CN" altLang="en-US" dirty="0" smtClean="0"/>
              <a:t>是从层级</a:t>
            </a:r>
            <a:r>
              <a:rPr lang="en-US" altLang="zh-CN" dirty="0" err="1" smtClean="0"/>
              <a:t>i</a:t>
            </a:r>
            <a:r>
              <a:rPr lang="zh-CN" altLang="en-US" dirty="0" smtClean="0"/>
              <a:t>到层级</a:t>
            </a:r>
            <a:r>
              <a:rPr lang="en-US" altLang="zh-CN" dirty="0" smtClean="0"/>
              <a:t>j</a:t>
            </a:r>
            <a:r>
              <a:rPr lang="zh-CN" altLang="en-US" dirty="0" smtClean="0"/>
              <a:t>的连接的权重矩阵</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35</a:t>
            </a:fld>
            <a:endParaRPr lang="zh-CN" altLang="en-US"/>
          </a:p>
        </p:txBody>
      </p:sp>
    </p:spTree>
    <p:extLst>
      <p:ext uri="{BB962C8B-B14F-4D97-AF65-F5344CB8AC3E}">
        <p14:creationId xmlns:p14="http://schemas.microsoft.com/office/powerpoint/2010/main" val="12517804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在多级分类输出的时候，输出单元</a:t>
            </a:r>
            <a:r>
              <a:rPr lang="en-US" altLang="zh-CN" dirty="0" smtClean="0"/>
              <a:t>J</a:t>
            </a:r>
            <a:r>
              <a:rPr lang="zh-CN" altLang="en-US" dirty="0" smtClean="0"/>
              <a:t>会把累积到当前所有的输入</a:t>
            </a:r>
            <a:r>
              <a:rPr lang="en-US" altLang="zh-CN" dirty="0" err="1" smtClean="0"/>
              <a:t>xj</a:t>
            </a:r>
            <a:r>
              <a:rPr lang="zh-CN" altLang="en-US" dirty="0" smtClean="0"/>
              <a:t>转化成一个分类概率，使用的方法就是</a:t>
            </a:r>
            <a:r>
              <a:rPr lang="en-US" altLang="zh-CN" dirty="0" smtClean="0"/>
              <a:t>softmax</a:t>
            </a:r>
            <a:r>
              <a:rPr lang="zh-CN" altLang="en-US" dirty="0" smtClean="0"/>
              <a:t>这个方法的非线性特征，上次我们也说过</a:t>
            </a:r>
            <a:r>
              <a:rPr lang="en-US" altLang="zh-CN" dirty="0" smtClean="0"/>
              <a:t>GMM</a:t>
            </a:r>
            <a:r>
              <a:rPr lang="zh-CN" altLang="en-US" dirty="0" smtClean="0"/>
              <a:t>有很大的优点，但致命的缺点是不能处理非线性区域附近的数据，</a:t>
            </a:r>
            <a:r>
              <a:rPr lang="en-US" altLang="zh-CN" dirty="0" smtClean="0"/>
              <a:t>softmax</a:t>
            </a:r>
            <a:r>
              <a:rPr lang="zh-CN" altLang="en-US" dirty="0" smtClean="0"/>
              <a:t>是一种回归模型，该模型是</a:t>
            </a:r>
            <a:r>
              <a:rPr lang="en-US" altLang="zh-CN" dirty="0" smtClean="0"/>
              <a:t>logistic</a:t>
            </a:r>
            <a:r>
              <a:rPr lang="zh-CN" altLang="en-US" dirty="0" smtClean="0"/>
              <a:t>（二分类）回归模型在多分类问题上的推广，公式中的</a:t>
            </a:r>
            <a:r>
              <a:rPr lang="en-US" altLang="zh-CN" dirty="0" smtClean="0"/>
              <a:t>k</a:t>
            </a:r>
            <a:r>
              <a:rPr lang="zh-CN" altLang="en-US" dirty="0" smtClean="0"/>
              <a:t>就是每个类别的索引</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36</a:t>
            </a:fld>
            <a:endParaRPr lang="zh-CN" altLang="en-US"/>
          </a:p>
        </p:txBody>
      </p:sp>
    </p:spTree>
    <p:extLst>
      <p:ext uri="{BB962C8B-B14F-4D97-AF65-F5344CB8AC3E}">
        <p14:creationId xmlns:p14="http://schemas.microsoft.com/office/powerpoint/2010/main" val="20385828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使用我们的输出函数时，代价函数会计算出我们的期望概率，与</a:t>
            </a:r>
            <a:r>
              <a:rPr lang="en-US" altLang="zh-CN" dirty="0" smtClean="0"/>
              <a:t>softmax</a:t>
            </a:r>
            <a:r>
              <a:rPr lang="zh-CN" altLang="en-US" dirty="0" smtClean="0"/>
              <a:t>的输出之间的交叉熵，公式中的</a:t>
            </a:r>
            <a:r>
              <a:rPr lang="en-US" altLang="zh-CN" dirty="0" smtClean="0"/>
              <a:t>d</a:t>
            </a:r>
            <a:r>
              <a:rPr lang="zh-CN" altLang="en-US" dirty="0" smtClean="0"/>
              <a:t>就是我们的目标概率 ，</a:t>
            </a:r>
            <a:r>
              <a:rPr lang="en-US" altLang="zh-CN" dirty="0" smtClean="0"/>
              <a:t>p</a:t>
            </a:r>
            <a:r>
              <a:rPr lang="zh-CN" altLang="en-US" dirty="0" smtClean="0"/>
              <a:t>则是我们刚才用</a:t>
            </a:r>
            <a:r>
              <a:rPr lang="en-US" altLang="zh-CN" dirty="0" smtClean="0"/>
              <a:t>softmax</a:t>
            </a:r>
            <a:r>
              <a:rPr lang="zh-CN" altLang="en-US" dirty="0" smtClean="0"/>
              <a:t>计算得到的输出结果，特别的，当</a:t>
            </a:r>
            <a:r>
              <a:rPr lang="en-US" altLang="zh-CN" dirty="0" smtClean="0"/>
              <a:t>d</a:t>
            </a:r>
            <a:r>
              <a:rPr lang="zh-CN" altLang="en-US" dirty="0" smtClean="0"/>
              <a:t>的值为</a:t>
            </a:r>
            <a:r>
              <a:rPr lang="en-US" altLang="zh-CN" dirty="0" smtClean="0"/>
              <a:t>1</a:t>
            </a:r>
            <a:r>
              <a:rPr lang="zh-CN" altLang="en-US" dirty="0" smtClean="0"/>
              <a:t>或</a:t>
            </a:r>
            <a:r>
              <a:rPr lang="en-US" altLang="zh-CN" dirty="0" smtClean="0"/>
              <a:t>0</a:t>
            </a:r>
            <a:r>
              <a:rPr lang="zh-CN" altLang="en-US" dirty="0" smtClean="0"/>
              <a:t>时，这是一种监督式的学习方法</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37</a:t>
            </a:fld>
            <a:endParaRPr lang="zh-CN" altLang="en-US"/>
          </a:p>
        </p:txBody>
      </p:sp>
    </p:spTree>
    <p:extLst>
      <p:ext uri="{BB962C8B-B14F-4D97-AF65-F5344CB8AC3E}">
        <p14:creationId xmlns:p14="http://schemas.microsoft.com/office/powerpoint/2010/main" val="3155357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在深度学习中遇到的两个问题：一是更新偏移量，可以看做是更新层级之间连接状态为一的权重，并且权重的值恒为一；</a:t>
            </a:r>
            <a:endParaRPr lang="en-US" altLang="zh-CN" dirty="0" smtClean="0"/>
          </a:p>
          <a:p>
            <a:r>
              <a:rPr lang="zh-CN" altLang="en-US" dirty="0" smtClean="0"/>
              <a:t>二是减少过度拟合，两个方面考虑，</a:t>
            </a:r>
            <a:r>
              <a:rPr lang="en-US" altLang="zh-CN" dirty="0" smtClean="0"/>
              <a:t>1</a:t>
            </a:r>
            <a:r>
              <a:rPr lang="zh-CN" altLang="en-US" dirty="0" smtClean="0"/>
              <a:t>是可以将过大的权重按照比例，在其平方的级别上去缩小，</a:t>
            </a:r>
            <a:r>
              <a:rPr lang="en-US" altLang="zh-CN" dirty="0" smtClean="0"/>
              <a:t>2</a:t>
            </a:r>
            <a:r>
              <a:rPr lang="zh-CN" altLang="en-US" dirty="0" smtClean="0"/>
              <a:t>是观察实验的有效性在开始出错的时候就立即停止学习</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38</a:t>
            </a:fld>
            <a:endParaRPr lang="zh-CN" altLang="en-US"/>
          </a:p>
        </p:txBody>
      </p:sp>
    </p:spTree>
    <p:extLst>
      <p:ext uri="{BB962C8B-B14F-4D97-AF65-F5344CB8AC3E}">
        <p14:creationId xmlns:p14="http://schemas.microsoft.com/office/powerpoint/2010/main" val="6365183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但是这些方式也同样存在着问题</a:t>
            </a:r>
            <a:endParaRPr lang="en-US" altLang="zh-CN" dirty="0" smtClean="0"/>
          </a:p>
          <a:p>
            <a:r>
              <a:rPr lang="zh-CN" altLang="en-US" dirty="0" smtClean="0"/>
              <a:t>具有多个隐藏层的</a:t>
            </a:r>
            <a:r>
              <a:rPr lang="en-US" altLang="zh-CN" dirty="0" smtClean="0"/>
              <a:t>DNN</a:t>
            </a:r>
            <a:r>
              <a:rPr lang="zh-CN" altLang="en-US" dirty="0" smtClean="0"/>
              <a:t>是很难去优化的，从随机的起始点去进行梯度下降并不是一个最好的更新权重的方式，除非这些初始的数据是经过精挑细选的</a:t>
            </a:r>
            <a:endParaRPr lang="en-US" altLang="zh-CN" dirty="0" smtClean="0"/>
          </a:p>
          <a:p>
            <a:r>
              <a:rPr lang="zh-CN" altLang="en-US" dirty="0" smtClean="0"/>
              <a:t>权重的减小，或是提前结束训练可以减小过度拟合，但是要建立在较大程度的减小建模力度的基础之上</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很大的训练集可以在保留建模力度的情况下减小过度拟合，但仅仅是建立在高昂的训练的计算代价之上</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因此我们需要一个更好的方法</a:t>
            </a:r>
            <a:r>
              <a:rPr lang="zh-CN" altLang="en-US" sz="1200" kern="1200" dirty="0" smtClean="0">
                <a:solidFill>
                  <a:schemeClr val="tx1"/>
                </a:solidFill>
                <a:effectLst/>
                <a:latin typeface="+mn-lt"/>
                <a:ea typeface="+mn-ea"/>
                <a:cs typeface="+mn-cs"/>
              </a:rPr>
              <a:t>来在训练集中使用信息</a:t>
            </a:r>
            <a:r>
              <a:rPr lang="zh-CN" altLang="zh-CN" sz="1200" kern="1200" dirty="0" smtClean="0">
                <a:solidFill>
                  <a:schemeClr val="tx1"/>
                </a:solidFill>
                <a:effectLst/>
                <a:latin typeface="+mn-lt"/>
                <a:ea typeface="+mn-ea"/>
                <a:cs typeface="+mn-cs"/>
              </a:rPr>
              <a:t>，来建立多层非线性特征检测</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39</a:t>
            </a:fld>
            <a:endParaRPr lang="zh-CN" altLang="en-US"/>
          </a:p>
        </p:txBody>
      </p:sp>
    </p:spTree>
    <p:extLst>
      <p:ext uri="{BB962C8B-B14F-4D97-AF65-F5344CB8AC3E}">
        <p14:creationId xmlns:p14="http://schemas.microsoft.com/office/powerpoint/2010/main" val="5158462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第二部分：生成预训练：</a:t>
            </a:r>
            <a:endParaRPr lang="en-US" altLang="zh-CN" dirty="0" smtClean="0"/>
          </a:p>
          <a:p>
            <a:r>
              <a:rPr lang="zh-CN" altLang="en-US" dirty="0" smtClean="0"/>
              <a:t>我们设计特征检测，使其有利于在输入数据中建模，而非让其有利于层级区分</a:t>
            </a:r>
            <a:endParaRPr lang="en-US" altLang="zh-CN" dirty="0" smtClean="0"/>
          </a:p>
          <a:p>
            <a:r>
              <a:rPr lang="zh-CN" altLang="en-US" dirty="0" smtClean="0"/>
              <a:t>目的：根据每一层的特征检测的状态，每次学习一个层级的特征，且用他们来充当下一层级的训练数据</a:t>
            </a:r>
            <a:endParaRPr lang="en-US" altLang="zh-CN" dirty="0" smtClean="0"/>
          </a:p>
          <a:p>
            <a:r>
              <a:rPr lang="zh-CN" altLang="en-US" dirty="0" smtClean="0"/>
              <a:t>经过这样的预训练，这些多级检测的特征值就可以被当做很好的起始点，在</a:t>
            </a:r>
            <a:r>
              <a:rPr lang="en-US" altLang="zh-CN" dirty="0" smtClean="0"/>
              <a:t>DNN</a:t>
            </a:r>
            <a:r>
              <a:rPr lang="zh-CN" altLang="en-US" dirty="0" smtClean="0"/>
              <a:t>反向传播的过程中对权重进行微调</a:t>
            </a:r>
            <a:endParaRPr lang="en-US" altLang="zh-CN" dirty="0" smtClean="0"/>
          </a:p>
          <a:p>
            <a:r>
              <a:rPr lang="zh-CN" altLang="en-US" dirty="0" smtClean="0"/>
              <a:t>生成预训练的值远好于原生的输入数据，且可以有效地减少过度拟合</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40</a:t>
            </a:fld>
            <a:endParaRPr lang="zh-CN" altLang="en-US"/>
          </a:p>
        </p:txBody>
      </p:sp>
    </p:spTree>
    <p:extLst>
      <p:ext uri="{BB962C8B-B14F-4D97-AF65-F5344CB8AC3E}">
        <p14:creationId xmlns:p14="http://schemas.microsoft.com/office/powerpoint/2010/main" val="17689355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一个单层的特征检测可以把带有潜在变量的生成模型调整为输入的数据，有两大类生成模型供我们选择，直接与间接生成模型</a:t>
            </a:r>
            <a:endParaRPr lang="en-US" altLang="zh-CN" dirty="0" smtClean="0"/>
          </a:p>
          <a:p>
            <a:r>
              <a:rPr lang="zh-CN" altLang="en-US" dirty="0" smtClean="0"/>
              <a:t>直接生成模型的数据：首先从先验分布中选择潜在变量的状态，其次从条件分布中选择可观测变量的状态（</a:t>
            </a:r>
            <a:r>
              <a:rPr lang="en-US" altLang="zh-CN" dirty="0" smtClean="0"/>
              <a:t>GMM</a:t>
            </a:r>
            <a:r>
              <a:rPr lang="zh-CN" altLang="en-US" dirty="0" smtClean="0"/>
              <a:t>实际上是从直接生成模型而来）</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间接模型的数据：使用单数据集</a:t>
            </a:r>
            <a:r>
              <a:rPr lang="en-US" altLang="zh-CN" dirty="0" smtClean="0"/>
              <a:t>W, </a:t>
            </a:r>
            <a:r>
              <a:rPr lang="zh-CN" altLang="en-US" dirty="0" smtClean="0"/>
              <a:t>可观测变量组成的向量的联合概率</a:t>
            </a:r>
            <a:r>
              <a:rPr lang="en-US" altLang="zh-CN" dirty="0" smtClean="0"/>
              <a:t>v, </a:t>
            </a:r>
            <a:r>
              <a:rPr lang="zh-CN" altLang="en-US" dirty="0" smtClean="0"/>
              <a:t>潜在变量组成的向量</a:t>
            </a:r>
            <a:r>
              <a:rPr lang="en-US" altLang="zh-CN" dirty="0" smtClean="0"/>
              <a:t>h,</a:t>
            </a:r>
            <a:r>
              <a:rPr lang="zh-CN" altLang="en-US" dirty="0" smtClean="0"/>
              <a:t>以及能量函数</a:t>
            </a:r>
            <a:r>
              <a:rPr lang="en-US" altLang="zh-CN" dirty="0" smtClean="0"/>
              <a:t>E</a:t>
            </a:r>
            <a:r>
              <a:rPr lang="zh-CN" altLang="en-US" dirty="0" smtClean="0"/>
              <a:t>，</a:t>
            </a:r>
            <a:r>
              <a:rPr lang="en-US" altLang="zh-CN" dirty="0" smtClean="0"/>
              <a:t>Z</a:t>
            </a:r>
            <a:r>
              <a:rPr lang="zh-CN" altLang="en-US" dirty="0" smtClean="0"/>
              <a:t>叫做分配函数</a:t>
            </a:r>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41</a:t>
            </a:fld>
            <a:endParaRPr lang="zh-CN" altLang="en-US"/>
          </a:p>
        </p:txBody>
      </p:sp>
    </p:spTree>
    <p:extLst>
      <p:ext uri="{BB962C8B-B14F-4D97-AF65-F5344CB8AC3E}">
        <p14:creationId xmlns:p14="http://schemas.microsoft.com/office/powerpoint/2010/main" val="37374402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比较两者的优缺点：如果不同潜在变量对于生成数据向量都是相互非线性的话，使用直接生成模型利用可观测数据推断潜在变量是较为困难的，因为</a:t>
            </a:r>
            <a:r>
              <a:rPr lang="en-US" altLang="zh-CN" dirty="0" smtClean="0"/>
              <a:t>explaining</a:t>
            </a:r>
            <a:r>
              <a:rPr lang="en-US" altLang="zh-CN" baseline="0" dirty="0" smtClean="0"/>
              <a:t> away </a:t>
            </a:r>
            <a:r>
              <a:rPr lang="zh-CN" altLang="en-US" baseline="0" dirty="0" smtClean="0"/>
              <a:t>现象的存在 （</a:t>
            </a:r>
            <a:r>
              <a:rPr lang="zh-CN" altLang="en-US" sz="1200" b="0" i="0" kern="1200" dirty="0" smtClean="0">
                <a:solidFill>
                  <a:schemeClr val="tx1"/>
                </a:solidFill>
                <a:effectLst/>
                <a:latin typeface="+mn-lt"/>
                <a:ea typeface="+mn-ea"/>
                <a:cs typeface="+mn-cs"/>
              </a:rPr>
              <a:t>对于一个多因一果的问题，假设各种“因”之间都是相互独立的，如果已经确定了是因为其中一种原因导致了结果，那么因为其他原因导致了该结果的概率就会下降。</a:t>
            </a:r>
            <a:r>
              <a:rPr lang="zh-CN" altLang="en-US" baseline="0" dirty="0" smtClean="0"/>
              <a:t>）</a:t>
            </a:r>
            <a:endParaRPr lang="en-US" altLang="zh-CN" baseline="0" dirty="0" smtClean="0"/>
          </a:p>
          <a:p>
            <a:r>
              <a:rPr lang="zh-CN" altLang="en-US" baseline="0" dirty="0" smtClean="0"/>
              <a:t>但是在间接生成模型中，潜在变量不存在边缘连接，间接的生成模型对于层级预训练是理想的，因为每个层级拥有了更简单的推导过程</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42</a:t>
            </a:fld>
            <a:endParaRPr lang="zh-CN" altLang="en-US"/>
          </a:p>
        </p:txBody>
      </p:sp>
    </p:spTree>
    <p:extLst>
      <p:ext uri="{BB962C8B-B14F-4D97-AF65-F5344CB8AC3E}">
        <p14:creationId xmlns:p14="http://schemas.microsoft.com/office/powerpoint/2010/main" val="1237693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其中</a:t>
            </a:r>
            <a:r>
              <a:rPr lang="en-US" altLang="zh-CN" dirty="0" smtClean="0"/>
              <a:t>x</a:t>
            </a:r>
            <a:r>
              <a:rPr lang="zh-CN" altLang="en-US" dirty="0" smtClean="0"/>
              <a:t>是输入向量，</a:t>
            </a:r>
            <a:r>
              <a:rPr lang="en-US" altLang="zh-CN" dirty="0" smtClean="0"/>
              <a:t>W</a:t>
            </a:r>
            <a:r>
              <a:rPr lang="zh-CN" altLang="en-US" dirty="0" smtClean="0"/>
              <a:t>是权重矩阵，</a:t>
            </a:r>
            <a:r>
              <a:rPr lang="en-US" altLang="zh-CN" dirty="0" smtClean="0"/>
              <a:t>b</a:t>
            </a:r>
            <a:r>
              <a:rPr lang="zh-CN" altLang="en-US" sz="1200" b="0" i="0" kern="1200" dirty="0" smtClean="0">
                <a:solidFill>
                  <a:schemeClr val="tx1"/>
                </a:solidFill>
                <a:effectLst/>
                <a:latin typeface="+mn-lt"/>
                <a:ea typeface="+mn-ea"/>
                <a:cs typeface="+mn-cs"/>
              </a:rPr>
              <a:t>是偏移向量</a:t>
            </a:r>
            <a:r>
              <a:rPr lang="zh-CN" altLang="en-US" dirty="0" smtClean="0"/>
              <a:t>，</a:t>
            </a:r>
            <a:r>
              <a:rPr lang="en-US" altLang="zh-CN" dirty="0" smtClean="0"/>
              <a:t>y</a:t>
            </a:r>
            <a:r>
              <a:rPr lang="zh-CN" altLang="en-US" dirty="0" smtClean="0"/>
              <a:t>是输出向量，</a:t>
            </a:r>
            <a:r>
              <a:rPr lang="en-US" altLang="zh-CN" dirty="0" smtClean="0"/>
              <a:t>a()</a:t>
            </a:r>
            <a:r>
              <a:rPr lang="zh-CN" altLang="en-US" dirty="0" smtClean="0"/>
              <a:t>是激活函数。每一层仅仅是把输入</a:t>
            </a:r>
            <a:r>
              <a:rPr lang="en-US" altLang="zh-CN" dirty="0" smtClean="0"/>
              <a:t> x</a:t>
            </a:r>
            <a:r>
              <a:rPr lang="zh-CN" altLang="en-US" dirty="0" smtClean="0"/>
              <a:t>经过如此简单的操作得到</a:t>
            </a:r>
            <a:r>
              <a:rPr lang="en-US" altLang="zh-CN" dirty="0" smtClean="0"/>
              <a:t> y</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a:t>
            </a:fld>
            <a:endParaRPr lang="zh-CN" altLang="en-US"/>
          </a:p>
        </p:txBody>
      </p:sp>
    </p:spTree>
    <p:extLst>
      <p:ext uri="{BB962C8B-B14F-4D97-AF65-F5344CB8AC3E}">
        <p14:creationId xmlns:p14="http://schemas.microsoft.com/office/powerpoint/2010/main" val="7976174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为了使用间接生成模型，此处提出一种类似的学习算法</a:t>
            </a:r>
            <a:r>
              <a:rPr lang="en-US" altLang="zh-CN" dirty="0" smtClean="0"/>
              <a:t>——</a:t>
            </a:r>
            <a:r>
              <a:rPr lang="zh-CN" altLang="en-US" dirty="0" smtClean="0"/>
              <a:t>限制玻尔兹曼机</a:t>
            </a:r>
            <a:endParaRPr lang="en-US" altLang="zh-CN" dirty="0" smtClean="0"/>
          </a:p>
          <a:p>
            <a:r>
              <a:rPr lang="zh-CN" altLang="en-US" dirty="0" smtClean="0"/>
              <a:t>假设有一个二部图，每一层的节点之间没有链接，一层是可视层，即输入数据层（</a:t>
            </a:r>
            <a:r>
              <a:rPr lang="en-US" altLang="zh-CN" dirty="0" smtClean="0"/>
              <a:t>v)</a:t>
            </a:r>
            <a:r>
              <a:rPr lang="zh-CN" altLang="en-US" dirty="0" smtClean="0"/>
              <a:t>，一层是隐藏层</a:t>
            </a:r>
            <a:r>
              <a:rPr lang="en-US" altLang="zh-CN" dirty="0" smtClean="0"/>
              <a:t>(h)</a:t>
            </a:r>
            <a:r>
              <a:rPr lang="zh-CN" altLang="en-US" dirty="0" smtClean="0"/>
              <a:t>，如果假设所有的节点都是随机二值变量节点（只能取</a:t>
            </a:r>
            <a:r>
              <a:rPr lang="en-US" altLang="zh-CN" dirty="0" smtClean="0"/>
              <a:t>0</a:t>
            </a:r>
            <a:r>
              <a:rPr lang="zh-CN" altLang="en-US" dirty="0" smtClean="0"/>
              <a:t>或者</a:t>
            </a:r>
            <a:r>
              <a:rPr lang="en-US" altLang="zh-CN" dirty="0" smtClean="0"/>
              <a:t>1</a:t>
            </a:r>
            <a:r>
              <a:rPr lang="zh-CN" altLang="en-US" dirty="0" smtClean="0"/>
              <a:t>值），同时假设全概率分布</a:t>
            </a:r>
            <a:r>
              <a:rPr lang="en-US" altLang="zh-CN" dirty="0" smtClean="0"/>
              <a:t>p(</a:t>
            </a:r>
            <a:r>
              <a:rPr lang="en-US" altLang="zh-CN" dirty="0" err="1" smtClean="0"/>
              <a:t>v,h</a:t>
            </a:r>
            <a:r>
              <a:rPr lang="en-US" altLang="zh-CN" dirty="0" smtClean="0"/>
              <a:t>)</a:t>
            </a:r>
            <a:r>
              <a:rPr lang="zh-CN" altLang="en-US" dirty="0" smtClean="0"/>
              <a:t>满足</a:t>
            </a:r>
            <a:r>
              <a:rPr lang="en-US" altLang="zh-CN" dirty="0" smtClean="0"/>
              <a:t>Boltzmann </a:t>
            </a:r>
            <a:r>
              <a:rPr lang="zh-CN" altLang="en-US" dirty="0" smtClean="0"/>
              <a:t>分布，我们称这个模型是</a:t>
            </a:r>
            <a:r>
              <a:rPr lang="en-US" altLang="zh-CN" dirty="0" smtClean="0"/>
              <a:t>Restricted </a:t>
            </a:r>
            <a:r>
              <a:rPr lang="en-US" altLang="zh-CN" dirty="0" err="1" smtClean="0"/>
              <a:t>BoltzmannMachine</a:t>
            </a:r>
            <a:r>
              <a:rPr lang="en-US" altLang="zh-CN" dirty="0" smtClean="0"/>
              <a:t> (RBM)</a:t>
            </a:r>
            <a:r>
              <a:rPr lang="zh-CN" altLang="en-US" dirty="0" smtClean="0"/>
              <a:t>。</a:t>
            </a:r>
            <a:endParaRPr lang="en-US" altLang="zh-CN" dirty="0" smtClean="0"/>
          </a:p>
          <a:p>
            <a:r>
              <a:rPr lang="zh-CN" altLang="en-US" sz="1200" b="0" i="0" kern="1200" dirty="0" smtClean="0">
                <a:solidFill>
                  <a:schemeClr val="tx1"/>
                </a:solidFill>
                <a:effectLst/>
                <a:latin typeface="+mn-lt"/>
                <a:ea typeface="+mn-ea"/>
                <a:cs typeface="+mn-cs"/>
              </a:rPr>
              <a:t>仅有的连接只建立在可视与隐藏单元之间，而隐藏结点与隐藏结点，可视结点与可视结点之间是没有连接的</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RBM</a:t>
            </a:r>
            <a:r>
              <a:rPr lang="zh-CN" altLang="en-US" sz="1200" b="0" i="0" kern="1200" dirty="0" smtClean="0">
                <a:solidFill>
                  <a:schemeClr val="tx1"/>
                </a:solidFill>
                <a:effectLst/>
                <a:latin typeface="+mn-lt"/>
                <a:ea typeface="+mn-ea"/>
                <a:cs typeface="+mn-cs"/>
              </a:rPr>
              <a:t>是一种双边连通图，不在单元之间共享权重，其子集也无法观测</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43</a:t>
            </a:fld>
            <a:endParaRPr lang="zh-CN" altLang="en-US"/>
          </a:p>
        </p:txBody>
      </p:sp>
    </p:spTree>
    <p:extLst>
      <p:ext uri="{BB962C8B-B14F-4D97-AF65-F5344CB8AC3E}">
        <p14:creationId xmlns:p14="http://schemas.microsoft.com/office/powerpoint/2010/main" val="3289917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提出了限制玻尔兹曼机后，下面就想利用</a:t>
            </a:r>
            <a:r>
              <a:rPr lang="en-US" altLang="zh-CN" dirty="0" smtClean="0"/>
              <a:t>RBM</a:t>
            </a:r>
            <a:r>
              <a:rPr lang="zh-CN" altLang="en-US" dirty="0" smtClean="0"/>
              <a:t>进行一个高效的深度学习</a:t>
            </a:r>
            <a:endParaRPr lang="en-US" altLang="zh-CN" dirty="0" smtClean="0"/>
          </a:p>
          <a:p>
            <a:r>
              <a:rPr lang="zh-CN" altLang="en-US" dirty="0" smtClean="0"/>
              <a:t>首先来看一下对于结点结构</a:t>
            </a:r>
            <a:r>
              <a:rPr lang="en-US" altLang="zh-CN" dirty="0" err="1" smtClean="0"/>
              <a:t>v,h</a:t>
            </a:r>
            <a:r>
              <a:rPr lang="zh-CN" altLang="en-US" dirty="0" smtClean="0"/>
              <a:t>的能量函数</a:t>
            </a:r>
            <a:endParaRPr lang="en-US" altLang="zh-CN" dirty="0" smtClean="0"/>
          </a:p>
          <a:p>
            <a:r>
              <a:rPr lang="en-US" altLang="zh-CN" dirty="0" err="1" smtClean="0"/>
              <a:t>Vi,hi</a:t>
            </a:r>
            <a:r>
              <a:rPr lang="en-US" altLang="zh-CN" dirty="0" smtClean="0"/>
              <a:t> </a:t>
            </a:r>
            <a:r>
              <a:rPr lang="zh-CN" altLang="en-US" dirty="0" smtClean="0"/>
              <a:t>是可见单元</a:t>
            </a:r>
            <a:r>
              <a:rPr lang="en-US" altLang="zh-CN" dirty="0" err="1" smtClean="0"/>
              <a:t>i</a:t>
            </a:r>
            <a:r>
              <a:rPr lang="zh-CN" altLang="en-US" dirty="0" smtClean="0"/>
              <a:t>和隐藏单元</a:t>
            </a:r>
            <a:r>
              <a:rPr lang="en-US" altLang="zh-CN" dirty="0" smtClean="0"/>
              <a:t>j</a:t>
            </a:r>
            <a:r>
              <a:rPr lang="zh-CN" altLang="en-US" dirty="0" smtClean="0"/>
              <a:t>，</a:t>
            </a:r>
            <a:r>
              <a:rPr lang="en-US" altLang="zh-CN" dirty="0" err="1" smtClean="0"/>
              <a:t>ai</a:t>
            </a:r>
            <a:r>
              <a:rPr lang="zh-CN" altLang="en-US" dirty="0" smtClean="0"/>
              <a:t>，</a:t>
            </a:r>
            <a:r>
              <a:rPr lang="en-US" altLang="zh-CN" dirty="0" err="1" smtClean="0"/>
              <a:t>bj</a:t>
            </a:r>
            <a:r>
              <a:rPr lang="zh-CN" altLang="en-US" dirty="0" smtClean="0"/>
              <a:t>是偏移量，</a:t>
            </a:r>
            <a:r>
              <a:rPr lang="en-US" altLang="zh-CN" dirty="0" err="1" smtClean="0"/>
              <a:t>wij</a:t>
            </a:r>
            <a:r>
              <a:rPr lang="zh-CN" altLang="en-US" dirty="0" smtClean="0"/>
              <a:t>是两个单元之间的权重</a:t>
            </a:r>
            <a:endParaRPr lang="en-US" altLang="zh-CN" dirty="0" smtClean="0"/>
          </a:p>
          <a:p>
            <a:r>
              <a:rPr lang="zh-CN" altLang="en-US" dirty="0" smtClean="0"/>
              <a:t>网络会通过能量函数为每个</a:t>
            </a:r>
            <a:r>
              <a:rPr lang="en-US" altLang="zh-CN" dirty="0" smtClean="0"/>
              <a:t>v</a:t>
            </a:r>
            <a:r>
              <a:rPr lang="zh-CN" altLang="en-US" dirty="0" smtClean="0"/>
              <a:t>和</a:t>
            </a:r>
            <a:r>
              <a:rPr lang="en-US" altLang="zh-CN" dirty="0" smtClean="0"/>
              <a:t>h</a:t>
            </a:r>
            <a:r>
              <a:rPr lang="zh-CN" altLang="en-US" dirty="0" smtClean="0"/>
              <a:t>单元分配一个概率 </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44</a:t>
            </a:fld>
            <a:endParaRPr lang="zh-CN" altLang="en-US"/>
          </a:p>
        </p:txBody>
      </p:sp>
    </p:spTree>
    <p:extLst>
      <p:ext uri="{BB962C8B-B14F-4D97-AF65-F5344CB8AC3E}">
        <p14:creationId xmlns:p14="http://schemas.microsoft.com/office/powerpoint/2010/main" val="5965936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网络会通过能量函数为每个</a:t>
            </a:r>
            <a:r>
              <a:rPr lang="en-US" altLang="zh-CN" dirty="0" smtClean="0"/>
              <a:t>v</a:t>
            </a:r>
            <a:r>
              <a:rPr lang="zh-CN" altLang="en-US" dirty="0" smtClean="0"/>
              <a:t>和</a:t>
            </a:r>
            <a:r>
              <a:rPr lang="en-US" altLang="zh-CN" dirty="0" smtClean="0"/>
              <a:t>h</a:t>
            </a:r>
            <a:r>
              <a:rPr lang="zh-CN" altLang="en-US" dirty="0" smtClean="0"/>
              <a:t>单元分配一个概率 </a:t>
            </a:r>
            <a:endParaRPr lang="en-US" altLang="zh-CN" dirty="0" smtClean="0"/>
          </a:p>
          <a:p>
            <a:r>
              <a:rPr lang="zh-CN" altLang="en-US" dirty="0" smtClean="0"/>
              <a:t>可见单元的概率是来自于所有不可见单元向量的和</a:t>
            </a:r>
            <a:endParaRPr lang="en-US" altLang="zh-CN" dirty="0" smtClean="0"/>
          </a:p>
          <a:p>
            <a:r>
              <a:rPr lang="zh-CN" altLang="en-US" dirty="0" smtClean="0"/>
              <a:t>把这个概率用对数表示并求导，可以非常轻易的得到一个结果</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45</a:t>
            </a:fld>
            <a:endParaRPr lang="zh-CN" altLang="en-US"/>
          </a:p>
        </p:txBody>
      </p:sp>
    </p:spTree>
    <p:extLst>
      <p:ext uri="{BB962C8B-B14F-4D97-AF65-F5344CB8AC3E}">
        <p14:creationId xmlns:p14="http://schemas.microsoft.com/office/powerpoint/2010/main" val="23196068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N</a:t>
            </a:r>
            <a:r>
              <a:rPr lang="zh-CN" altLang="en-US" dirty="0" smtClean="0"/>
              <a:t>代表训练数据集的大小，用尖括号表示的是我们的期望值</a:t>
            </a:r>
            <a:endParaRPr lang="en-US" altLang="zh-CN" dirty="0" smtClean="0"/>
          </a:p>
          <a:p>
            <a:r>
              <a:rPr lang="zh-CN" altLang="en-US" dirty="0" smtClean="0"/>
              <a:t>简单的导数就直接导致了我们简单的学习方法：随机最陡上升 的他</a:t>
            </a:r>
            <a:r>
              <a:rPr lang="en-US" altLang="zh-CN" dirty="0" smtClean="0"/>
              <a:t>w</a:t>
            </a:r>
            <a:r>
              <a:rPr lang="zh-CN" altLang="en-US" dirty="0" smtClean="0"/>
              <a:t>是隐藏单元与可见单元之间的权重，这就是我们目前的权重的更新策略</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46</a:t>
            </a:fld>
            <a:endParaRPr lang="zh-CN" altLang="en-US"/>
          </a:p>
        </p:txBody>
      </p:sp>
    </p:spTree>
    <p:extLst>
      <p:ext uri="{BB962C8B-B14F-4D97-AF65-F5344CB8AC3E}">
        <p14:creationId xmlns:p14="http://schemas.microsoft.com/office/powerpoint/2010/main" val="12835604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因为隐藏元素之间没有直接的连接，所以找到</a:t>
            </a:r>
            <a:r>
              <a:rPr lang="en-US" altLang="zh-CN" dirty="0" smtClean="0"/>
              <a:t>&lt;vi hi&gt;</a:t>
            </a:r>
            <a:r>
              <a:rPr lang="zh-CN" altLang="en-US" dirty="0" smtClean="0"/>
              <a:t>的一个无偏差的数据样本还是较为容易的</a:t>
            </a:r>
            <a:endParaRPr lang="en-US" altLang="zh-CN" dirty="0" smtClean="0"/>
          </a:p>
          <a:p>
            <a:r>
              <a:rPr lang="zh-CN" altLang="en-US" dirty="0" smtClean="0"/>
              <a:t>当拥有一个随机的训练条件</a:t>
            </a:r>
            <a:r>
              <a:rPr lang="en-US" altLang="zh-CN" dirty="0" smtClean="0"/>
              <a:t>v</a:t>
            </a:r>
            <a:r>
              <a:rPr lang="zh-CN" altLang="en-US" dirty="0" smtClean="0"/>
              <a:t>时，</a:t>
            </a:r>
            <a:r>
              <a:rPr lang="en-US" altLang="zh-CN" dirty="0" smtClean="0"/>
              <a:t>h</a:t>
            </a:r>
            <a:r>
              <a:rPr lang="zh-CN" altLang="en-US" dirty="0" smtClean="0"/>
              <a:t>的概率为</a:t>
            </a:r>
            <a:endParaRPr lang="en-US" altLang="zh-CN" dirty="0" smtClean="0"/>
          </a:p>
          <a:p>
            <a:r>
              <a:rPr lang="zh-CN" altLang="en-US" dirty="0" smtClean="0"/>
              <a:t>当给定一个隐藏单元向量</a:t>
            </a:r>
            <a:r>
              <a:rPr lang="en-US" altLang="zh-CN" dirty="0" smtClean="0"/>
              <a:t>h</a:t>
            </a:r>
            <a:r>
              <a:rPr lang="zh-CN" altLang="en-US" dirty="0" smtClean="0"/>
              <a:t>时，</a:t>
            </a:r>
            <a:r>
              <a:rPr lang="en-US" altLang="zh-CN" dirty="0" smtClean="0"/>
              <a:t>v</a:t>
            </a:r>
            <a:r>
              <a:rPr lang="zh-CN" altLang="en-US" dirty="0" smtClean="0"/>
              <a:t>的概率是</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47</a:t>
            </a:fld>
            <a:endParaRPr lang="zh-CN" altLang="en-US"/>
          </a:p>
        </p:txBody>
      </p:sp>
    </p:spTree>
    <p:extLst>
      <p:ext uri="{BB962C8B-B14F-4D97-AF65-F5344CB8AC3E}">
        <p14:creationId xmlns:p14="http://schemas.microsoft.com/office/powerpoint/2010/main" val="34645008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但是想得到一个模型期望的样本就没有那么容易了，其方法是：在可视单元的随机状态开始，利用较长时间的交替吉布斯采样来获取，交替吉布斯采样包括：</a:t>
            </a:r>
            <a:r>
              <a:rPr lang="en-US" altLang="zh-CN" dirty="0" smtClean="0"/>
              <a:t>1.</a:t>
            </a:r>
            <a:r>
              <a:rPr lang="zh-CN" altLang="en-US" dirty="0" smtClean="0"/>
              <a:t>并行更新隐藏单元 </a:t>
            </a:r>
            <a:r>
              <a:rPr lang="en-US" altLang="zh-CN" dirty="0" smtClean="0"/>
              <a:t>2.</a:t>
            </a:r>
            <a:r>
              <a:rPr lang="zh-CN" altLang="en-US" dirty="0" smtClean="0"/>
              <a:t>并行更新可视单元</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48</a:t>
            </a:fld>
            <a:endParaRPr lang="zh-CN" altLang="en-US"/>
          </a:p>
        </p:txBody>
      </p:sp>
    </p:spTree>
    <p:extLst>
      <p:ext uri="{BB962C8B-B14F-4D97-AF65-F5344CB8AC3E}">
        <p14:creationId xmlns:p14="http://schemas.microsoft.com/office/powerpoint/2010/main" val="21271736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这里又提出一种更快的学习方法：对比散度，即</a:t>
            </a:r>
            <a:r>
              <a:rPr lang="en-US" altLang="zh-CN" dirty="0" smtClean="0"/>
              <a:t>CD</a:t>
            </a:r>
            <a:r>
              <a:rPr lang="zh-CN" altLang="en-US" dirty="0" smtClean="0"/>
              <a:t>算法</a:t>
            </a:r>
            <a:endParaRPr lang="en-US" altLang="zh-CN" dirty="0" smtClean="0"/>
          </a:p>
          <a:p>
            <a:r>
              <a:rPr lang="en-US" altLang="zh-CN" sz="1200" b="0" i="0" kern="1200" dirty="0" smtClean="0">
                <a:solidFill>
                  <a:schemeClr val="tx1"/>
                </a:solidFill>
                <a:effectLst/>
                <a:latin typeface="+mn-lt"/>
                <a:ea typeface="+mn-ea"/>
                <a:cs typeface="+mn-cs"/>
              </a:rPr>
              <a:t>CD</a:t>
            </a:r>
            <a:r>
              <a:rPr lang="zh-CN" altLang="en-US" sz="1200" b="0" i="0" kern="1200" dirty="0" smtClean="0">
                <a:solidFill>
                  <a:schemeClr val="tx1"/>
                </a:solidFill>
                <a:effectLst/>
                <a:latin typeface="+mn-lt"/>
                <a:ea typeface="+mn-ea"/>
                <a:cs typeface="+mn-cs"/>
              </a:rPr>
              <a:t>算法在开始是用训练数据去初始化可见层，然后用条件分布计算隐藏层；然后，再根据隐藏层，同样利用条件分布来计算可见层。这样产生的结果是对输入的一个重构，</a:t>
            </a:r>
            <a:r>
              <a:rPr lang="en-US" altLang="zh-CN" sz="1200" b="0" i="0" kern="1200" dirty="0" smtClean="0">
                <a:solidFill>
                  <a:schemeClr val="tx1"/>
                </a:solidFill>
                <a:effectLst/>
                <a:latin typeface="+mn-lt"/>
                <a:ea typeface="+mn-ea"/>
                <a:cs typeface="+mn-cs"/>
              </a:rPr>
              <a:t>recon</a:t>
            </a:r>
            <a:r>
              <a:rPr lang="zh-CN" altLang="en-US" sz="1200" b="0" i="0" kern="1200" dirty="0" smtClean="0">
                <a:solidFill>
                  <a:schemeClr val="tx1"/>
                </a:solidFill>
                <a:effectLst/>
                <a:latin typeface="+mn-lt"/>
                <a:ea typeface="+mn-ea"/>
                <a:cs typeface="+mn-cs"/>
              </a:rPr>
              <a:t>表示重构之后模型定义的分布</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49</a:t>
            </a:fld>
            <a:endParaRPr lang="zh-CN" altLang="en-US"/>
          </a:p>
        </p:txBody>
      </p:sp>
    </p:spTree>
    <p:extLst>
      <p:ext uri="{BB962C8B-B14F-4D97-AF65-F5344CB8AC3E}">
        <p14:creationId xmlns:p14="http://schemas.microsoft.com/office/powerpoint/2010/main" val="30757837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CD</a:t>
            </a:r>
            <a:r>
              <a:rPr lang="zh-CN" altLang="en-US" dirty="0" smtClean="0"/>
              <a:t>算法非常高效，即使他的结果是较为粗糙的，</a:t>
            </a:r>
            <a:endParaRPr lang="en-US" altLang="zh-CN" dirty="0" smtClean="0"/>
          </a:p>
          <a:p>
            <a:endParaRPr lang="en-US" altLang="zh-CN" dirty="0" smtClean="0"/>
          </a:p>
          <a:p>
            <a:r>
              <a:rPr lang="zh-CN" altLang="en-US" dirty="0" smtClean="0"/>
              <a:t>实际上在二次收集之前，使用交替吉布斯采样，对于生成模型的学习是有益的，但是为了降低学习中的噪声，我们在重构隐藏单元时使用的应该是真实的概率，而非二分的样本，但是又不得不在第一次计算隐藏单元状态时候使用二分的样本，因为样本噪声是一个非常有效的正则化矩阵，我们可以用它来防止过度拟合</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50</a:t>
            </a:fld>
            <a:endParaRPr lang="zh-CN" altLang="en-US"/>
          </a:p>
        </p:txBody>
      </p:sp>
    </p:spTree>
    <p:extLst>
      <p:ext uri="{BB962C8B-B14F-4D97-AF65-F5344CB8AC3E}">
        <p14:creationId xmlns:p14="http://schemas.microsoft.com/office/powerpoint/2010/main" val="19869106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我们一般使用带有高斯噪声的线性元素进行数据建模，而我们之前所用的限制玻尔兹曼机能量函数也需要得到改良以适应这些元素，其改良之后的函数我们称之为高斯</a:t>
            </a:r>
            <a:r>
              <a:rPr lang="en-US" altLang="zh-CN" dirty="0" smtClean="0"/>
              <a:t>——</a:t>
            </a:r>
            <a:r>
              <a:rPr lang="zh-CN" altLang="en-US" dirty="0" smtClean="0"/>
              <a:t>伯努利</a:t>
            </a:r>
            <a:r>
              <a:rPr lang="en-US" altLang="zh-CN" dirty="0" smtClean="0"/>
              <a:t>RBM</a:t>
            </a:r>
            <a:r>
              <a:rPr lang="zh-CN" altLang="en-US" dirty="0" smtClean="0"/>
              <a:t>，</a:t>
            </a:r>
            <a:endParaRPr lang="en-US" altLang="zh-CN" dirty="0" smtClean="0"/>
          </a:p>
          <a:p>
            <a:r>
              <a:rPr lang="zh-CN" altLang="en-US" dirty="0" smtClean="0"/>
              <a:t>这里的西格玛</a:t>
            </a:r>
            <a:r>
              <a:rPr lang="en-US" altLang="zh-CN" dirty="0" err="1" smtClean="0"/>
              <a:t>i</a:t>
            </a:r>
            <a:r>
              <a:rPr lang="zh-CN" altLang="en-US" dirty="0" smtClean="0"/>
              <a:t>代表可见单元</a:t>
            </a:r>
            <a:r>
              <a:rPr lang="en-US" altLang="zh-CN" dirty="0" err="1" smtClean="0"/>
              <a:t>i</a:t>
            </a:r>
            <a:r>
              <a:rPr lang="zh-CN" altLang="en-US" dirty="0" smtClean="0"/>
              <a:t>的标准偏差</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51</a:t>
            </a:fld>
            <a:endParaRPr lang="zh-CN" altLang="en-US"/>
          </a:p>
        </p:txBody>
      </p:sp>
    </p:spTree>
    <p:extLst>
      <p:ext uri="{BB962C8B-B14F-4D97-AF65-F5344CB8AC3E}">
        <p14:creationId xmlns:p14="http://schemas.microsoft.com/office/powerpoint/2010/main" val="207395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两个</a:t>
            </a:r>
            <a:r>
              <a:rPr lang="en-US" altLang="zh-CN" dirty="0" smtClean="0"/>
              <a:t>CD</a:t>
            </a:r>
            <a:r>
              <a:rPr lang="zh-CN" altLang="en-US" dirty="0" smtClean="0"/>
              <a:t>学习方法所要求条件分布，这里</a:t>
            </a:r>
            <a:r>
              <a:rPr lang="en-US" altLang="zh-CN" dirty="0" smtClean="0"/>
              <a:t>N(</a:t>
            </a:r>
            <a:r>
              <a:rPr lang="zh-CN" altLang="en-US" dirty="0" smtClean="0"/>
              <a:t>谬，西格玛平方</a:t>
            </a:r>
            <a:r>
              <a:rPr lang="en-US" altLang="zh-CN" dirty="0" smtClean="0"/>
              <a:t>)</a:t>
            </a:r>
            <a:r>
              <a:rPr lang="zh-CN" altLang="en-US" dirty="0" smtClean="0"/>
              <a:t>是高斯分布，但是使用</a:t>
            </a:r>
            <a:r>
              <a:rPr lang="en-US" altLang="zh-CN" dirty="0" smtClean="0"/>
              <a:t>GRMB</a:t>
            </a:r>
            <a:r>
              <a:rPr lang="zh-CN" altLang="en-US" dirty="0" smtClean="0"/>
              <a:t>这种学习方法实际上也是有疑问的，</a:t>
            </a:r>
            <a:endParaRPr lang="en-US" altLang="zh-CN" dirty="0" smtClean="0"/>
          </a:p>
          <a:p>
            <a:r>
              <a:rPr lang="zh-CN" altLang="en-US" dirty="0" smtClean="0"/>
              <a:t>所以为了预训练，这些数据要被规范化，为了使得每个系数都具有</a:t>
            </a:r>
            <a:r>
              <a:rPr lang="en-US" altLang="zh-CN" dirty="0" smtClean="0"/>
              <a:t>0</a:t>
            </a:r>
            <a:r>
              <a:rPr lang="zh-CN" altLang="en-US" dirty="0" smtClean="0"/>
              <a:t>平均值和单位方差，并且在重构的时候不会附加噪声，这也避免了决定噪声的等级</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52</a:t>
            </a:fld>
            <a:endParaRPr lang="zh-CN" altLang="en-US"/>
          </a:p>
        </p:txBody>
      </p:sp>
    </p:spTree>
    <p:extLst>
      <p:ext uri="{BB962C8B-B14F-4D97-AF65-F5344CB8AC3E}">
        <p14:creationId xmlns:p14="http://schemas.microsoft.com/office/powerpoint/2010/main" val="1281069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其中</a:t>
            </a:r>
            <a:r>
              <a:rPr lang="en-US" altLang="zh-CN" dirty="0" smtClean="0"/>
              <a:t>x</a:t>
            </a:r>
            <a:r>
              <a:rPr lang="zh-CN" altLang="en-US" dirty="0" smtClean="0"/>
              <a:t>是输入向量，</a:t>
            </a:r>
            <a:r>
              <a:rPr lang="en-US" altLang="zh-CN" dirty="0" smtClean="0"/>
              <a:t>W</a:t>
            </a:r>
            <a:r>
              <a:rPr lang="zh-CN" altLang="en-US" dirty="0" smtClean="0"/>
              <a:t>是权重矩阵，</a:t>
            </a:r>
            <a:r>
              <a:rPr lang="en-US" altLang="zh-CN" dirty="0" smtClean="0"/>
              <a:t>b</a:t>
            </a:r>
            <a:r>
              <a:rPr lang="zh-CN" altLang="en-US" sz="1200" b="0" i="0" kern="1200" dirty="0" smtClean="0">
                <a:solidFill>
                  <a:schemeClr val="tx1"/>
                </a:solidFill>
                <a:effectLst/>
                <a:latin typeface="+mn-lt"/>
                <a:ea typeface="+mn-ea"/>
                <a:cs typeface="+mn-cs"/>
              </a:rPr>
              <a:t>是偏移向量</a:t>
            </a:r>
            <a:r>
              <a:rPr lang="zh-CN" altLang="en-US" dirty="0" smtClean="0"/>
              <a:t>，</a:t>
            </a:r>
            <a:r>
              <a:rPr lang="en-US" altLang="zh-CN" dirty="0" smtClean="0"/>
              <a:t>y</a:t>
            </a:r>
            <a:r>
              <a:rPr lang="zh-CN" altLang="en-US" dirty="0" smtClean="0"/>
              <a:t>是输出向量，</a:t>
            </a:r>
            <a:r>
              <a:rPr lang="en-US" altLang="zh-CN" dirty="0" smtClean="0"/>
              <a:t>a()</a:t>
            </a:r>
            <a:r>
              <a:rPr lang="zh-CN" altLang="en-US" dirty="0" smtClean="0"/>
              <a:t>是激活函数。每一层仅仅是把输入</a:t>
            </a:r>
            <a:r>
              <a:rPr lang="en-US" altLang="zh-CN" dirty="0" smtClean="0"/>
              <a:t> x</a:t>
            </a:r>
            <a:r>
              <a:rPr lang="zh-CN" altLang="en-US" dirty="0" smtClean="0"/>
              <a:t>经过如此简单的操作得到</a:t>
            </a:r>
            <a:r>
              <a:rPr lang="en-US" altLang="zh-CN" dirty="0" smtClean="0"/>
              <a:t> y</a:t>
            </a:r>
          </a:p>
          <a:p>
            <a:r>
              <a:rPr lang="zh-CN" altLang="en-US" dirty="0" smtClean="0"/>
              <a:t>通过如下</a:t>
            </a:r>
            <a:r>
              <a:rPr lang="en-US" altLang="zh-CN" dirty="0" smtClean="0"/>
              <a:t>5</a:t>
            </a:r>
            <a:r>
              <a:rPr lang="zh-CN" altLang="en-US" dirty="0" smtClean="0"/>
              <a:t>种对输入空间（输入向量的集合）的操作，完成 输入空间 </a:t>
            </a:r>
            <a:r>
              <a:rPr lang="en-US" altLang="zh-CN" dirty="0" smtClean="0"/>
              <a:t>——&gt; </a:t>
            </a:r>
            <a:r>
              <a:rPr lang="zh-CN" altLang="en-US" dirty="0" smtClean="0"/>
              <a:t>输出空间 的变换 </a:t>
            </a:r>
            <a:r>
              <a:rPr lang="en-US" altLang="zh-CN" dirty="0" smtClean="0"/>
              <a:t>(</a:t>
            </a:r>
            <a:r>
              <a:rPr lang="zh-CN" altLang="en-US" dirty="0" smtClean="0"/>
              <a:t>矩阵的行空间到列空间</a:t>
            </a:r>
            <a:r>
              <a:rPr lang="en-US" altLang="zh-CN" dirty="0" smtClean="0"/>
              <a:t>)</a:t>
            </a:r>
          </a:p>
          <a:p>
            <a:r>
              <a:rPr lang="zh-CN" altLang="en-US" sz="1200" b="0" i="0" kern="1200" dirty="0" smtClean="0">
                <a:solidFill>
                  <a:schemeClr val="tx1"/>
                </a:solidFill>
                <a:effectLst/>
                <a:latin typeface="+mn-lt"/>
                <a:ea typeface="+mn-ea"/>
                <a:cs typeface="+mn-cs"/>
              </a:rPr>
              <a:t>这</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种操作中，</a:t>
            </a:r>
            <a:r>
              <a:rPr lang="en-US" altLang="zh-CN" sz="1200" b="0" i="0" kern="1200" dirty="0" smtClean="0">
                <a:solidFill>
                  <a:schemeClr val="tx1"/>
                </a:solidFill>
                <a:effectLst/>
                <a:latin typeface="+mn-lt"/>
                <a:ea typeface="+mn-ea"/>
                <a:cs typeface="+mn-cs"/>
              </a:rPr>
              <a:t>1,2,3</a:t>
            </a:r>
            <a:r>
              <a:rPr lang="zh-CN" altLang="en-US" sz="1200" b="0" i="0" kern="1200" dirty="0" smtClean="0">
                <a:solidFill>
                  <a:schemeClr val="tx1"/>
                </a:solidFill>
                <a:effectLst/>
                <a:latin typeface="+mn-lt"/>
                <a:ea typeface="+mn-ea"/>
                <a:cs typeface="+mn-cs"/>
              </a:rPr>
              <a:t>的操作由完成，</a:t>
            </a:r>
            <a:r>
              <a:rPr lang="en-US" altLang="zh-CN" sz="1200" b="0" i="0" kern="1200" dirty="0" smtClean="0">
                <a:solidFill>
                  <a:schemeClr val="tx1"/>
                </a:solidFill>
                <a:effectLst/>
                <a:latin typeface="+mn-lt"/>
                <a:ea typeface="+mn-ea"/>
                <a:cs typeface="+mn-cs"/>
              </a:rPr>
              <a:t>4</a:t>
            </a:r>
            <a:r>
              <a:rPr lang="zh-CN" altLang="en-US" sz="1200" b="0" i="0" kern="1200" dirty="0" smtClean="0">
                <a:solidFill>
                  <a:schemeClr val="tx1"/>
                </a:solidFill>
                <a:effectLst/>
                <a:latin typeface="+mn-lt"/>
                <a:ea typeface="+mn-ea"/>
                <a:cs typeface="+mn-cs"/>
              </a:rPr>
              <a:t>的操作是由完成，</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的操作则是由来实现。</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6</a:t>
            </a:fld>
            <a:endParaRPr lang="zh-CN" altLang="en-US"/>
          </a:p>
        </p:txBody>
      </p:sp>
    </p:spTree>
    <p:extLst>
      <p:ext uri="{BB962C8B-B14F-4D97-AF65-F5344CB8AC3E}">
        <p14:creationId xmlns:p14="http://schemas.microsoft.com/office/powerpoint/2010/main" val="87454838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使用</a:t>
            </a:r>
            <a:r>
              <a:rPr lang="en-US" altLang="zh-CN" dirty="0" smtClean="0"/>
              <a:t>RBM</a:t>
            </a:r>
            <a:r>
              <a:rPr lang="zh-CN" altLang="en-US" dirty="0" smtClean="0"/>
              <a:t>堆创建深信度网络</a:t>
            </a:r>
            <a:endParaRPr lang="en-US" altLang="zh-CN" dirty="0" smtClean="0"/>
          </a:p>
          <a:p>
            <a:r>
              <a:rPr lang="zh-CN" altLang="en-US" dirty="0" smtClean="0"/>
              <a:t>首先，在数据集上训练一个</a:t>
            </a:r>
            <a:r>
              <a:rPr lang="en-US" altLang="zh-CN" dirty="0" smtClean="0"/>
              <a:t>RBM</a:t>
            </a:r>
            <a:r>
              <a:rPr lang="zh-CN" altLang="en-US" dirty="0" smtClean="0"/>
              <a:t>之后，他隐藏单元的输出数据可以作为数据来训练另一个</a:t>
            </a:r>
            <a:r>
              <a:rPr lang="en-US" altLang="zh-CN" dirty="0" smtClean="0"/>
              <a:t>RBM</a:t>
            </a:r>
            <a:r>
              <a:rPr lang="zh-CN" altLang="en-US" dirty="0" smtClean="0"/>
              <a:t>，这个新的</a:t>
            </a:r>
            <a:r>
              <a:rPr lang="en-US" altLang="zh-CN" dirty="0" smtClean="0"/>
              <a:t>RBM</a:t>
            </a:r>
            <a:r>
              <a:rPr lang="zh-CN" altLang="en-US" dirty="0" smtClean="0"/>
              <a:t>需要学习，在第一个</a:t>
            </a:r>
            <a:r>
              <a:rPr lang="en-US" altLang="zh-CN" dirty="0" smtClean="0"/>
              <a:t>RBM</a:t>
            </a:r>
            <a:r>
              <a:rPr lang="zh-CN" altLang="en-US" dirty="0" smtClean="0"/>
              <a:t>内部的隐藏单元之间建立显著的相关性</a:t>
            </a:r>
            <a:endParaRPr lang="en-US" altLang="zh-CN" dirty="0" smtClean="0"/>
          </a:p>
          <a:p>
            <a:endParaRPr lang="en-US" altLang="zh-CN" dirty="0" smtClean="0"/>
          </a:p>
          <a:p>
            <a:r>
              <a:rPr lang="zh-CN" altLang="en-US" dirty="0" smtClean="0"/>
              <a:t>在一个堆栈里的</a:t>
            </a:r>
            <a:r>
              <a:rPr lang="en-US" altLang="zh-CN" dirty="0" smtClean="0"/>
              <a:t>RBM</a:t>
            </a:r>
            <a:r>
              <a:rPr lang="zh-CN" altLang="en-US" dirty="0" smtClean="0"/>
              <a:t>可以以一种奇特的方式结合，产生一种单一且多次的生成模型，叫做</a:t>
            </a:r>
            <a:r>
              <a:rPr lang="zh-CN" altLang="en-US" sz="1200" b="0" i="0" kern="1200" dirty="0" smtClean="0">
                <a:solidFill>
                  <a:schemeClr val="tx1"/>
                </a:solidFill>
                <a:effectLst/>
                <a:latin typeface="+mn-lt"/>
                <a:ea typeface="+mn-ea"/>
                <a:cs typeface="+mn-cs"/>
              </a:rPr>
              <a:t>深信度网络</a:t>
            </a:r>
            <a:r>
              <a:rPr lang="zh-CN" altLang="en-US" dirty="0" smtClean="0"/>
              <a:t>（一种非监督式的学习模型）</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53</a:t>
            </a:fld>
            <a:endParaRPr lang="zh-CN" altLang="en-US"/>
          </a:p>
        </p:txBody>
      </p:sp>
    </p:spTree>
    <p:extLst>
      <p:ext uri="{BB962C8B-B14F-4D97-AF65-F5344CB8AC3E}">
        <p14:creationId xmlns:p14="http://schemas.microsoft.com/office/powerpoint/2010/main" val="163937223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如果我们在靠近可视层的部分使用贝叶斯信念网络（即有向图模型，当然这里依然限制层中节点之间没有链接） 我们就可以得到深信度网络</a:t>
            </a:r>
            <a:endParaRPr lang="en-US" altLang="zh-CN" sz="1200" b="0" i="0" kern="1200" dirty="0" smtClean="0">
              <a:solidFill>
                <a:schemeClr val="tx1"/>
              </a:solidFill>
              <a:effectLst/>
              <a:latin typeface="+mn-lt"/>
              <a:ea typeface="+mn-ea"/>
              <a:cs typeface="+mn-cs"/>
            </a:endParaRPr>
          </a:p>
          <a:p>
            <a:r>
              <a:rPr lang="en-US" altLang="zh-CN" dirty="0" smtClean="0"/>
              <a:t>DBN</a:t>
            </a:r>
            <a:r>
              <a:rPr lang="zh-CN" altLang="en-US" dirty="0" smtClean="0"/>
              <a:t>实际上是由多个限制玻尔兹曼机所组成的，</a:t>
            </a:r>
            <a:endParaRPr lang="en-US" altLang="zh-CN" dirty="0" smtClean="0"/>
          </a:p>
          <a:p>
            <a:r>
              <a:rPr lang="zh-CN" altLang="en-US" dirty="0" smtClean="0"/>
              <a:t>这是一个典型的神经网络示意图，其被限定为一个可视层和一个隐藏层，层之间存在连接，但层级内部元素没有连接，隐层单元被训练去捕捉在可视层表现出来的高阶数据的相关性</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54</a:t>
            </a:fld>
            <a:endParaRPr lang="zh-CN" altLang="en-US"/>
          </a:p>
        </p:txBody>
      </p:sp>
    </p:spTree>
    <p:extLst>
      <p:ext uri="{BB962C8B-B14F-4D97-AF65-F5344CB8AC3E}">
        <p14:creationId xmlns:p14="http://schemas.microsoft.com/office/powerpoint/2010/main" val="318077755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通过</a:t>
            </a:r>
            <a:r>
              <a:rPr lang="en-US" altLang="zh-CN" sz="1200" b="0" i="0" kern="1200" dirty="0" smtClean="0">
                <a:solidFill>
                  <a:schemeClr val="tx1"/>
                </a:solidFill>
                <a:effectLst/>
                <a:latin typeface="+mn-lt"/>
                <a:ea typeface="+mn-ea"/>
                <a:cs typeface="+mn-cs"/>
              </a:rPr>
              <a:t>DBN</a:t>
            </a:r>
            <a:r>
              <a:rPr lang="zh-CN" altLang="en-US" sz="1200" b="0" i="0" kern="1200" dirty="0" smtClean="0">
                <a:solidFill>
                  <a:schemeClr val="tx1"/>
                </a:solidFill>
                <a:effectLst/>
                <a:latin typeface="+mn-lt"/>
                <a:ea typeface="+mn-ea"/>
                <a:cs typeface="+mn-cs"/>
              </a:rPr>
              <a:t>的特点我们可以知道，</a:t>
            </a:r>
            <a:r>
              <a:rPr lang="en-US" altLang="zh-CN" sz="1200" b="0" i="0" kern="1200" dirty="0" smtClean="0">
                <a:solidFill>
                  <a:schemeClr val="tx1"/>
                </a:solidFill>
                <a:effectLst/>
                <a:latin typeface="+mn-lt"/>
                <a:ea typeface="+mn-ea"/>
                <a:cs typeface="+mn-cs"/>
              </a:rPr>
              <a:t>DBM</a:t>
            </a:r>
            <a:r>
              <a:rPr lang="zh-CN" altLang="en-US" sz="1200" b="0" i="0" kern="1200" dirty="0" smtClean="0">
                <a:solidFill>
                  <a:schemeClr val="tx1"/>
                </a:solidFill>
                <a:effectLst/>
                <a:latin typeface="+mn-lt"/>
                <a:ea typeface="+mn-ea"/>
                <a:cs typeface="+mn-cs"/>
              </a:rPr>
              <a:t>与其他多层直接非线性的生产模型相比，一个显著的优点就是，他可以在单一向前传递的过程中推断隐层的状态，</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因此，在通过训练</a:t>
            </a:r>
            <a:r>
              <a:rPr lang="en-US" altLang="zh-CN" sz="1200" b="0" i="0" kern="1200" dirty="0" smtClean="0">
                <a:solidFill>
                  <a:schemeClr val="tx1"/>
                </a:solidFill>
                <a:effectLst/>
                <a:latin typeface="+mn-lt"/>
                <a:ea typeface="+mn-ea"/>
                <a:cs typeface="+mn-cs"/>
              </a:rPr>
              <a:t>RBM</a:t>
            </a:r>
            <a:r>
              <a:rPr lang="zh-CN" altLang="en-US" sz="1200" b="0" i="0" kern="1200" dirty="0" smtClean="0">
                <a:solidFill>
                  <a:schemeClr val="tx1"/>
                </a:solidFill>
                <a:effectLst/>
                <a:latin typeface="+mn-lt"/>
                <a:ea typeface="+mn-ea"/>
                <a:cs typeface="+mn-cs"/>
              </a:rPr>
              <a:t>，学习了</a:t>
            </a:r>
            <a:r>
              <a:rPr lang="en-US" altLang="zh-CN" sz="1200" b="0" i="0" kern="1200" dirty="0" smtClean="0">
                <a:solidFill>
                  <a:schemeClr val="tx1"/>
                </a:solidFill>
                <a:effectLst/>
                <a:latin typeface="+mn-lt"/>
                <a:ea typeface="+mn-ea"/>
                <a:cs typeface="+mn-cs"/>
              </a:rPr>
              <a:t>DBN</a:t>
            </a:r>
            <a:r>
              <a:rPr lang="zh-CN" altLang="en-US" sz="1200" b="0" i="0" kern="1200" dirty="0" smtClean="0">
                <a:solidFill>
                  <a:schemeClr val="tx1"/>
                </a:solidFill>
                <a:effectLst/>
                <a:latin typeface="+mn-lt"/>
                <a:ea typeface="+mn-ea"/>
                <a:cs typeface="+mn-cs"/>
              </a:rPr>
              <a:t>之后，我们可以放弃全局的概率架构，转而简单地在反方向上使用生成权重，作为初始化所有</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特征检测层的方法，为了不产生歧义，我们把使用深信度网络进行预训练的</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称为</a:t>
            </a:r>
            <a:r>
              <a:rPr lang="en-US" altLang="zh-CN" sz="1200" b="0" i="0" kern="1200" dirty="0" smtClean="0">
                <a:solidFill>
                  <a:schemeClr val="tx1"/>
                </a:solidFill>
                <a:effectLst/>
                <a:latin typeface="+mn-lt"/>
                <a:ea typeface="+mn-ea"/>
                <a:cs typeface="+mn-cs"/>
              </a:rPr>
              <a:t>DBN-DNN</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55</a:t>
            </a:fld>
            <a:endParaRPr lang="zh-CN" altLang="en-US"/>
          </a:p>
        </p:txBody>
      </p:sp>
    </p:spTree>
    <p:extLst>
      <p:ext uri="{BB962C8B-B14F-4D97-AF65-F5344CB8AC3E}">
        <p14:creationId xmlns:p14="http://schemas.microsoft.com/office/powerpoint/2010/main" val="74422390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接下来我们在</a:t>
            </a:r>
            <a:r>
              <a:rPr lang="en-US" altLang="zh-CN" sz="1200" b="0" i="0" kern="1200" dirty="0" smtClean="0">
                <a:solidFill>
                  <a:schemeClr val="tx1"/>
                </a:solidFill>
                <a:effectLst/>
                <a:latin typeface="+mn-lt"/>
                <a:ea typeface="+mn-ea"/>
                <a:cs typeface="+mn-cs"/>
              </a:rPr>
              <a:t>TIMIT</a:t>
            </a:r>
            <a:r>
              <a:rPr lang="zh-CN" altLang="en-US" sz="1200" b="0" i="0" kern="1200" dirty="0" smtClean="0">
                <a:solidFill>
                  <a:schemeClr val="tx1"/>
                </a:solidFill>
                <a:effectLst/>
                <a:latin typeface="+mn-lt"/>
                <a:ea typeface="+mn-ea"/>
                <a:cs typeface="+mn-cs"/>
              </a:rPr>
              <a:t>语音库上进行语音分类和识别</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首先按照经验来说，在</a:t>
            </a:r>
            <a:r>
              <a:rPr lang="en-US" altLang="zh-CN" sz="1200" b="0" i="0" kern="1200" dirty="0" smtClean="0">
                <a:solidFill>
                  <a:schemeClr val="tx1"/>
                </a:solidFill>
                <a:effectLst/>
                <a:latin typeface="+mn-lt"/>
                <a:ea typeface="+mn-ea"/>
                <a:cs typeface="+mn-cs"/>
              </a:rPr>
              <a:t>TIMIT</a:t>
            </a:r>
            <a:r>
              <a:rPr lang="zh-CN" altLang="en-US" sz="1200" b="0" i="0" kern="1200" dirty="0" smtClean="0">
                <a:solidFill>
                  <a:schemeClr val="tx1"/>
                </a:solidFill>
                <a:effectLst/>
                <a:latin typeface="+mn-lt"/>
                <a:ea typeface="+mn-ea"/>
                <a:cs typeface="+mn-cs"/>
              </a:rPr>
              <a:t>语音库上的性能改进，实际上是不用转化为拥有控制记录条件的，巨大的词汇量任务之上的性能改进</a:t>
            </a:r>
            <a:endParaRPr lang="en-US" altLang="zh-CN" sz="1200" b="0" i="0" kern="1200" dirty="0" smtClean="0">
              <a:solidFill>
                <a:schemeClr val="tx1"/>
              </a:solidFill>
              <a:effectLst/>
              <a:latin typeface="+mn-lt"/>
              <a:ea typeface="+mn-ea"/>
              <a:cs typeface="+mn-cs"/>
            </a:endParaRPr>
          </a:p>
          <a:p>
            <a:r>
              <a:rPr lang="zh-CN" altLang="en-US" dirty="0" smtClean="0"/>
              <a:t>但是呢</a:t>
            </a:r>
            <a:r>
              <a:rPr lang="en-US" altLang="zh-CN" dirty="0" smtClean="0"/>
              <a:t>TIMIT</a:t>
            </a:r>
            <a:r>
              <a:rPr lang="zh-CN" altLang="en-US" dirty="0" smtClean="0"/>
              <a:t>语音库实际上对于一项方法来说是一个很好的起始点，尤其是需要较大的计算量的时候</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56</a:t>
            </a:fld>
            <a:endParaRPr lang="zh-CN" altLang="en-US"/>
          </a:p>
        </p:txBody>
      </p:sp>
    </p:spTree>
    <p:extLst>
      <p:ext uri="{BB962C8B-B14F-4D97-AF65-F5344CB8AC3E}">
        <p14:creationId xmlns:p14="http://schemas.microsoft.com/office/powerpoint/2010/main" val="19355553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默罕默德这位研究员使用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语音模型在</a:t>
            </a:r>
            <a:r>
              <a:rPr lang="en-US" altLang="zh-CN" sz="1200" b="0" i="0" kern="1200" dirty="0" smtClean="0">
                <a:solidFill>
                  <a:schemeClr val="tx1"/>
                </a:solidFill>
                <a:effectLst/>
                <a:latin typeface="+mn-lt"/>
                <a:ea typeface="+mn-ea"/>
                <a:cs typeface="+mn-cs"/>
              </a:rPr>
              <a:t>TIMIT</a:t>
            </a:r>
            <a:r>
              <a:rPr lang="zh-CN" altLang="en-US" sz="1200" b="0" i="0" kern="1200" dirty="0" smtClean="0">
                <a:solidFill>
                  <a:schemeClr val="tx1"/>
                </a:solidFill>
                <a:effectLst/>
                <a:latin typeface="+mn-lt"/>
                <a:ea typeface="+mn-ea"/>
                <a:cs typeface="+mn-cs"/>
              </a:rPr>
              <a:t>语音集上的实验显示，识别的效果非常好，随后的一些实验都是使用当前最先进的科技，将基于发声者的特点作为输入，放入</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中，但是却收效甚微，可能的原因是因为</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的隐层对于消除发生者的语音差异做到了极致</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57</a:t>
            </a:fld>
            <a:endParaRPr lang="zh-CN" altLang="en-US"/>
          </a:p>
        </p:txBody>
      </p:sp>
    </p:spTree>
    <p:extLst>
      <p:ext uri="{BB962C8B-B14F-4D97-AF65-F5344CB8AC3E}">
        <p14:creationId xmlns:p14="http://schemas.microsoft.com/office/powerpoint/2010/main" val="30020525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我们始终如一的发现，拥有多隐藏层的</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优于单隐藏层的算法，他的预训练在提升与测试方面都有着很大的改观</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58</a:t>
            </a:fld>
            <a:endParaRPr lang="zh-CN" altLang="en-US"/>
          </a:p>
        </p:txBody>
      </p:sp>
    </p:spTree>
    <p:extLst>
      <p:ext uri="{BB962C8B-B14F-4D97-AF65-F5344CB8AC3E}">
        <p14:creationId xmlns:p14="http://schemas.microsoft.com/office/powerpoint/2010/main" val="33806664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微调</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来优化交互信息</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我们知道，在之前的基于</a:t>
            </a:r>
            <a:r>
              <a:rPr lang="en-US" altLang="zh-CN" sz="1200" b="0" i="0" kern="1200" dirty="0" smtClean="0">
                <a:solidFill>
                  <a:schemeClr val="tx1"/>
                </a:solidFill>
                <a:effectLst/>
                <a:latin typeface="+mn-lt"/>
                <a:ea typeface="+mn-ea"/>
                <a:cs typeface="+mn-cs"/>
              </a:rPr>
              <a:t>TIMIT</a:t>
            </a:r>
            <a:r>
              <a:rPr lang="zh-CN" altLang="en-US" sz="1200" b="0" i="0" kern="1200" dirty="0" smtClean="0">
                <a:solidFill>
                  <a:schemeClr val="tx1"/>
                </a:solidFill>
                <a:effectLst/>
                <a:latin typeface="+mn-lt"/>
                <a:ea typeface="+mn-ea"/>
                <a:cs typeface="+mn-cs"/>
              </a:rPr>
              <a:t>语音库的讨论中，</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会被微调，从而来优化每一次我们的预测值（输出值）与期望值的交叉熵</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这里文中提到了一种序列分类标准，他与我们实验过程中的词汇或者语音的错误率有着更直接的关系，同时对于我们提升识别的准确率也是非常有帮助的，同时，这种序列分类标准也在浅神经网络中体现出了他的价值所在</a:t>
            </a:r>
            <a:endParaRPr lang="en-US" altLang="zh-CN" sz="1200" b="0" i="0" kern="1200" dirty="0" smtClean="0">
              <a:solidFill>
                <a:schemeClr val="tx1"/>
              </a:solidFill>
              <a:effectLst/>
              <a:latin typeface="+mn-lt"/>
              <a:ea typeface="+mn-ea"/>
              <a:cs typeface="+mn-cs"/>
            </a:endParaRPr>
          </a:p>
          <a:p>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59</a:t>
            </a:fld>
            <a:endParaRPr lang="zh-CN" altLang="en-US"/>
          </a:p>
        </p:txBody>
      </p:sp>
    </p:spTree>
    <p:extLst>
      <p:ext uri="{BB962C8B-B14F-4D97-AF65-F5344CB8AC3E}">
        <p14:creationId xmlns:p14="http://schemas.microsoft.com/office/powerpoint/2010/main" val="1556079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近些年也产生了种类繁多的序列分类分类标准，其中有一种叫做最大信息交互，</a:t>
            </a:r>
            <a:r>
              <a:rPr lang="en-US" altLang="zh-CN" sz="1200" b="0" i="0" kern="1200" dirty="0" smtClean="0">
                <a:solidFill>
                  <a:schemeClr val="tx1"/>
                </a:solidFill>
                <a:effectLst/>
                <a:latin typeface="+mn-lt"/>
                <a:ea typeface="+mn-ea"/>
                <a:cs typeface="+mn-cs"/>
              </a:rPr>
              <a:t>1986</a:t>
            </a:r>
            <a:r>
              <a:rPr lang="zh-CN" altLang="en-US" sz="1200" b="0" i="0" kern="1200" dirty="0" smtClean="0">
                <a:solidFill>
                  <a:schemeClr val="tx1"/>
                </a:solidFill>
                <a:effectLst/>
                <a:latin typeface="+mn-lt"/>
                <a:ea typeface="+mn-ea"/>
                <a:cs typeface="+mn-cs"/>
              </a:rPr>
              <a:t>年提出来的，在</a:t>
            </a:r>
            <a:r>
              <a:rPr lang="en-US" altLang="zh-CN" sz="1200" b="0" i="0" kern="1200" dirty="0" smtClean="0">
                <a:solidFill>
                  <a:schemeClr val="tx1"/>
                </a:solidFill>
                <a:effectLst/>
                <a:latin typeface="+mn-lt"/>
                <a:ea typeface="+mn-ea"/>
                <a:cs typeface="+mn-cs"/>
              </a:rPr>
              <a:t>TIMIT</a:t>
            </a:r>
            <a:r>
              <a:rPr lang="zh-CN" altLang="en-US" sz="1200" b="0" i="0" kern="1200" dirty="0" smtClean="0">
                <a:solidFill>
                  <a:schemeClr val="tx1"/>
                </a:solidFill>
                <a:effectLst/>
                <a:latin typeface="+mn-lt"/>
                <a:ea typeface="+mn-ea"/>
                <a:cs typeface="+mn-cs"/>
              </a:rPr>
              <a:t>语音库上的识别任务，在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的权重学习中都取得了非常好的成果</a:t>
            </a:r>
            <a:endParaRPr lang="en-US" altLang="zh-CN" sz="1200" b="0" i="0" kern="1200" dirty="0" smtClean="0">
              <a:solidFill>
                <a:schemeClr val="tx1"/>
              </a:solidFill>
              <a:effectLst/>
              <a:latin typeface="+mn-lt"/>
              <a:ea typeface="+mn-ea"/>
              <a:cs typeface="+mn-cs"/>
            </a:endParaRPr>
          </a:p>
          <a:p>
            <a:r>
              <a:rPr lang="en-US" altLang="zh-CN" dirty="0" smtClean="0"/>
              <a:t>MMI</a:t>
            </a:r>
            <a:r>
              <a:rPr lang="zh-CN" altLang="en-US" dirty="0" smtClean="0"/>
              <a:t>优化了条件概率：第一个概率代表给定了长度为</a:t>
            </a:r>
            <a:r>
              <a:rPr lang="en-US" altLang="zh-CN" dirty="0" smtClean="0"/>
              <a:t>T</a:t>
            </a:r>
            <a:r>
              <a:rPr lang="zh-CN" altLang="en-US" dirty="0" smtClean="0"/>
              <a:t>的可见语言特征队列下的，长度为</a:t>
            </a:r>
            <a:r>
              <a:rPr lang="en-US" altLang="zh-CN" dirty="0" smtClean="0"/>
              <a:t>T</a:t>
            </a:r>
            <a:r>
              <a:rPr lang="zh-CN" altLang="en-US" dirty="0" smtClean="0"/>
              <a:t>的</a:t>
            </a:r>
            <a:r>
              <a:rPr lang="en-US" altLang="zh-CN" dirty="0" smtClean="0"/>
              <a:t>labels</a:t>
            </a:r>
            <a:r>
              <a:rPr lang="zh-CN" altLang="en-US" dirty="0" smtClean="0"/>
              <a:t>的队列的概率</a:t>
            </a:r>
            <a:endParaRPr lang="en-US" altLang="zh-CN" dirty="0" smtClean="0"/>
          </a:p>
          <a:p>
            <a:r>
              <a:rPr lang="zh-CN" altLang="en-US" dirty="0" smtClean="0"/>
              <a:t>第二个是给定了长度为</a:t>
            </a:r>
            <a:r>
              <a:rPr lang="en-US" altLang="zh-CN" dirty="0" smtClean="0"/>
              <a:t>T</a:t>
            </a:r>
            <a:r>
              <a:rPr lang="zh-CN" altLang="en-US" dirty="0" smtClean="0"/>
              <a:t>的隐藏元素队列下的长度为</a:t>
            </a:r>
            <a:r>
              <a:rPr lang="en-US" altLang="zh-CN" dirty="0" smtClean="0"/>
              <a:t>T</a:t>
            </a:r>
            <a:r>
              <a:rPr lang="zh-CN" altLang="en-US" dirty="0" smtClean="0"/>
              <a:t>的</a:t>
            </a:r>
            <a:r>
              <a:rPr lang="en-US" altLang="zh-CN" dirty="0" smtClean="0"/>
              <a:t>labels</a:t>
            </a:r>
            <a:r>
              <a:rPr lang="zh-CN" altLang="en-US" dirty="0" smtClean="0"/>
              <a:t>的队列的概率</a:t>
            </a:r>
            <a:endParaRPr lang="en-US" altLang="zh-CN" dirty="0" smtClean="0"/>
          </a:p>
          <a:p>
            <a:r>
              <a:rPr lang="zh-CN" altLang="en-US" dirty="0" smtClean="0"/>
              <a:t>后面式子中的这个</a:t>
            </a:r>
            <a:r>
              <a:rPr lang="en-US" altLang="zh-CN" dirty="0" err="1" smtClean="0"/>
              <a:t>fai</a:t>
            </a:r>
            <a:r>
              <a:rPr lang="en-US" altLang="zh-CN" baseline="0" dirty="0" smtClean="0"/>
              <a:t> </a:t>
            </a:r>
            <a:r>
              <a:rPr lang="en-US" altLang="zh-CN" baseline="0" dirty="0" err="1" smtClean="0"/>
              <a:t>ij</a:t>
            </a:r>
            <a:r>
              <a:rPr lang="en-US" altLang="zh-CN" baseline="0" dirty="0" smtClean="0"/>
              <a:t>(Lt-1,Lt)</a:t>
            </a:r>
            <a:r>
              <a:rPr lang="zh-CN" altLang="en-US" baseline="0" dirty="0" smtClean="0"/>
              <a:t>代表转化特征，当</a:t>
            </a:r>
            <a:r>
              <a:rPr lang="en-US" altLang="zh-CN" baseline="0" dirty="0" smtClean="0"/>
              <a:t>Lt-1 = </a:t>
            </a:r>
            <a:r>
              <a:rPr lang="en-US" altLang="zh-CN" baseline="0" dirty="0" err="1" smtClean="0"/>
              <a:t>i</a:t>
            </a:r>
            <a:r>
              <a:rPr lang="en-US" altLang="zh-CN" baseline="0" dirty="0" smtClean="0"/>
              <a:t> </a:t>
            </a:r>
            <a:r>
              <a:rPr lang="zh-CN" altLang="en-US" baseline="0" dirty="0" smtClean="0"/>
              <a:t>且 </a:t>
            </a:r>
            <a:r>
              <a:rPr lang="en-US" altLang="zh-CN" baseline="0" dirty="0" smtClean="0"/>
              <a:t>Lt = j </a:t>
            </a:r>
            <a:r>
              <a:rPr lang="zh-CN" altLang="en-US" baseline="0" dirty="0" smtClean="0"/>
              <a:t>时，他的值为</a:t>
            </a:r>
            <a:r>
              <a:rPr lang="en-US" altLang="zh-CN" baseline="0" dirty="0" smtClean="0"/>
              <a:t>1</a:t>
            </a:r>
            <a:r>
              <a:rPr lang="zh-CN" altLang="en-US" baseline="0" dirty="0" smtClean="0"/>
              <a:t>，其余时候都为</a:t>
            </a:r>
            <a:r>
              <a:rPr lang="en-US" altLang="zh-CN" baseline="0" dirty="0" smtClean="0"/>
              <a:t>0</a:t>
            </a:r>
            <a:r>
              <a:rPr lang="zh-CN" altLang="en-US" baseline="0" dirty="0" smtClean="0"/>
              <a:t>，</a:t>
            </a:r>
            <a:endParaRPr lang="en-US" altLang="zh-CN" baseline="0" dirty="0" smtClean="0"/>
          </a:p>
          <a:p>
            <a:r>
              <a:rPr lang="zh-CN" altLang="en-US" baseline="0" dirty="0" smtClean="0"/>
              <a:t>伽马</a:t>
            </a:r>
            <a:r>
              <a:rPr lang="en-US" altLang="zh-CN" baseline="0" dirty="0" err="1" smtClean="0"/>
              <a:t>ij</a:t>
            </a:r>
            <a:r>
              <a:rPr lang="zh-CN" altLang="en-US" baseline="0" dirty="0" smtClean="0"/>
              <a:t>是与转化特征有关的参数，</a:t>
            </a:r>
            <a:r>
              <a:rPr lang="en-US" altLang="zh-CN" baseline="0" dirty="0" smtClean="0"/>
              <a:t>D</a:t>
            </a:r>
            <a:r>
              <a:rPr lang="zh-CN" altLang="en-US" baseline="0" dirty="0" smtClean="0"/>
              <a:t>是最后的隐藏层的单元个数，</a:t>
            </a:r>
            <a:endParaRPr lang="en-US" altLang="zh-CN" baseline="0" dirty="0" smtClean="0"/>
          </a:p>
          <a:p>
            <a:r>
              <a:rPr lang="zh-CN" altLang="en-US" baseline="0" dirty="0" smtClean="0"/>
              <a:t>这里指的是输出层之下的最高的一个隐藏层，不是未经加工的语音系数</a:t>
            </a:r>
            <a:endParaRPr lang="en-US" altLang="zh-CN" dirty="0" smtClean="0"/>
          </a:p>
        </p:txBody>
      </p:sp>
      <p:sp>
        <p:nvSpPr>
          <p:cNvPr id="4" name="灯片编号占位符 3"/>
          <p:cNvSpPr>
            <a:spLocks noGrp="1"/>
          </p:cNvSpPr>
          <p:nvPr>
            <p:ph type="sldNum" sz="quarter" idx="10"/>
          </p:nvPr>
        </p:nvSpPr>
        <p:spPr/>
        <p:txBody>
          <a:bodyPr/>
          <a:lstStyle/>
          <a:p>
            <a:fld id="{9208D6B4-4F83-4AFA-9BF6-406644F60569}" type="slidenum">
              <a:rPr lang="zh-CN" altLang="en-US" smtClean="0"/>
              <a:t>60</a:t>
            </a:fld>
            <a:endParaRPr lang="zh-CN" altLang="en-US"/>
          </a:p>
        </p:txBody>
      </p:sp>
    </p:spTree>
    <p:extLst>
      <p:ext uri="{BB962C8B-B14F-4D97-AF65-F5344CB8AC3E}">
        <p14:creationId xmlns:p14="http://schemas.microsoft.com/office/powerpoint/2010/main" val="162342893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为了优化第</a:t>
            </a:r>
            <a:r>
              <a:rPr lang="en-US" altLang="zh-CN" sz="1200" b="0" i="0" kern="1200" dirty="0" smtClean="0">
                <a:solidFill>
                  <a:schemeClr val="tx1"/>
                </a:solidFill>
                <a:effectLst/>
                <a:latin typeface="+mn-lt"/>
                <a:ea typeface="+mn-ea"/>
                <a:cs typeface="+mn-cs"/>
              </a:rPr>
              <a:t>N</a:t>
            </a:r>
            <a:r>
              <a:rPr lang="zh-CN" altLang="en-US" sz="1200" b="0" i="0" kern="1200" dirty="0" smtClean="0">
                <a:solidFill>
                  <a:schemeClr val="tx1"/>
                </a:solidFill>
                <a:effectLst/>
                <a:latin typeface="+mn-lt"/>
                <a:ea typeface="+mn-ea"/>
                <a:cs typeface="+mn-cs"/>
              </a:rPr>
              <a:t>条语句的条件概率</a:t>
            </a:r>
            <a:r>
              <a:rPr lang="en-US" altLang="zh-CN" sz="1200" b="0" i="0" kern="1200" dirty="0" smtClean="0">
                <a:solidFill>
                  <a:schemeClr val="tx1"/>
                </a:solidFill>
                <a:effectLst/>
                <a:latin typeface="+mn-lt"/>
                <a:ea typeface="+mn-ea"/>
                <a:cs typeface="+mn-cs"/>
              </a:rPr>
              <a:t>P</a:t>
            </a:r>
            <a:r>
              <a:rPr lang="zh-CN" altLang="en-US" sz="1200" b="0" i="0" kern="1200" dirty="0" smtClean="0">
                <a:solidFill>
                  <a:schemeClr val="tx1"/>
                </a:solidFill>
                <a:effectLst/>
                <a:latin typeface="+mn-lt"/>
                <a:ea typeface="+mn-ea"/>
                <a:cs typeface="+mn-cs"/>
              </a:rPr>
              <a:t>，我们从以下的参数中获得梯度：激活参数拉米大</a:t>
            </a:r>
            <a:r>
              <a:rPr lang="en-US" altLang="zh-CN" sz="1200" b="0" i="0" kern="1200" dirty="0" err="1" smtClean="0">
                <a:solidFill>
                  <a:schemeClr val="tx1"/>
                </a:solidFill>
                <a:effectLst/>
                <a:latin typeface="+mn-lt"/>
                <a:ea typeface="+mn-ea"/>
                <a:cs typeface="+mn-cs"/>
              </a:rPr>
              <a:t>kd</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转换参数伽马</a:t>
            </a:r>
            <a:r>
              <a:rPr lang="en-US" altLang="zh-CN" sz="1200" b="0" i="0" kern="1200" dirty="0" err="1" smtClean="0">
                <a:solidFill>
                  <a:schemeClr val="tx1"/>
                </a:solidFill>
                <a:effectLst/>
                <a:latin typeface="+mn-lt"/>
                <a:ea typeface="+mn-ea"/>
                <a:cs typeface="+mn-cs"/>
              </a:rPr>
              <a:t>ij</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以及</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的底层权重，</a:t>
            </a:r>
            <a:r>
              <a:rPr lang="en-US" altLang="zh-CN" sz="1200" b="0" i="0" kern="1200" dirty="0" err="1" smtClean="0">
                <a:solidFill>
                  <a:schemeClr val="tx1"/>
                </a:solidFill>
                <a:effectLst/>
                <a:latin typeface="+mn-lt"/>
                <a:ea typeface="+mn-ea"/>
                <a:cs typeface="+mn-cs"/>
              </a:rPr>
              <a:t>Wij</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为了对</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实现上述学习算法，可以首先微调</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的权重从而优化每一次的交叉熵，</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转换参数可以在通过组合</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跃迁矩阵来进行初始化，并可以在设置</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权重的时候进行优化，那么在最终进行联合优化的时候，我们发现连续的</a:t>
            </a:r>
            <a:r>
              <a:rPr lang="en-US" altLang="zh-CN" sz="1200" b="0" i="0" kern="1200" dirty="0" smtClean="0">
                <a:solidFill>
                  <a:schemeClr val="tx1"/>
                </a:solidFill>
                <a:effectLst/>
                <a:latin typeface="+mn-lt"/>
                <a:ea typeface="+mn-ea"/>
                <a:cs typeface="+mn-cs"/>
              </a:rPr>
              <a:t>MMI</a:t>
            </a:r>
            <a:r>
              <a:rPr lang="zh-CN" altLang="en-US" sz="1200" b="0" i="0" kern="1200" dirty="0" smtClean="0">
                <a:solidFill>
                  <a:schemeClr val="tx1"/>
                </a:solidFill>
                <a:effectLst/>
                <a:latin typeface="+mn-lt"/>
                <a:ea typeface="+mn-ea"/>
                <a:cs typeface="+mn-cs"/>
              </a:rPr>
              <a:t>训练可以比之前的</a:t>
            </a:r>
            <a:r>
              <a:rPr lang="en-US" altLang="zh-CN" sz="1200" b="0" i="0" kern="1200" dirty="0" smtClean="0">
                <a:solidFill>
                  <a:schemeClr val="tx1"/>
                </a:solidFill>
                <a:effectLst/>
                <a:latin typeface="+mn-lt"/>
                <a:ea typeface="+mn-ea"/>
                <a:cs typeface="+mn-cs"/>
              </a:rPr>
              <a:t>frame-level</a:t>
            </a:r>
            <a:r>
              <a:rPr lang="zh-CN" altLang="en-US" sz="1200" b="0" i="0" kern="1200" dirty="0" smtClean="0">
                <a:solidFill>
                  <a:schemeClr val="tx1"/>
                </a:solidFill>
                <a:effectLst/>
                <a:latin typeface="+mn-lt"/>
                <a:ea typeface="+mn-ea"/>
                <a:cs typeface="+mn-cs"/>
              </a:rPr>
              <a:t>有百分之</a:t>
            </a:r>
            <a:r>
              <a:rPr lang="en-US" altLang="zh-CN" sz="1200" b="0" i="0" kern="1200" dirty="0" smtClean="0">
                <a:solidFill>
                  <a:schemeClr val="tx1"/>
                </a:solidFill>
                <a:effectLst/>
                <a:latin typeface="+mn-lt"/>
                <a:ea typeface="+mn-ea"/>
                <a:cs typeface="+mn-cs"/>
              </a:rPr>
              <a:t>5</a:t>
            </a:r>
            <a:r>
              <a:rPr lang="zh-CN" altLang="en-US" sz="1200" b="0" i="0" kern="1200" smtClean="0">
                <a:solidFill>
                  <a:schemeClr val="tx1"/>
                </a:solidFill>
                <a:effectLst/>
                <a:latin typeface="+mn-lt"/>
                <a:ea typeface="+mn-ea"/>
                <a:cs typeface="+mn-cs"/>
              </a:rPr>
              <a:t>的提升，当然，使用的是相同的词汇，及相同的语音系统</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61</a:t>
            </a:fld>
            <a:endParaRPr lang="zh-CN" altLang="en-US"/>
          </a:p>
        </p:txBody>
      </p:sp>
    </p:spTree>
    <p:extLst>
      <p:ext uri="{BB962C8B-B14F-4D97-AF65-F5344CB8AC3E}">
        <p14:creationId xmlns:p14="http://schemas.microsoft.com/office/powerpoint/2010/main" val="290716718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用于分类识别的卷积</a:t>
            </a:r>
            <a:r>
              <a:rPr lang="en-US" altLang="zh-CN" sz="1200" b="0" i="0" kern="1200" dirty="0" smtClean="0">
                <a:solidFill>
                  <a:schemeClr val="tx1"/>
                </a:solidFill>
                <a:effectLst/>
                <a:latin typeface="+mn-lt"/>
                <a:ea typeface="+mn-ea"/>
                <a:cs typeface="+mn-cs"/>
              </a:rPr>
              <a:t>DNN</a:t>
            </a:r>
          </a:p>
          <a:p>
            <a:r>
              <a:rPr lang="zh-CN" altLang="en-US" sz="1200" b="0" i="0" kern="1200" dirty="0" smtClean="0">
                <a:solidFill>
                  <a:schemeClr val="tx1"/>
                </a:solidFill>
                <a:effectLst/>
                <a:latin typeface="+mn-lt"/>
                <a:ea typeface="+mn-ea"/>
                <a:cs typeface="+mn-cs"/>
              </a:rPr>
              <a:t>当我们将语音输入做了一些正确的处理时候，语音的分类往往就成为一个较为艰巨的任务，这篇文章引用的一篇文章较好的阐述了一种方法：</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卷积的</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，并成功应用于不同音频上，取得了很好的效果。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在卷积</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中，</a:t>
            </a:r>
            <a:r>
              <a:rPr lang="en-US" altLang="zh-CN" sz="1200" b="0" i="0" kern="1200" dirty="0" smtClean="0">
                <a:solidFill>
                  <a:schemeClr val="tx1"/>
                </a:solidFill>
                <a:effectLst/>
                <a:latin typeface="+mn-lt"/>
                <a:ea typeface="+mn-ea"/>
                <a:cs typeface="+mn-cs"/>
              </a:rPr>
              <a:t>RBM</a:t>
            </a:r>
            <a:r>
              <a:rPr lang="zh-CN" altLang="en-US" sz="1200" b="0" i="0" kern="1200" dirty="0" smtClean="0">
                <a:solidFill>
                  <a:schemeClr val="tx1"/>
                </a:solidFill>
                <a:effectLst/>
                <a:latin typeface="+mn-lt"/>
                <a:ea typeface="+mn-ea"/>
                <a:cs typeface="+mn-cs"/>
              </a:rPr>
              <a:t>通过共享隐层之间的权重，在时域被进行卷积，这些隐层是在不同时间段检测相同特征的，这相当于放弃了一定的时间不变性，</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62</a:t>
            </a:fld>
            <a:endParaRPr lang="zh-CN" altLang="en-US"/>
          </a:p>
        </p:txBody>
      </p:sp>
    </p:spTree>
    <p:extLst>
      <p:ext uri="{BB962C8B-B14F-4D97-AF65-F5344CB8AC3E}">
        <p14:creationId xmlns:p14="http://schemas.microsoft.com/office/powerpoint/2010/main" val="4198080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其中</a:t>
            </a:r>
            <a:r>
              <a:rPr lang="en-US" altLang="zh-CN" dirty="0" smtClean="0"/>
              <a:t>x</a:t>
            </a:r>
            <a:r>
              <a:rPr lang="zh-CN" altLang="en-US" dirty="0" smtClean="0"/>
              <a:t>是输入向量，</a:t>
            </a:r>
            <a:r>
              <a:rPr lang="en-US" altLang="zh-CN" dirty="0" smtClean="0"/>
              <a:t>W</a:t>
            </a:r>
            <a:r>
              <a:rPr lang="zh-CN" altLang="en-US" dirty="0" smtClean="0"/>
              <a:t>是权重矩阵，</a:t>
            </a:r>
            <a:r>
              <a:rPr lang="en-US" altLang="zh-CN" dirty="0" smtClean="0"/>
              <a:t>b</a:t>
            </a:r>
            <a:r>
              <a:rPr lang="zh-CN" altLang="en-US" sz="1200" b="0" i="0" kern="1200" dirty="0" smtClean="0">
                <a:solidFill>
                  <a:schemeClr val="tx1"/>
                </a:solidFill>
                <a:effectLst/>
                <a:latin typeface="+mn-lt"/>
                <a:ea typeface="+mn-ea"/>
                <a:cs typeface="+mn-cs"/>
              </a:rPr>
              <a:t>是偏移向量</a:t>
            </a:r>
            <a:r>
              <a:rPr lang="zh-CN" altLang="en-US" dirty="0" smtClean="0"/>
              <a:t>，</a:t>
            </a:r>
            <a:r>
              <a:rPr lang="en-US" altLang="zh-CN" dirty="0" smtClean="0"/>
              <a:t>y</a:t>
            </a:r>
            <a:r>
              <a:rPr lang="zh-CN" altLang="en-US" dirty="0" smtClean="0"/>
              <a:t>是输出向量，</a:t>
            </a:r>
            <a:r>
              <a:rPr lang="en-US" altLang="zh-CN" dirty="0" smtClean="0"/>
              <a:t>a()</a:t>
            </a:r>
            <a:r>
              <a:rPr lang="zh-CN" altLang="en-US" dirty="0" smtClean="0"/>
              <a:t>是激活函数。每一层仅仅是把输入</a:t>
            </a:r>
            <a:r>
              <a:rPr lang="en-US" altLang="zh-CN" dirty="0" smtClean="0"/>
              <a:t> x</a:t>
            </a:r>
            <a:r>
              <a:rPr lang="zh-CN" altLang="en-US" dirty="0" smtClean="0"/>
              <a:t>经过如此简单的操作得到</a:t>
            </a:r>
            <a:r>
              <a:rPr lang="en-US" altLang="zh-CN" dirty="0" smtClean="0"/>
              <a:t> y</a:t>
            </a:r>
          </a:p>
          <a:p>
            <a:r>
              <a:rPr lang="zh-CN" altLang="en-US" dirty="0" smtClean="0"/>
              <a:t>通过如下</a:t>
            </a:r>
            <a:r>
              <a:rPr lang="en-US" altLang="zh-CN" dirty="0" smtClean="0"/>
              <a:t>5</a:t>
            </a:r>
            <a:r>
              <a:rPr lang="zh-CN" altLang="en-US" dirty="0" smtClean="0"/>
              <a:t>种对输入空间（输入向量的集合）的操作，完成 输入空间 </a:t>
            </a:r>
            <a:r>
              <a:rPr lang="en-US" altLang="zh-CN" dirty="0" smtClean="0"/>
              <a:t>——&gt; </a:t>
            </a:r>
            <a:r>
              <a:rPr lang="zh-CN" altLang="en-US" dirty="0" smtClean="0"/>
              <a:t>输出空间 的变换 </a:t>
            </a:r>
            <a:r>
              <a:rPr lang="en-US" altLang="zh-CN" dirty="0" smtClean="0"/>
              <a:t>(</a:t>
            </a:r>
            <a:r>
              <a:rPr lang="zh-CN" altLang="en-US" dirty="0" smtClean="0"/>
              <a:t>矩阵的行空间到列空间</a:t>
            </a:r>
            <a:r>
              <a:rPr lang="en-US" altLang="zh-CN" dirty="0" smtClean="0"/>
              <a:t>)</a:t>
            </a:r>
          </a:p>
          <a:p>
            <a:r>
              <a:rPr lang="zh-CN" altLang="en-US" sz="1200" b="0" i="0" kern="1200" dirty="0" smtClean="0">
                <a:solidFill>
                  <a:schemeClr val="tx1"/>
                </a:solidFill>
                <a:effectLst/>
                <a:latin typeface="+mn-lt"/>
                <a:ea typeface="+mn-ea"/>
                <a:cs typeface="+mn-cs"/>
              </a:rPr>
              <a:t>这</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种操作中，</a:t>
            </a:r>
            <a:r>
              <a:rPr lang="en-US" altLang="zh-CN" sz="1200" b="0" i="0" kern="1200" dirty="0" smtClean="0">
                <a:solidFill>
                  <a:schemeClr val="tx1"/>
                </a:solidFill>
                <a:effectLst/>
                <a:latin typeface="+mn-lt"/>
                <a:ea typeface="+mn-ea"/>
                <a:cs typeface="+mn-cs"/>
              </a:rPr>
              <a:t>1,2,3</a:t>
            </a:r>
            <a:r>
              <a:rPr lang="zh-CN" altLang="en-US" sz="1200" b="0" i="0" kern="1200" dirty="0" smtClean="0">
                <a:solidFill>
                  <a:schemeClr val="tx1"/>
                </a:solidFill>
                <a:effectLst/>
                <a:latin typeface="+mn-lt"/>
                <a:ea typeface="+mn-ea"/>
                <a:cs typeface="+mn-cs"/>
              </a:rPr>
              <a:t>的操作由完成，</a:t>
            </a:r>
            <a:r>
              <a:rPr lang="en-US" altLang="zh-CN" sz="1200" b="0" i="0" kern="1200" dirty="0" smtClean="0">
                <a:solidFill>
                  <a:schemeClr val="tx1"/>
                </a:solidFill>
                <a:effectLst/>
                <a:latin typeface="+mn-lt"/>
                <a:ea typeface="+mn-ea"/>
                <a:cs typeface="+mn-cs"/>
              </a:rPr>
              <a:t>4</a:t>
            </a:r>
            <a:r>
              <a:rPr lang="zh-CN" altLang="en-US" sz="1200" b="0" i="0" kern="1200" dirty="0" smtClean="0">
                <a:solidFill>
                  <a:schemeClr val="tx1"/>
                </a:solidFill>
                <a:effectLst/>
                <a:latin typeface="+mn-lt"/>
                <a:ea typeface="+mn-ea"/>
                <a:cs typeface="+mn-cs"/>
              </a:rPr>
              <a:t>的操作是由完成，</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的操作则是由来实现。</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7</a:t>
            </a:fld>
            <a:endParaRPr lang="zh-CN" altLang="en-US"/>
          </a:p>
        </p:txBody>
      </p:sp>
    </p:spTree>
    <p:extLst>
      <p:ext uri="{BB962C8B-B14F-4D97-AF65-F5344CB8AC3E}">
        <p14:creationId xmlns:p14="http://schemas.microsoft.com/office/powerpoint/2010/main" val="17160727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简单的说一下卷积神经网络，主要的思想是权值共享，从而减少计算次数</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下图左：如果我们有</a:t>
            </a:r>
            <a:r>
              <a:rPr lang="en-US" altLang="zh-CN" sz="1200" b="0" i="0" kern="1200" dirty="0" smtClean="0">
                <a:solidFill>
                  <a:schemeClr val="tx1"/>
                </a:solidFill>
                <a:effectLst/>
                <a:latin typeface="+mn-lt"/>
                <a:ea typeface="+mn-ea"/>
                <a:cs typeface="+mn-cs"/>
              </a:rPr>
              <a:t>1000x1000</a:t>
            </a:r>
            <a:r>
              <a:rPr lang="zh-CN" altLang="en-US" sz="1200" b="0" i="0" kern="1200" dirty="0" smtClean="0">
                <a:solidFill>
                  <a:schemeClr val="tx1"/>
                </a:solidFill>
                <a:effectLst/>
                <a:latin typeface="+mn-lt"/>
                <a:ea typeface="+mn-ea"/>
                <a:cs typeface="+mn-cs"/>
              </a:rPr>
              <a:t>像素的图像，有</a:t>
            </a:r>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百万个隐层神经元，那么他们全连接的话（每个隐层神经元都连接图像的每一个像素点），就有</a:t>
            </a:r>
            <a:r>
              <a:rPr lang="en-US" altLang="zh-CN" sz="1200" b="0" i="0" kern="1200" dirty="0" smtClean="0">
                <a:solidFill>
                  <a:schemeClr val="tx1"/>
                </a:solidFill>
                <a:effectLst/>
                <a:latin typeface="+mn-lt"/>
                <a:ea typeface="+mn-ea"/>
                <a:cs typeface="+mn-cs"/>
              </a:rPr>
              <a:t>1000x1000x1000000=10^12</a:t>
            </a:r>
            <a:r>
              <a:rPr lang="zh-CN" altLang="en-US" sz="1200" b="0" i="0" kern="1200" dirty="0" smtClean="0">
                <a:solidFill>
                  <a:schemeClr val="tx1"/>
                </a:solidFill>
                <a:effectLst/>
                <a:latin typeface="+mn-lt"/>
                <a:ea typeface="+mn-ea"/>
                <a:cs typeface="+mn-cs"/>
              </a:rPr>
              <a:t>个连接，也就是</a:t>
            </a:r>
            <a:r>
              <a:rPr lang="en-US" altLang="zh-CN" sz="1200" b="0" i="0" kern="1200" dirty="0" smtClean="0">
                <a:solidFill>
                  <a:schemeClr val="tx1"/>
                </a:solidFill>
                <a:effectLst/>
                <a:latin typeface="+mn-lt"/>
                <a:ea typeface="+mn-ea"/>
                <a:cs typeface="+mn-cs"/>
              </a:rPr>
              <a:t>10^12</a:t>
            </a:r>
            <a:r>
              <a:rPr lang="zh-CN" altLang="en-US" sz="1200" b="0" i="0" kern="1200" dirty="0" smtClean="0">
                <a:solidFill>
                  <a:schemeClr val="tx1"/>
                </a:solidFill>
                <a:effectLst/>
                <a:latin typeface="+mn-lt"/>
                <a:ea typeface="+mn-ea"/>
                <a:cs typeface="+mn-cs"/>
              </a:rPr>
              <a:t>个权值参数。然而图像的空间联系是局部的，就像人是通过一个局部的感受野去感受外界图像一样，每一个神经元都不需要对全局图像做感受，每个神经元只感受局部的图像区域，然后在更高层，将这些感受不同局部的神经元综合起来就可以得到全局的信息了。这样，我们就可以减少连接的数目，也就是减少神经网络需要训练的权值参数的个数了。如下图右：假如局部感受野是</a:t>
            </a:r>
            <a:r>
              <a:rPr lang="en-US" altLang="zh-CN" sz="1200" b="0" i="0" kern="1200" dirty="0" smtClean="0">
                <a:solidFill>
                  <a:schemeClr val="tx1"/>
                </a:solidFill>
                <a:effectLst/>
                <a:latin typeface="+mn-lt"/>
                <a:ea typeface="+mn-ea"/>
                <a:cs typeface="+mn-cs"/>
              </a:rPr>
              <a:t>10x10</a:t>
            </a:r>
            <a:r>
              <a:rPr lang="zh-CN" altLang="en-US" sz="1200" b="0" i="0" kern="1200" dirty="0" smtClean="0">
                <a:solidFill>
                  <a:schemeClr val="tx1"/>
                </a:solidFill>
                <a:effectLst/>
                <a:latin typeface="+mn-lt"/>
                <a:ea typeface="+mn-ea"/>
                <a:cs typeface="+mn-cs"/>
              </a:rPr>
              <a:t>，隐层每个感受野只需要和这</a:t>
            </a:r>
            <a:r>
              <a:rPr lang="en-US" altLang="zh-CN" sz="1200" b="0" i="0" kern="1200" dirty="0" smtClean="0">
                <a:solidFill>
                  <a:schemeClr val="tx1"/>
                </a:solidFill>
                <a:effectLst/>
                <a:latin typeface="+mn-lt"/>
                <a:ea typeface="+mn-ea"/>
                <a:cs typeface="+mn-cs"/>
              </a:rPr>
              <a:t>10x10</a:t>
            </a:r>
            <a:r>
              <a:rPr lang="zh-CN" altLang="en-US" sz="1200" b="0" i="0" kern="1200" dirty="0" smtClean="0">
                <a:solidFill>
                  <a:schemeClr val="tx1"/>
                </a:solidFill>
                <a:effectLst/>
                <a:latin typeface="+mn-lt"/>
                <a:ea typeface="+mn-ea"/>
                <a:cs typeface="+mn-cs"/>
              </a:rPr>
              <a:t>的局部图像相连接，所以</a:t>
            </a:r>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百万个隐层神经元就只有一亿个连接，即</a:t>
            </a:r>
            <a:r>
              <a:rPr lang="en-US" altLang="zh-CN" sz="1200" b="0" i="0" kern="1200" dirty="0" smtClean="0">
                <a:solidFill>
                  <a:schemeClr val="tx1"/>
                </a:solidFill>
                <a:effectLst/>
                <a:latin typeface="+mn-lt"/>
                <a:ea typeface="+mn-ea"/>
                <a:cs typeface="+mn-cs"/>
              </a:rPr>
              <a:t>10^8</a:t>
            </a:r>
            <a:r>
              <a:rPr lang="zh-CN" altLang="en-US" sz="1200" b="0" i="0" kern="1200" dirty="0" smtClean="0">
                <a:solidFill>
                  <a:schemeClr val="tx1"/>
                </a:solidFill>
                <a:effectLst/>
                <a:latin typeface="+mn-lt"/>
                <a:ea typeface="+mn-ea"/>
                <a:cs typeface="+mn-cs"/>
              </a:rPr>
              <a:t>个参数。比原来减少了四个</a:t>
            </a:r>
            <a:r>
              <a:rPr lang="en-US" altLang="zh-CN" sz="1200" b="0" i="0" kern="1200" dirty="0" smtClean="0">
                <a:solidFill>
                  <a:schemeClr val="tx1"/>
                </a:solidFill>
                <a:effectLst/>
                <a:latin typeface="+mn-lt"/>
                <a:ea typeface="+mn-ea"/>
                <a:cs typeface="+mn-cs"/>
              </a:rPr>
              <a:t>0</a:t>
            </a:r>
            <a:r>
              <a:rPr lang="zh-CN" altLang="en-US" sz="1200" b="0" i="0" kern="1200" dirty="0" smtClean="0">
                <a:solidFill>
                  <a:schemeClr val="tx1"/>
                </a:solidFill>
                <a:effectLst/>
                <a:latin typeface="+mn-lt"/>
                <a:ea typeface="+mn-ea"/>
                <a:cs typeface="+mn-cs"/>
              </a:rPr>
              <a:t>（数量级），从而通过共享权重减少了训练参数，</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63</a:t>
            </a:fld>
            <a:endParaRPr lang="zh-CN" altLang="en-US"/>
          </a:p>
        </p:txBody>
      </p:sp>
    </p:spTree>
    <p:extLst>
      <p:ext uri="{BB962C8B-B14F-4D97-AF65-F5344CB8AC3E}">
        <p14:creationId xmlns:p14="http://schemas.microsoft.com/office/powerpoint/2010/main" val="163239854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尽管卷积模型在时域上取得了不俗的成果，但是也不能用它了直接处理语音识别的任务，</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主要原因是因为语音中时序的变化只能被</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组件部分的处理，我们还应该使用隐藏模型来对未处理的部分进行更加有效和精确的处理，</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这里引用的一篇文章提到了将卷积应用到频域而非时域，在发声者共振峰频率移动下具有更好的效果，只在频率相近的局部使用权值共享和最大池，因为声音的特征不像图像一样，不同的特征分布在图像的不同位置，而语音的不同特征则是分布在不同的频率之上</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64</a:t>
            </a:fld>
            <a:endParaRPr lang="zh-CN" altLang="en-US"/>
          </a:p>
        </p:txBody>
      </p:sp>
    </p:spTree>
    <p:extLst>
      <p:ext uri="{BB962C8B-B14F-4D97-AF65-F5344CB8AC3E}">
        <p14:creationId xmlns:p14="http://schemas.microsoft.com/office/powerpoint/2010/main" val="22187675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那第二部分的最后一块内容我们对</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及</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的区别做一个小结</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首先看对于二者的描述，如果说</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是前人工作的加和，</a:t>
            </a:r>
            <a:r>
              <a:rPr lang="en-US" altLang="zh-CN" sz="1200" b="0" i="0" kern="1200" dirty="0" smtClean="0">
                <a:solidFill>
                  <a:schemeClr val="tx1"/>
                </a:solidFill>
                <a:effectLst/>
                <a:latin typeface="+mn-lt"/>
                <a:ea typeface="+mn-ea"/>
                <a:cs typeface="+mn-cs"/>
              </a:rPr>
              <a:t>DBN-DNN ,RBM</a:t>
            </a:r>
            <a:r>
              <a:rPr lang="zh-CN" altLang="en-US" sz="1200" b="0" i="0" kern="1200" dirty="0" smtClean="0">
                <a:solidFill>
                  <a:schemeClr val="tx1"/>
                </a:solidFill>
                <a:effectLst/>
                <a:latin typeface="+mn-lt"/>
                <a:ea typeface="+mn-ea"/>
                <a:cs typeface="+mn-cs"/>
              </a:rPr>
              <a:t>这样的预训练的基础构件，足以以被形容前人工作成果的乘积，</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拥有大量组件的的混合模型对于他们参数的使用效率是极低的，因为每个参数只能应用于一小部分数据，但是基于</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这样的</a:t>
            </a:r>
            <a:r>
              <a:rPr lang="en-US" altLang="zh-CN" sz="1200" b="0" i="0" kern="1200" dirty="0" smtClean="0">
                <a:solidFill>
                  <a:schemeClr val="tx1"/>
                </a:solidFill>
                <a:effectLst/>
                <a:latin typeface="+mn-lt"/>
                <a:ea typeface="+mn-ea"/>
                <a:cs typeface="+mn-cs"/>
              </a:rPr>
              <a:t>product model</a:t>
            </a:r>
            <a:r>
              <a:rPr lang="en-US" altLang="zh-CN" sz="1200" b="0" i="0" kern="1200" baseline="0" dirty="0" smtClean="0">
                <a:solidFill>
                  <a:schemeClr val="tx1"/>
                </a:solidFill>
                <a:effectLst/>
                <a:latin typeface="+mn-lt"/>
                <a:ea typeface="+mn-ea"/>
                <a:cs typeface="+mn-cs"/>
              </a:rPr>
              <a:t> </a:t>
            </a:r>
            <a:r>
              <a:rPr lang="zh-CN" altLang="en-US" sz="1200" b="0" i="0" kern="1200" baseline="0" dirty="0" smtClean="0">
                <a:solidFill>
                  <a:schemeClr val="tx1"/>
                </a:solidFill>
                <a:effectLst/>
                <a:latin typeface="+mn-lt"/>
                <a:ea typeface="+mn-ea"/>
                <a:cs typeface="+mn-cs"/>
              </a:rPr>
              <a:t>的每个参数都与大量的数据有关。其次，</a:t>
            </a:r>
            <a:r>
              <a:rPr lang="en-US" altLang="zh-CN" sz="1200" b="0" i="0" kern="1200" baseline="0" dirty="0" smtClean="0">
                <a:solidFill>
                  <a:schemeClr val="tx1"/>
                </a:solidFill>
                <a:effectLst/>
                <a:latin typeface="+mn-lt"/>
                <a:ea typeface="+mn-ea"/>
                <a:cs typeface="+mn-cs"/>
              </a:rPr>
              <a:t>DNN</a:t>
            </a:r>
            <a:r>
              <a:rPr lang="zh-CN" altLang="en-US" sz="1200" b="0" i="0" kern="1200" baseline="0" dirty="0" smtClean="0">
                <a:solidFill>
                  <a:schemeClr val="tx1"/>
                </a:solidFill>
                <a:effectLst/>
                <a:latin typeface="+mn-lt"/>
                <a:ea typeface="+mn-ea"/>
                <a:cs typeface="+mn-cs"/>
              </a:rPr>
              <a:t>与</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表面上都是非线性的，但是他们的非线性的本质是不同的，</a:t>
            </a:r>
            <a:r>
              <a:rPr lang="en-US" altLang="zh-CN" sz="1200" b="0" i="0" kern="1200" baseline="0" dirty="0" smtClean="0">
                <a:solidFill>
                  <a:schemeClr val="tx1"/>
                </a:solidFill>
                <a:effectLst/>
                <a:latin typeface="+mn-lt"/>
                <a:ea typeface="+mn-ea"/>
                <a:cs typeface="+mn-cs"/>
              </a:rPr>
              <a:t>DNN</a:t>
            </a:r>
            <a:r>
              <a:rPr lang="zh-CN" altLang="en-US" sz="1200" b="0" i="0" kern="1200" baseline="0" dirty="0" smtClean="0">
                <a:solidFill>
                  <a:schemeClr val="tx1"/>
                </a:solidFill>
                <a:effectLst/>
                <a:latin typeface="+mn-lt"/>
                <a:ea typeface="+mn-ea"/>
                <a:cs typeface="+mn-cs"/>
              </a:rPr>
              <a:t>在同一个框架内处理多重并发的事件是完全没问题的，因为它使用隐层的不同子集来对于场景或者事件进行建模，但是相反，</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假设每个数据点是由单组件混合而成的，所以它在处理并发任务时会失效</a:t>
            </a:r>
            <a:r>
              <a:rPr lang="en-US" altLang="zh-CN" sz="1200" b="0" i="0" kern="1200" baseline="0" dirty="0" smtClean="0">
                <a:solidFill>
                  <a:schemeClr val="tx1"/>
                </a:solidFill>
                <a:effectLst/>
                <a:latin typeface="+mn-lt"/>
                <a:ea typeface="+mn-ea"/>
                <a:cs typeface="+mn-cs"/>
              </a:rPr>
              <a:t>;</a:t>
            </a:r>
            <a:r>
              <a:rPr lang="zh-CN" altLang="en-US" sz="1200" b="0" i="0" kern="1200" baseline="0" dirty="0" smtClean="0">
                <a:solidFill>
                  <a:schemeClr val="tx1"/>
                </a:solidFill>
                <a:effectLst/>
                <a:latin typeface="+mn-lt"/>
                <a:ea typeface="+mn-ea"/>
                <a:cs typeface="+mn-cs"/>
              </a:rPr>
              <a:t>第三，</a:t>
            </a:r>
            <a:r>
              <a:rPr lang="en-US" altLang="zh-CN" sz="1200" b="0" i="0" kern="1200" baseline="0" dirty="0" smtClean="0">
                <a:solidFill>
                  <a:schemeClr val="tx1"/>
                </a:solidFill>
                <a:effectLst/>
                <a:latin typeface="+mn-lt"/>
                <a:ea typeface="+mn-ea"/>
                <a:cs typeface="+mn-cs"/>
              </a:rPr>
              <a:t>DNN</a:t>
            </a:r>
            <a:r>
              <a:rPr lang="zh-CN" altLang="en-US" sz="1200" b="0" i="0" kern="1200" baseline="0" dirty="0" smtClean="0">
                <a:solidFill>
                  <a:schemeClr val="tx1"/>
                </a:solidFill>
                <a:effectLst/>
                <a:latin typeface="+mn-lt"/>
                <a:ea typeface="+mn-ea"/>
                <a:cs typeface="+mn-cs"/>
              </a:rPr>
              <a:t>可以开发或者处理多帧的输入参数，但是</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使用对角协方差矩阵，对于多帧的数处理效果是很小的，因为他需要的是无关联的输入；最后，</a:t>
            </a:r>
            <a:r>
              <a:rPr lang="en-US" altLang="zh-CN" sz="1200" b="0" i="0" kern="1200" baseline="0" dirty="0" smtClean="0">
                <a:solidFill>
                  <a:schemeClr val="tx1"/>
                </a:solidFill>
                <a:effectLst/>
                <a:latin typeface="+mn-lt"/>
                <a:ea typeface="+mn-ea"/>
                <a:cs typeface="+mn-cs"/>
              </a:rPr>
              <a:t>DNN</a:t>
            </a:r>
            <a:r>
              <a:rPr lang="zh-CN" altLang="en-US" sz="1200" b="0" i="0" kern="1200" baseline="0" dirty="0" smtClean="0">
                <a:solidFill>
                  <a:schemeClr val="tx1"/>
                </a:solidFill>
                <a:effectLst/>
                <a:latin typeface="+mn-lt"/>
                <a:ea typeface="+mn-ea"/>
                <a:cs typeface="+mn-cs"/>
              </a:rPr>
              <a:t>使用的是随机梯度下降算法，</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使用</a:t>
            </a:r>
            <a:r>
              <a:rPr lang="en-US" altLang="zh-CN" sz="1200" b="0" i="0" kern="1200" baseline="0" dirty="0" smtClean="0">
                <a:solidFill>
                  <a:schemeClr val="tx1"/>
                </a:solidFill>
                <a:effectLst/>
                <a:latin typeface="+mn-lt"/>
                <a:ea typeface="+mn-ea"/>
                <a:cs typeface="+mn-cs"/>
              </a:rPr>
              <a:t>EM</a:t>
            </a:r>
            <a:r>
              <a:rPr lang="zh-CN" altLang="en-US" sz="1200" b="0" i="0" kern="1200" baseline="0" dirty="0" smtClean="0">
                <a:solidFill>
                  <a:schemeClr val="tx1"/>
                </a:solidFill>
                <a:effectLst/>
                <a:latin typeface="+mn-lt"/>
                <a:ea typeface="+mn-ea"/>
                <a:cs typeface="+mn-cs"/>
              </a:rPr>
              <a:t>最大期望算法或者他的扩展，这使得</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算法更适合在集群的机器上进行并行学习</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65</a:t>
            </a:fld>
            <a:endParaRPr lang="zh-CN" altLang="en-US"/>
          </a:p>
        </p:txBody>
      </p:sp>
    </p:spTree>
    <p:extLst>
      <p:ext uri="{BB962C8B-B14F-4D97-AF65-F5344CB8AC3E}">
        <p14:creationId xmlns:p14="http://schemas.microsoft.com/office/powerpoint/2010/main" val="47980769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66</a:t>
            </a:fld>
            <a:endParaRPr lang="zh-CN" altLang="en-US"/>
          </a:p>
        </p:txBody>
      </p:sp>
    </p:spTree>
    <p:extLst>
      <p:ext uri="{BB962C8B-B14F-4D97-AF65-F5344CB8AC3E}">
        <p14:creationId xmlns:p14="http://schemas.microsoft.com/office/powerpoint/2010/main" val="1006834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a:t>
            </a:r>
            <a:r>
              <a:rPr lang="zh-CN" altLang="en-US" dirty="0" smtClean="0"/>
              <a:t>介绍 </a:t>
            </a:r>
            <a:endParaRPr lang="en-US" altLang="zh-CN" dirty="0" smtClean="0"/>
          </a:p>
          <a:p>
            <a:r>
              <a:rPr lang="en-US" altLang="zh-CN" dirty="0" smtClean="0"/>
              <a:t>2.</a:t>
            </a:r>
            <a:r>
              <a:rPr lang="zh-CN" altLang="en-US" dirty="0" smtClean="0"/>
              <a:t>两阶段训练过程的演示（使用</a:t>
            </a:r>
            <a:r>
              <a:rPr lang="en-US" altLang="zh-CN" dirty="0" smtClean="0"/>
              <a:t>TIMTI</a:t>
            </a:r>
            <a:r>
              <a:rPr lang="zh-CN" altLang="en-US" dirty="0" smtClean="0"/>
              <a:t>语音数据库）</a:t>
            </a:r>
            <a:r>
              <a:rPr lang="en-US" altLang="zh-CN" dirty="0" smtClean="0"/>
              <a:t>TIMIT</a:t>
            </a:r>
            <a:r>
              <a:rPr lang="zh-CN" altLang="en-US" dirty="0" smtClean="0"/>
              <a:t>语音库有着准确的音素标注，因此可以应用于语音分割性能评价，所以也是评价说话人识别常用的权威语音库</a:t>
            </a:r>
            <a:endParaRPr lang="en-US" altLang="zh-CN" dirty="0" smtClean="0"/>
          </a:p>
          <a:p>
            <a:r>
              <a:rPr lang="en-US" altLang="zh-CN" dirty="0" smtClean="0"/>
              <a:t>3.DNN</a:t>
            </a:r>
            <a:r>
              <a:rPr lang="zh-CN" altLang="en-US" dirty="0" smtClean="0"/>
              <a:t>在</a:t>
            </a:r>
            <a:r>
              <a:rPr lang="en-US" altLang="zh-CN" dirty="0" smtClean="0"/>
              <a:t>LVCSR</a:t>
            </a:r>
            <a:r>
              <a:rPr lang="zh-CN" altLang="en-US" dirty="0" smtClean="0"/>
              <a:t>上的应用，（</a:t>
            </a:r>
            <a:r>
              <a:rPr lang="en-US" altLang="zh-CN" dirty="0" smtClean="0"/>
              <a:t>large-vocabulary continuous speech recognition</a:t>
            </a:r>
            <a:r>
              <a:rPr lang="zh-CN" altLang="en-US" dirty="0" smtClean="0"/>
              <a:t>）高词汇量下的连续语音识别</a:t>
            </a:r>
            <a:endParaRPr lang="en-US" altLang="zh-CN" dirty="0" smtClean="0"/>
          </a:p>
          <a:p>
            <a:r>
              <a:rPr lang="en-US" altLang="zh-CN" dirty="0" smtClean="0"/>
              <a:t>4.DNN</a:t>
            </a:r>
            <a:r>
              <a:rPr lang="zh-CN" altLang="en-US" dirty="0" smtClean="0"/>
              <a:t>的其他的用法以及未来的前景</a:t>
            </a:r>
            <a:endParaRPr lang="en-US" altLang="zh-CN" dirty="0" smtClean="0"/>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67</a:t>
            </a:fld>
            <a:endParaRPr lang="zh-CN" altLang="en-US"/>
          </a:p>
        </p:txBody>
      </p:sp>
    </p:spTree>
    <p:extLst>
      <p:ext uri="{BB962C8B-B14F-4D97-AF65-F5344CB8AC3E}">
        <p14:creationId xmlns:p14="http://schemas.microsoft.com/office/powerpoint/2010/main" val="39571171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接下来的实验主要是来比较</a:t>
            </a:r>
            <a:r>
              <a:rPr lang="en-US" altLang="zh-CN" sz="1200" b="0" i="0" kern="1200" dirty="0" smtClean="0">
                <a:solidFill>
                  <a:schemeClr val="tx1"/>
                </a:solidFill>
                <a:effectLst/>
                <a:latin typeface="+mn-lt"/>
                <a:ea typeface="+mn-ea"/>
                <a:cs typeface="+mn-cs"/>
              </a:rPr>
              <a:t>DBN-DNN </a:t>
            </a:r>
            <a:r>
              <a:rPr lang="zh-CN" altLang="en-US" sz="1200" b="0" i="0" kern="1200" dirty="0" smtClean="0">
                <a:solidFill>
                  <a:schemeClr val="tx1"/>
                </a:solidFill>
                <a:effectLst/>
                <a:latin typeface="+mn-lt"/>
                <a:ea typeface="+mn-ea"/>
                <a:cs typeface="+mn-cs"/>
              </a:rPr>
              <a:t>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在较大词汇量语音识别上的比较</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首先为了使提升</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的识别能力，我们使用多声道的</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来代替单声道的</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，他有着众多的绑定的状态，我们把这些绑定的状态叫做上下文相关的状态，那么预测这样的状态比预测单音的</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的</a:t>
            </a:r>
            <a:r>
              <a:rPr lang="en-US" altLang="zh-CN" sz="1200" b="0" i="0" kern="1200" dirty="0" smtClean="0">
                <a:solidFill>
                  <a:schemeClr val="tx1"/>
                </a:solidFill>
                <a:effectLst/>
                <a:latin typeface="+mn-lt"/>
                <a:ea typeface="+mn-ea"/>
                <a:cs typeface="+mn-cs"/>
              </a:rPr>
              <a:t>target</a:t>
            </a:r>
            <a:r>
              <a:rPr lang="zh-CN" altLang="en-US" sz="1200" b="0" i="0" kern="1200" dirty="0" smtClean="0">
                <a:solidFill>
                  <a:schemeClr val="tx1"/>
                </a:solidFill>
                <a:effectLst/>
                <a:latin typeface="+mn-lt"/>
                <a:ea typeface="+mn-ea"/>
                <a:cs typeface="+mn-cs"/>
              </a:rPr>
              <a:t>有着更加显著的优势，他们在每一帧中会提供更多的信息</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69</a:t>
            </a:fld>
            <a:endParaRPr lang="zh-CN" altLang="en-US"/>
          </a:p>
        </p:txBody>
      </p:sp>
    </p:spTree>
    <p:extLst>
      <p:ext uri="{BB962C8B-B14F-4D97-AF65-F5344CB8AC3E}">
        <p14:creationId xmlns:p14="http://schemas.microsoft.com/office/powerpoint/2010/main" val="427921904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这里做了五个比较的实验，包括</a:t>
            </a:r>
            <a:r>
              <a:rPr lang="en-US" altLang="zh-CN" sz="1200" b="0" i="0" kern="1200" dirty="0" smtClean="0">
                <a:solidFill>
                  <a:schemeClr val="tx1"/>
                </a:solidFill>
                <a:effectLst/>
                <a:latin typeface="+mn-lt"/>
                <a:ea typeface="+mn-ea"/>
                <a:cs typeface="+mn-cs"/>
              </a:rPr>
              <a:t>Bing</a:t>
            </a:r>
            <a:r>
              <a:rPr lang="zh-CN" altLang="en-US" sz="1200" b="0" i="0" kern="1200" dirty="0" smtClean="0">
                <a:solidFill>
                  <a:schemeClr val="tx1"/>
                </a:solidFill>
                <a:effectLst/>
                <a:latin typeface="+mn-lt"/>
                <a:ea typeface="+mn-ea"/>
                <a:cs typeface="+mn-cs"/>
              </a:rPr>
              <a:t>语音检测的识别，</a:t>
            </a:r>
            <a:r>
              <a:rPr lang="en-US" altLang="zh-CN" sz="1200" b="0" i="0" kern="1200" dirty="0" smtClean="0">
                <a:solidFill>
                  <a:schemeClr val="tx1"/>
                </a:solidFill>
                <a:effectLst/>
                <a:latin typeface="+mn-lt"/>
                <a:ea typeface="+mn-ea"/>
                <a:cs typeface="+mn-cs"/>
              </a:rPr>
              <a:t>switchboard</a:t>
            </a:r>
            <a:r>
              <a:rPr lang="zh-CN" altLang="en-US" sz="1200" b="0" i="0" kern="1200" dirty="0" smtClean="0">
                <a:solidFill>
                  <a:schemeClr val="tx1"/>
                </a:solidFill>
                <a:effectLst/>
                <a:latin typeface="+mn-lt"/>
                <a:ea typeface="+mn-ea"/>
                <a:cs typeface="+mn-cs"/>
              </a:rPr>
              <a:t>的语音识别，谷歌音频输入的语音识别，</a:t>
            </a:r>
            <a:r>
              <a:rPr lang="en-US" altLang="zh-CN" sz="1200" b="0" i="0" kern="1200" dirty="0" smtClean="0">
                <a:solidFill>
                  <a:schemeClr val="tx1"/>
                </a:solidFill>
                <a:effectLst/>
                <a:latin typeface="+mn-lt"/>
                <a:ea typeface="+mn-ea"/>
                <a:cs typeface="+mn-cs"/>
              </a:rPr>
              <a:t>YouTube</a:t>
            </a:r>
            <a:r>
              <a:rPr lang="zh-CN" altLang="en-US" sz="1200" b="0" i="0" kern="1200" dirty="0" smtClean="0">
                <a:solidFill>
                  <a:schemeClr val="tx1"/>
                </a:solidFill>
                <a:effectLst/>
                <a:latin typeface="+mn-lt"/>
                <a:ea typeface="+mn-ea"/>
                <a:cs typeface="+mn-cs"/>
              </a:rPr>
              <a:t>的语音识别，以及英语新闻广播的语音识别，每一次实验都用</a:t>
            </a:r>
            <a:r>
              <a:rPr lang="en-US" altLang="zh-CN" sz="1200" b="0" i="0" kern="1200" dirty="0" smtClean="0">
                <a:solidFill>
                  <a:schemeClr val="tx1"/>
                </a:solidFill>
                <a:effectLst/>
                <a:latin typeface="+mn-lt"/>
                <a:ea typeface="+mn-ea"/>
                <a:cs typeface="+mn-cs"/>
              </a:rPr>
              <a:t>DBN-DNN</a:t>
            </a:r>
            <a:r>
              <a:rPr lang="zh-CN" altLang="en-US" sz="1200" b="0" i="0" kern="1200" baseline="0" dirty="0" smtClean="0">
                <a:solidFill>
                  <a:schemeClr val="tx1"/>
                </a:solidFill>
                <a:effectLst/>
                <a:latin typeface="+mn-lt"/>
                <a:ea typeface="+mn-ea"/>
                <a:cs typeface="+mn-cs"/>
              </a:rPr>
              <a:t>与</a:t>
            </a:r>
            <a:r>
              <a:rPr lang="en-US" altLang="zh-CN" sz="1200" b="0" i="0" kern="1200" baseline="0" dirty="0" smtClean="0">
                <a:solidFill>
                  <a:schemeClr val="tx1"/>
                </a:solidFill>
                <a:effectLst/>
                <a:latin typeface="+mn-lt"/>
                <a:ea typeface="+mn-ea"/>
                <a:cs typeface="+mn-cs"/>
              </a:rPr>
              <a:t>GMM</a:t>
            </a:r>
            <a:r>
              <a:rPr lang="zh-CN" altLang="en-US" sz="1200" b="0" i="0" kern="1200" baseline="0" dirty="0" smtClean="0">
                <a:solidFill>
                  <a:schemeClr val="tx1"/>
                </a:solidFill>
                <a:effectLst/>
                <a:latin typeface="+mn-lt"/>
                <a:ea typeface="+mn-ea"/>
                <a:cs typeface="+mn-cs"/>
              </a:rPr>
              <a:t>进行比较，从而来证明</a:t>
            </a:r>
            <a:r>
              <a:rPr lang="en-US" altLang="zh-CN" sz="1200" b="0" i="0" kern="1200" baseline="0" dirty="0" smtClean="0">
                <a:solidFill>
                  <a:schemeClr val="tx1"/>
                </a:solidFill>
                <a:effectLst/>
                <a:latin typeface="+mn-lt"/>
                <a:ea typeface="+mn-ea"/>
                <a:cs typeface="+mn-cs"/>
              </a:rPr>
              <a:t>DBN-DNN</a:t>
            </a:r>
            <a:r>
              <a:rPr lang="zh-CN" altLang="en-US" sz="1200" b="0" i="0" kern="1200" baseline="0" dirty="0" smtClean="0">
                <a:solidFill>
                  <a:schemeClr val="tx1"/>
                </a:solidFill>
                <a:effectLst/>
                <a:latin typeface="+mn-lt"/>
                <a:ea typeface="+mn-ea"/>
                <a:cs typeface="+mn-cs"/>
              </a:rPr>
              <a:t>优于</a:t>
            </a:r>
            <a:r>
              <a:rPr lang="en-US" altLang="zh-CN" sz="1200" b="0" i="0" kern="1200" baseline="0" dirty="0" smtClean="0">
                <a:solidFill>
                  <a:schemeClr val="tx1"/>
                </a:solidFill>
                <a:effectLst/>
                <a:latin typeface="+mn-lt"/>
                <a:ea typeface="+mn-ea"/>
                <a:cs typeface="+mn-cs"/>
              </a:rPr>
              <a:t>GMM</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70</a:t>
            </a:fld>
            <a:endParaRPr lang="zh-CN" altLang="en-US"/>
          </a:p>
        </p:txBody>
      </p:sp>
    </p:spTree>
    <p:extLst>
      <p:ext uri="{BB962C8B-B14F-4D97-AF65-F5344CB8AC3E}">
        <p14:creationId xmlns:p14="http://schemas.microsoft.com/office/powerpoint/2010/main" val="162532376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首先来看</a:t>
            </a:r>
            <a:r>
              <a:rPr lang="en-US" altLang="zh-CN" dirty="0" smtClean="0"/>
              <a:t>Bing</a:t>
            </a:r>
            <a:r>
              <a:rPr lang="zh-CN" altLang="en-US" dirty="0" smtClean="0"/>
              <a:t>的音频查询的语音识别</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71</a:t>
            </a:fld>
            <a:endParaRPr lang="zh-CN" altLang="en-US"/>
          </a:p>
        </p:txBody>
      </p:sp>
    </p:spTree>
    <p:extLst>
      <p:ext uri="{BB962C8B-B14F-4D97-AF65-F5344CB8AC3E}">
        <p14:creationId xmlns:p14="http://schemas.microsoft.com/office/powerpoint/2010/main" val="256908545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这个实验的数据源来自必应的移动音频搜索应用程序</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时长是</a:t>
            </a:r>
            <a:r>
              <a:rPr lang="en-US" altLang="zh-CN" sz="1200" b="0" i="0" kern="1200" dirty="0" smtClean="0">
                <a:solidFill>
                  <a:schemeClr val="tx1"/>
                </a:solidFill>
                <a:effectLst/>
                <a:latin typeface="+mn-lt"/>
                <a:ea typeface="+mn-ea"/>
                <a:cs typeface="+mn-cs"/>
              </a:rPr>
              <a:t>24</a:t>
            </a:r>
            <a:r>
              <a:rPr lang="zh-CN" altLang="en-US" sz="1200" b="0" i="0" kern="1200" dirty="0" smtClean="0">
                <a:solidFill>
                  <a:schemeClr val="tx1"/>
                </a:solidFill>
                <a:effectLst/>
                <a:latin typeface="+mn-lt"/>
                <a:ea typeface="+mn-ea"/>
                <a:cs typeface="+mn-cs"/>
              </a:rPr>
              <a:t>小时，语音的变化性包括噪音，音乐，口音，粗糙的发音，犹豫，重复，打断以及移动电话的差异，</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实验结果的比较：</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72</a:t>
            </a:fld>
            <a:endParaRPr lang="zh-CN" altLang="en-US"/>
          </a:p>
        </p:txBody>
      </p:sp>
    </p:spTree>
    <p:extLst>
      <p:ext uri="{BB962C8B-B14F-4D97-AF65-F5344CB8AC3E}">
        <p14:creationId xmlns:p14="http://schemas.microsoft.com/office/powerpoint/2010/main" val="17810047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这个实验的</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结构拥有</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个预训练的隐层，每一层有</a:t>
            </a:r>
            <a:r>
              <a:rPr lang="en-US" altLang="zh-CN" sz="1200" b="0" i="0" kern="1200" dirty="0" smtClean="0">
                <a:solidFill>
                  <a:schemeClr val="tx1"/>
                </a:solidFill>
                <a:effectLst/>
                <a:latin typeface="+mn-lt"/>
                <a:ea typeface="+mn-ea"/>
                <a:cs typeface="+mn-cs"/>
              </a:rPr>
              <a:t>2048</a:t>
            </a:r>
            <a:r>
              <a:rPr lang="zh-CN" altLang="en-US" sz="1200" b="0" i="0" kern="1200" dirty="0" smtClean="0">
                <a:solidFill>
                  <a:schemeClr val="tx1"/>
                </a:solidFill>
                <a:effectLst/>
                <a:latin typeface="+mn-lt"/>
                <a:ea typeface="+mn-ea"/>
                <a:cs typeface="+mn-cs"/>
              </a:rPr>
              <a:t>个单元结点，这些单元结点被用来训练分类一个十一帧的语音上下文的中间帧，使用了</a:t>
            </a:r>
            <a:r>
              <a:rPr lang="en-US" altLang="zh-CN" sz="1200" b="0" i="0" kern="1200" dirty="0" smtClean="0">
                <a:solidFill>
                  <a:schemeClr val="tx1"/>
                </a:solidFill>
                <a:effectLst/>
                <a:latin typeface="+mn-lt"/>
                <a:ea typeface="+mn-ea"/>
                <a:cs typeface="+mn-cs"/>
              </a:rPr>
              <a:t>761</a:t>
            </a:r>
            <a:r>
              <a:rPr lang="zh-CN" altLang="en-US" sz="1200" b="0" i="0" kern="1200" dirty="0" smtClean="0">
                <a:solidFill>
                  <a:schemeClr val="tx1"/>
                </a:solidFill>
                <a:effectLst/>
                <a:latin typeface="+mn-lt"/>
                <a:ea typeface="+mn-ea"/>
                <a:cs typeface="+mn-cs"/>
              </a:rPr>
              <a:t>个可能的上下文有关的状态用做</a:t>
            </a:r>
            <a:r>
              <a:rPr lang="en-US" altLang="zh-CN" sz="1200" b="0" i="0" kern="1200" dirty="0" smtClean="0">
                <a:solidFill>
                  <a:schemeClr val="tx1"/>
                </a:solidFill>
                <a:effectLst/>
                <a:latin typeface="+mn-lt"/>
                <a:ea typeface="+mn-ea"/>
                <a:cs typeface="+mn-cs"/>
              </a:rPr>
              <a:t>targets</a:t>
            </a: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73</a:t>
            </a:fld>
            <a:endParaRPr lang="zh-CN" altLang="en-US"/>
          </a:p>
        </p:txBody>
      </p:sp>
    </p:spTree>
    <p:extLst>
      <p:ext uri="{BB962C8B-B14F-4D97-AF65-F5344CB8AC3E}">
        <p14:creationId xmlns:p14="http://schemas.microsoft.com/office/powerpoint/2010/main" val="2172360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是理想情况下，权重已知的过程中，我们可以得到特定的结果，但在深度学习中，中间层的权重不是人为定义，而是他通过自己学习并生成的，而我们所要做的就是让神经网络通过不断的自我学习，把权重逐步逼近于我们想要的位置，并生成我们想要的结果</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8</a:t>
            </a:fld>
            <a:endParaRPr lang="zh-CN" altLang="en-US"/>
          </a:p>
        </p:txBody>
      </p:sp>
    </p:spTree>
    <p:extLst>
      <p:ext uri="{BB962C8B-B14F-4D97-AF65-F5344CB8AC3E}">
        <p14:creationId xmlns:p14="http://schemas.microsoft.com/office/powerpoint/2010/main" val="3574734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后期的实验将实验的时长从</a:t>
            </a:r>
            <a:r>
              <a:rPr lang="en-US" altLang="zh-CN" sz="1200" b="0" i="0" kern="1200" dirty="0" smtClean="0">
                <a:solidFill>
                  <a:schemeClr val="tx1"/>
                </a:solidFill>
                <a:effectLst/>
                <a:latin typeface="+mn-lt"/>
                <a:ea typeface="+mn-ea"/>
                <a:cs typeface="+mn-cs"/>
              </a:rPr>
              <a:t>24</a:t>
            </a:r>
            <a:r>
              <a:rPr lang="zh-CN" altLang="en-US" sz="1200" b="0" i="0" kern="1200" dirty="0" smtClean="0">
                <a:solidFill>
                  <a:schemeClr val="tx1"/>
                </a:solidFill>
                <a:effectLst/>
                <a:latin typeface="+mn-lt"/>
                <a:ea typeface="+mn-ea"/>
                <a:cs typeface="+mn-cs"/>
              </a:rPr>
              <a:t>小时扩展到</a:t>
            </a:r>
            <a:r>
              <a:rPr lang="en-US" altLang="zh-CN" sz="1200" b="0" i="0" kern="1200" dirty="0" smtClean="0">
                <a:solidFill>
                  <a:schemeClr val="tx1"/>
                </a:solidFill>
                <a:effectLst/>
                <a:latin typeface="+mn-lt"/>
                <a:ea typeface="+mn-ea"/>
                <a:cs typeface="+mn-cs"/>
              </a:rPr>
              <a:t>48</a:t>
            </a:r>
            <a:r>
              <a:rPr lang="zh-CN" altLang="en-US" sz="1200" b="0" i="0" kern="1200" dirty="0" smtClean="0">
                <a:solidFill>
                  <a:schemeClr val="tx1"/>
                </a:solidFill>
                <a:effectLst/>
                <a:latin typeface="+mn-lt"/>
                <a:ea typeface="+mn-ea"/>
                <a:cs typeface="+mn-cs"/>
              </a:rPr>
              <a:t>小时，目的是探究预训练和微调在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中各自扮演的角色，结果不出所料，预训练对于</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的训练是有帮助的，因为他将</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的权重初始化到了一个微调可以高效进行的权重域。</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需要注意的是，这里使用未标记的预训练数据进行训练时，产生的效果并不明显，而使用标记的微调训练数据进行训练时，可以看到明显的变化，这里可以看出来监督式学习是</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的有效的学习方式</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74</a:t>
            </a:fld>
            <a:endParaRPr lang="zh-CN" altLang="en-US"/>
          </a:p>
        </p:txBody>
      </p:sp>
    </p:spTree>
    <p:extLst>
      <p:ext uri="{BB962C8B-B14F-4D97-AF65-F5344CB8AC3E}">
        <p14:creationId xmlns:p14="http://schemas.microsoft.com/office/powerpoint/2010/main" val="336989976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第二个实验室</a:t>
            </a:r>
            <a:r>
              <a:rPr lang="en-US" altLang="zh-CN" dirty="0" smtClean="0"/>
              <a:t>switchboard</a:t>
            </a:r>
            <a:r>
              <a:rPr lang="zh-CN" altLang="en-US" dirty="0" smtClean="0"/>
              <a:t>语音识别</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75</a:t>
            </a:fld>
            <a:endParaRPr lang="zh-CN" altLang="en-US"/>
          </a:p>
        </p:txBody>
      </p:sp>
    </p:spTree>
    <p:extLst>
      <p:ext uri="{BB962C8B-B14F-4D97-AF65-F5344CB8AC3E}">
        <p14:creationId xmlns:p14="http://schemas.microsoft.com/office/powerpoint/2010/main" val="14443050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与必应使用的实验方法和条件都是相同的，包括语音的变化性，但这个实验使用了超过</a:t>
            </a:r>
            <a:r>
              <a:rPr lang="en-US" altLang="zh-CN" sz="1200" b="0" i="0" kern="1200" dirty="0" smtClean="0">
                <a:solidFill>
                  <a:schemeClr val="tx1"/>
                </a:solidFill>
                <a:effectLst/>
                <a:latin typeface="+mn-lt"/>
                <a:ea typeface="+mn-ea"/>
                <a:cs typeface="+mn-cs"/>
              </a:rPr>
              <a:t>300</a:t>
            </a:r>
            <a:r>
              <a:rPr lang="zh-CN" altLang="en-US" sz="1200" b="0" i="0" kern="1200" dirty="0" smtClean="0">
                <a:solidFill>
                  <a:schemeClr val="tx1"/>
                </a:solidFill>
                <a:effectLst/>
                <a:latin typeface="+mn-lt"/>
                <a:ea typeface="+mn-ea"/>
                <a:cs typeface="+mn-cs"/>
              </a:rPr>
              <a:t>小时的训练数据。</a:t>
            </a:r>
            <a:r>
              <a:rPr lang="en-US" altLang="zh-CN" sz="1200" b="0" i="0" kern="1200" dirty="0" err="1" smtClean="0">
                <a:solidFill>
                  <a:schemeClr val="tx1"/>
                </a:solidFill>
                <a:effectLst/>
                <a:latin typeface="+mn-lt"/>
                <a:ea typeface="+mn-ea"/>
                <a:cs typeface="+mn-cs"/>
              </a:rPr>
              <a:t>SwitchBoard</a:t>
            </a:r>
            <a:r>
              <a:rPr lang="zh-CN" altLang="en-US" sz="1200" b="0" i="0" kern="1200" dirty="0" smtClean="0">
                <a:solidFill>
                  <a:schemeClr val="tx1"/>
                </a:solidFill>
                <a:effectLst/>
                <a:latin typeface="+mn-lt"/>
                <a:ea typeface="+mn-ea"/>
                <a:cs typeface="+mn-cs"/>
              </a:rPr>
              <a:t>是一种开源的语音转文字的基准工具，所以他对于技术的要求以及比较的程度是更加严格的</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76</a:t>
            </a:fld>
            <a:endParaRPr lang="zh-CN" altLang="en-US"/>
          </a:p>
        </p:txBody>
      </p:sp>
    </p:spTree>
    <p:extLst>
      <p:ext uri="{BB962C8B-B14F-4D97-AF65-F5344CB8AC3E}">
        <p14:creationId xmlns:p14="http://schemas.microsoft.com/office/powerpoint/2010/main" val="403711931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这里我们使用的</a:t>
            </a:r>
            <a:r>
              <a:rPr lang="en-US" altLang="zh-CN" sz="1200" b="0" i="0" kern="1200" dirty="0" smtClean="0">
                <a:solidFill>
                  <a:schemeClr val="tx1"/>
                </a:solidFill>
                <a:effectLst/>
                <a:latin typeface="+mn-lt"/>
                <a:ea typeface="+mn-ea"/>
                <a:cs typeface="+mn-cs"/>
              </a:rPr>
              <a:t>GMM-HMM</a:t>
            </a:r>
            <a:r>
              <a:rPr lang="zh-CN" altLang="en-US" sz="1200" b="0" i="0" kern="1200" dirty="0" smtClean="0">
                <a:solidFill>
                  <a:schemeClr val="tx1"/>
                </a:solidFill>
                <a:effectLst/>
                <a:latin typeface="+mn-lt"/>
                <a:ea typeface="+mn-ea"/>
                <a:cs typeface="+mn-cs"/>
              </a:rPr>
              <a:t>是使用了标准化的</a:t>
            </a:r>
            <a:r>
              <a:rPr lang="en-US" altLang="zh-CN" sz="1200" b="0" i="0" kern="1200" dirty="0" smtClean="0">
                <a:solidFill>
                  <a:schemeClr val="tx1"/>
                </a:solidFill>
                <a:effectLst/>
                <a:latin typeface="+mn-lt"/>
                <a:ea typeface="+mn-ea"/>
                <a:cs typeface="+mn-cs"/>
              </a:rPr>
              <a:t>309</a:t>
            </a:r>
            <a:r>
              <a:rPr lang="zh-CN" altLang="en-US" sz="1200" b="0" i="0" kern="1200" dirty="0" smtClean="0">
                <a:solidFill>
                  <a:schemeClr val="tx1"/>
                </a:solidFill>
                <a:effectLst/>
                <a:latin typeface="+mn-lt"/>
                <a:ea typeface="+mn-ea"/>
                <a:cs typeface="+mn-cs"/>
              </a:rPr>
              <a:t>小时的</a:t>
            </a:r>
            <a:r>
              <a:rPr lang="en-US" altLang="zh-CN" sz="1200" b="0" i="0" kern="1200" dirty="0" smtClean="0">
                <a:solidFill>
                  <a:schemeClr val="tx1"/>
                </a:solidFill>
                <a:effectLst/>
                <a:latin typeface="+mn-lt"/>
                <a:ea typeface="+mn-ea"/>
                <a:cs typeface="+mn-cs"/>
              </a:rPr>
              <a:t>switchboard-1</a:t>
            </a:r>
            <a:r>
              <a:rPr lang="zh-CN" altLang="en-US" sz="1200" b="0" i="0" kern="1200" dirty="0" smtClean="0">
                <a:solidFill>
                  <a:schemeClr val="tx1"/>
                </a:solidFill>
                <a:effectLst/>
                <a:latin typeface="+mn-lt"/>
                <a:ea typeface="+mn-ea"/>
                <a:cs typeface="+mn-cs"/>
              </a:rPr>
              <a:t>训练集，并且在每个</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状态上拥有</a:t>
            </a:r>
            <a:r>
              <a:rPr lang="en-US" altLang="zh-CN" sz="1200" b="0" i="0" kern="1200" dirty="0" smtClean="0">
                <a:solidFill>
                  <a:schemeClr val="tx1"/>
                </a:solidFill>
                <a:effectLst/>
                <a:latin typeface="+mn-lt"/>
                <a:ea typeface="+mn-ea"/>
                <a:cs typeface="+mn-cs"/>
              </a:rPr>
              <a:t>40</a:t>
            </a:r>
            <a:r>
              <a:rPr lang="zh-CN" altLang="en-US" sz="1200" b="0" i="0" kern="1200" dirty="0" smtClean="0">
                <a:solidFill>
                  <a:schemeClr val="tx1"/>
                </a:solidFill>
                <a:effectLst/>
                <a:latin typeface="+mn-lt"/>
                <a:ea typeface="+mn-ea"/>
                <a:cs typeface="+mn-cs"/>
              </a:rPr>
              <a:t>个混合高斯模型。</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而</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则是拥有</a:t>
            </a:r>
            <a:r>
              <a:rPr lang="en-US" altLang="zh-CN" sz="1200" b="0" i="0" kern="1200" dirty="0" smtClean="0">
                <a:solidFill>
                  <a:schemeClr val="tx1"/>
                </a:solidFill>
                <a:effectLst/>
                <a:latin typeface="+mn-lt"/>
                <a:ea typeface="+mn-ea"/>
                <a:cs typeface="+mn-cs"/>
              </a:rPr>
              <a:t>7</a:t>
            </a:r>
            <a:r>
              <a:rPr lang="zh-CN" altLang="en-US" sz="1200" b="0" i="0" kern="1200" dirty="0" smtClean="0">
                <a:solidFill>
                  <a:schemeClr val="tx1"/>
                </a:solidFill>
                <a:effectLst/>
                <a:latin typeface="+mn-lt"/>
                <a:ea typeface="+mn-ea"/>
                <a:cs typeface="+mn-cs"/>
              </a:rPr>
              <a:t>个隐藏层，每一层包含</a:t>
            </a:r>
            <a:r>
              <a:rPr lang="en-US" altLang="zh-CN" sz="1200" b="0" i="0" kern="1200" dirty="0" smtClean="0">
                <a:solidFill>
                  <a:schemeClr val="tx1"/>
                </a:solidFill>
                <a:effectLst/>
                <a:latin typeface="+mn-lt"/>
                <a:ea typeface="+mn-ea"/>
                <a:cs typeface="+mn-cs"/>
              </a:rPr>
              <a:t>2048</a:t>
            </a:r>
            <a:r>
              <a:rPr lang="zh-CN" altLang="en-US" sz="1200" b="0" i="0" kern="1200" dirty="0" smtClean="0">
                <a:solidFill>
                  <a:schemeClr val="tx1"/>
                </a:solidFill>
                <a:effectLst/>
                <a:latin typeface="+mn-lt"/>
                <a:ea typeface="+mn-ea"/>
                <a:cs typeface="+mn-cs"/>
              </a:rPr>
              <a:t>个单元，且层与层之间具有全连通性</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77</a:t>
            </a:fld>
            <a:endParaRPr lang="zh-CN" altLang="en-US"/>
          </a:p>
        </p:txBody>
      </p:sp>
    </p:spTree>
    <p:extLst>
      <p:ext uri="{BB962C8B-B14F-4D97-AF65-F5344CB8AC3E}">
        <p14:creationId xmlns:p14="http://schemas.microsoft.com/office/powerpoint/2010/main" val="87350819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这个表展示的就是在</a:t>
            </a:r>
            <a:r>
              <a:rPr lang="en-US" altLang="zh-CN" sz="1200" b="0" i="0" kern="1200" dirty="0" err="1" smtClean="0">
                <a:solidFill>
                  <a:schemeClr val="tx1"/>
                </a:solidFill>
                <a:effectLst/>
                <a:latin typeface="+mn-lt"/>
                <a:ea typeface="+mn-ea"/>
                <a:cs typeface="+mn-cs"/>
              </a:rPr>
              <a:t>SwitchBroad</a:t>
            </a:r>
            <a:r>
              <a:rPr lang="zh-CN" altLang="en-US" sz="1200" b="0" i="0" kern="1200" dirty="0" smtClean="0">
                <a:solidFill>
                  <a:schemeClr val="tx1"/>
                </a:solidFill>
                <a:effectLst/>
                <a:latin typeface="+mn-lt"/>
                <a:ea typeface="+mn-ea"/>
                <a:cs typeface="+mn-cs"/>
              </a:rPr>
              <a:t>上的五种</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语音模型与两种健壮的</a:t>
            </a:r>
            <a:r>
              <a:rPr lang="en-US" altLang="zh-CN" sz="1200" b="0" i="0" kern="1200" dirty="0" smtClean="0">
                <a:solidFill>
                  <a:schemeClr val="tx1"/>
                </a:solidFill>
                <a:effectLst/>
                <a:latin typeface="+mn-lt"/>
                <a:ea typeface="+mn-ea"/>
                <a:cs typeface="+mn-cs"/>
              </a:rPr>
              <a:t>GMM-HMM</a:t>
            </a:r>
            <a:r>
              <a:rPr lang="zh-CN" altLang="en-US" sz="1200" b="0" i="0" kern="1200" dirty="0" smtClean="0">
                <a:solidFill>
                  <a:schemeClr val="tx1"/>
                </a:solidFill>
                <a:effectLst/>
                <a:latin typeface="+mn-lt"/>
                <a:ea typeface="+mn-ea"/>
                <a:cs typeface="+mn-cs"/>
              </a:rPr>
              <a:t>系统的结果对比，其中第一列是模型的种类，第二列是参数的个数，后两列是两个单独的测试数据集上的错误率，</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第一个模型是每个</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状态拥有</a:t>
            </a:r>
            <a:r>
              <a:rPr lang="en-US" altLang="zh-CN" sz="1200" b="0" i="0" kern="1200" dirty="0" smtClean="0">
                <a:solidFill>
                  <a:schemeClr val="tx1"/>
                </a:solidFill>
                <a:effectLst/>
                <a:latin typeface="+mn-lt"/>
                <a:ea typeface="+mn-ea"/>
                <a:cs typeface="+mn-cs"/>
              </a:rPr>
              <a:t>40</a:t>
            </a:r>
            <a:r>
              <a:rPr lang="zh-CN" altLang="en-US" sz="1200" b="0" i="0" kern="1200" dirty="0" smtClean="0">
                <a:solidFill>
                  <a:schemeClr val="tx1"/>
                </a:solidFill>
                <a:effectLst/>
                <a:latin typeface="+mn-lt"/>
                <a:ea typeface="+mn-ea"/>
                <a:cs typeface="+mn-cs"/>
              </a:rPr>
              <a:t>个混合高斯的</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第二个模型是拥有一个隐藏层的神经网络，该层拥有</a:t>
            </a:r>
            <a:r>
              <a:rPr lang="en-US" altLang="zh-CN" sz="1200" b="0" i="0" kern="1200" dirty="0" smtClean="0">
                <a:solidFill>
                  <a:schemeClr val="tx1"/>
                </a:solidFill>
                <a:effectLst/>
                <a:latin typeface="+mn-lt"/>
                <a:ea typeface="+mn-ea"/>
                <a:cs typeface="+mn-cs"/>
              </a:rPr>
              <a:t>4634</a:t>
            </a:r>
            <a:r>
              <a:rPr lang="zh-CN" altLang="en-US" sz="1200" b="0" i="0" kern="1200" dirty="0" smtClean="0">
                <a:solidFill>
                  <a:schemeClr val="tx1"/>
                </a:solidFill>
                <a:effectLst/>
                <a:latin typeface="+mn-lt"/>
                <a:ea typeface="+mn-ea"/>
                <a:cs typeface="+mn-cs"/>
              </a:rPr>
              <a:t>个节点：</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第三模型是在第二个模型的基础上，增加了相邻的</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个帧的操作：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第四个模型是拥有</a:t>
            </a:r>
            <a:r>
              <a:rPr lang="en-US" altLang="zh-CN" sz="1200" b="0" i="0" kern="1200" dirty="0" smtClean="0">
                <a:solidFill>
                  <a:schemeClr val="tx1"/>
                </a:solidFill>
                <a:effectLst/>
                <a:latin typeface="+mn-lt"/>
                <a:ea typeface="+mn-ea"/>
                <a:cs typeface="+mn-cs"/>
              </a:rPr>
              <a:t>7</a:t>
            </a:r>
            <a:r>
              <a:rPr lang="zh-CN" altLang="en-US" sz="1200" b="0" i="0" kern="1200" dirty="0" smtClean="0">
                <a:solidFill>
                  <a:schemeClr val="tx1"/>
                </a:solidFill>
                <a:effectLst/>
                <a:latin typeface="+mn-lt"/>
                <a:ea typeface="+mn-ea"/>
                <a:cs typeface="+mn-cs"/>
              </a:rPr>
              <a:t>个隐藏层，每个隐藏层都有</a:t>
            </a:r>
            <a:r>
              <a:rPr lang="en-US" altLang="zh-CN" sz="1200" b="0" i="0" kern="1200" dirty="0" smtClean="0">
                <a:solidFill>
                  <a:schemeClr val="tx1"/>
                </a:solidFill>
                <a:effectLst/>
                <a:latin typeface="+mn-lt"/>
                <a:ea typeface="+mn-ea"/>
                <a:cs typeface="+mn-cs"/>
              </a:rPr>
              <a:t>2048</a:t>
            </a:r>
            <a:r>
              <a:rPr lang="zh-CN" altLang="en-US" sz="1200" b="0" i="0" kern="1200" dirty="0" smtClean="0">
                <a:solidFill>
                  <a:schemeClr val="tx1"/>
                </a:solidFill>
                <a:effectLst/>
                <a:latin typeface="+mn-lt"/>
                <a:ea typeface="+mn-ea"/>
                <a:cs typeface="+mn-cs"/>
              </a:rPr>
              <a:t>个单元的</a:t>
            </a:r>
            <a:r>
              <a:rPr lang="en-US" altLang="zh-CN" sz="1200" b="0" i="0" kern="1200" dirty="0" smtClean="0">
                <a:solidFill>
                  <a:schemeClr val="tx1"/>
                </a:solidFill>
                <a:effectLst/>
                <a:latin typeface="+mn-lt"/>
                <a:ea typeface="+mn-ea"/>
                <a:cs typeface="+mn-cs"/>
              </a:rPr>
              <a:t>DBN-DNN</a:t>
            </a:r>
          </a:p>
          <a:p>
            <a:r>
              <a:rPr lang="zh-CN" altLang="en-US" sz="1200" b="0" i="0" kern="1200" dirty="0" smtClean="0">
                <a:solidFill>
                  <a:schemeClr val="tx1"/>
                </a:solidFill>
                <a:effectLst/>
                <a:latin typeface="+mn-lt"/>
                <a:ea typeface="+mn-ea"/>
                <a:cs typeface="+mn-cs"/>
              </a:rPr>
              <a:t>第五个是在第四个模型的基础上增加状态的校准</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第六个是在第五个的基础上进行稀疏化的操作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第七个则是拥有</a:t>
            </a:r>
            <a:r>
              <a:rPr lang="en-US" altLang="zh-CN" sz="1200" b="0" i="0" kern="1200" dirty="0" smtClean="0">
                <a:solidFill>
                  <a:schemeClr val="tx1"/>
                </a:solidFill>
                <a:effectLst/>
                <a:latin typeface="+mn-lt"/>
                <a:ea typeface="+mn-ea"/>
                <a:cs typeface="+mn-cs"/>
              </a:rPr>
              <a:t>72</a:t>
            </a:r>
            <a:r>
              <a:rPr lang="zh-CN" altLang="en-US" sz="1200" b="0" i="0" kern="1200" dirty="0" smtClean="0">
                <a:solidFill>
                  <a:schemeClr val="tx1"/>
                </a:solidFill>
                <a:effectLst/>
                <a:latin typeface="+mn-lt"/>
                <a:ea typeface="+mn-ea"/>
                <a:cs typeface="+mn-cs"/>
              </a:rPr>
              <a:t>个混合高斯的，两千消失训练时长的</a:t>
            </a:r>
            <a:r>
              <a:rPr lang="en-US" altLang="zh-CN" sz="1200" b="0" i="0" kern="1200" dirty="0" smtClean="0">
                <a:solidFill>
                  <a:schemeClr val="tx1"/>
                </a:solidFill>
                <a:effectLst/>
                <a:latin typeface="+mn-lt"/>
                <a:ea typeface="+mn-ea"/>
                <a:cs typeface="+mn-cs"/>
              </a:rPr>
              <a:t>GMM</a:t>
            </a:r>
          </a:p>
          <a:p>
            <a:r>
              <a:rPr lang="zh-CN" altLang="en-US" sz="1200" b="0" i="0" kern="1200" dirty="0" smtClean="0">
                <a:solidFill>
                  <a:schemeClr val="tx1"/>
                </a:solidFill>
                <a:effectLst/>
                <a:latin typeface="+mn-lt"/>
                <a:ea typeface="+mn-ea"/>
                <a:cs typeface="+mn-cs"/>
              </a:rPr>
              <a:t>我们可以看到表现最好的</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比同等训练时长的</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降低了将近百分之</a:t>
            </a:r>
            <a:r>
              <a:rPr lang="en-US" altLang="zh-CN" sz="1200" b="0" i="0" kern="1200" dirty="0" smtClean="0">
                <a:solidFill>
                  <a:schemeClr val="tx1"/>
                </a:solidFill>
                <a:effectLst/>
                <a:latin typeface="+mn-lt"/>
                <a:ea typeface="+mn-ea"/>
                <a:cs typeface="+mn-cs"/>
              </a:rPr>
              <a:t>33</a:t>
            </a:r>
            <a:r>
              <a:rPr lang="zh-CN" altLang="en-US" sz="1200" b="0" i="0" kern="1200" dirty="0" smtClean="0">
                <a:solidFill>
                  <a:schemeClr val="tx1"/>
                </a:solidFill>
                <a:effectLst/>
                <a:latin typeface="+mn-lt"/>
                <a:ea typeface="+mn-ea"/>
                <a:cs typeface="+mn-cs"/>
              </a:rPr>
              <a:t>的错误率</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78</a:t>
            </a:fld>
            <a:endParaRPr lang="zh-CN" altLang="en-US"/>
          </a:p>
        </p:txBody>
      </p:sp>
    </p:spTree>
    <p:extLst>
      <p:ext uri="{BB962C8B-B14F-4D97-AF65-F5344CB8AC3E}">
        <p14:creationId xmlns:p14="http://schemas.microsoft.com/office/powerpoint/2010/main" val="87350819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后期的一些实验也表明，一些应用于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中的与特征工程相关的技术，例如</a:t>
            </a:r>
            <a:r>
              <a:rPr lang="en-US" altLang="zh-CN" sz="1200" b="0" i="0" kern="1200" dirty="0" smtClean="0">
                <a:solidFill>
                  <a:schemeClr val="tx1"/>
                </a:solidFill>
                <a:effectLst/>
                <a:latin typeface="+mn-lt"/>
                <a:ea typeface="+mn-ea"/>
                <a:cs typeface="+mn-cs"/>
              </a:rPr>
              <a:t>HLDA</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VTLN,</a:t>
            </a:r>
            <a:r>
              <a:rPr lang="zh-CN" altLang="en-US" sz="1200" b="0" i="0" kern="1200" dirty="0" smtClean="0">
                <a:solidFill>
                  <a:schemeClr val="tx1"/>
                </a:solidFill>
                <a:effectLst/>
                <a:latin typeface="+mn-lt"/>
                <a:ea typeface="+mn-ea"/>
                <a:cs typeface="+mn-cs"/>
              </a:rPr>
              <a:t>更适合用于的浅层神经网络而不是</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，可能的原因是因为</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已经有足够的能力在他们较浅的层级中学习这些合适的特征</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79</a:t>
            </a:fld>
            <a:endParaRPr lang="zh-CN" altLang="en-US"/>
          </a:p>
        </p:txBody>
      </p:sp>
    </p:spTree>
    <p:extLst>
      <p:ext uri="{BB962C8B-B14F-4D97-AF65-F5344CB8AC3E}">
        <p14:creationId xmlns:p14="http://schemas.microsoft.com/office/powerpoint/2010/main" val="87350819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第三个实验：谷歌语音输入语音识别</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80</a:t>
            </a:fld>
            <a:endParaRPr lang="zh-CN" altLang="en-US"/>
          </a:p>
        </p:txBody>
      </p:sp>
    </p:spTree>
    <p:extLst>
      <p:ext uri="{BB962C8B-B14F-4D97-AF65-F5344CB8AC3E}">
        <p14:creationId xmlns:p14="http://schemas.microsoft.com/office/powerpoint/2010/main" val="65951361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首先，谷歌的语音识别是将移动设备上的查询语句，短信，邮件和其他的用户行为进行转录。</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GMM-HMM</a:t>
            </a:r>
            <a:r>
              <a:rPr lang="zh-CN" altLang="en-US" sz="1200" b="0" i="0" kern="1200" dirty="0" smtClean="0">
                <a:solidFill>
                  <a:schemeClr val="tx1"/>
                </a:solidFill>
                <a:effectLst/>
                <a:latin typeface="+mn-lt"/>
                <a:ea typeface="+mn-ea"/>
                <a:cs typeface="+mn-cs"/>
              </a:rPr>
              <a:t>的特点：有</a:t>
            </a:r>
            <a:r>
              <a:rPr lang="en-US" altLang="zh-CN" sz="1200" b="0" i="0" kern="1200" dirty="0" smtClean="0">
                <a:solidFill>
                  <a:schemeClr val="tx1"/>
                </a:solidFill>
                <a:effectLst/>
                <a:latin typeface="+mn-lt"/>
                <a:ea typeface="+mn-ea"/>
                <a:cs typeface="+mn-cs"/>
              </a:rPr>
              <a:t>7969</a:t>
            </a:r>
            <a:r>
              <a:rPr lang="zh-CN" altLang="en-US" sz="1200" b="0" i="0" kern="1200" dirty="0" smtClean="0">
                <a:solidFill>
                  <a:schemeClr val="tx1"/>
                </a:solidFill>
                <a:effectLst/>
                <a:latin typeface="+mn-lt"/>
                <a:ea typeface="+mn-ea"/>
                <a:cs typeface="+mn-cs"/>
              </a:rPr>
              <a:t>个聚类的状态作为语音输入的特征，这些特点都通过线性判别进行了转化</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81</a:t>
            </a:fld>
            <a:endParaRPr lang="zh-CN" altLang="en-US"/>
          </a:p>
        </p:txBody>
      </p:sp>
    </p:spTree>
    <p:extLst>
      <p:ext uri="{BB962C8B-B14F-4D97-AF65-F5344CB8AC3E}">
        <p14:creationId xmlns:p14="http://schemas.microsoft.com/office/powerpoint/2010/main" val="311249703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这里的输入来自于</a:t>
            </a:r>
            <a:r>
              <a:rPr lang="en-US" altLang="zh-CN" sz="1200" b="0" i="0" kern="1200" dirty="0" smtClean="0">
                <a:solidFill>
                  <a:schemeClr val="tx1"/>
                </a:solidFill>
                <a:effectLst/>
                <a:latin typeface="+mn-lt"/>
                <a:ea typeface="+mn-ea"/>
                <a:cs typeface="+mn-cs"/>
              </a:rPr>
              <a:t>40</a:t>
            </a:r>
            <a:r>
              <a:rPr lang="zh-CN" altLang="en-US" sz="1200" b="0" i="0" kern="1200" dirty="0" smtClean="0">
                <a:solidFill>
                  <a:schemeClr val="tx1"/>
                </a:solidFill>
                <a:effectLst/>
                <a:latin typeface="+mn-lt"/>
                <a:ea typeface="+mn-ea"/>
                <a:cs typeface="+mn-cs"/>
              </a:rPr>
              <a:t>个滤波组件的输出，这其中没有时序的变化。</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预训练和微调：每个</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层在同一时刻像</a:t>
            </a:r>
            <a:r>
              <a:rPr lang="en-US" altLang="zh-CN" sz="1200" b="0" i="0" kern="1200" dirty="0" smtClean="0">
                <a:solidFill>
                  <a:schemeClr val="tx1"/>
                </a:solidFill>
                <a:effectLst/>
                <a:latin typeface="+mn-lt"/>
                <a:ea typeface="+mn-ea"/>
                <a:cs typeface="+mn-cs"/>
              </a:rPr>
              <a:t>RBM</a:t>
            </a:r>
            <a:r>
              <a:rPr lang="zh-CN" altLang="en-US" sz="1200" b="0" i="0" kern="1200" dirty="0" smtClean="0">
                <a:solidFill>
                  <a:schemeClr val="tx1"/>
                </a:solidFill>
                <a:effectLst/>
                <a:latin typeface="+mn-lt"/>
                <a:ea typeface="+mn-ea"/>
                <a:cs typeface="+mn-cs"/>
              </a:rPr>
              <a:t>一样进行预训练，而紧接着作为结果的</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则分别的在同一时刻进行微调。</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而权重方面，如果权重的数量级超出了我们所设置的阈值，我们就在接下来的四分之一的时间点到来之前将其置为</a:t>
            </a:r>
            <a:r>
              <a:rPr lang="en-US" altLang="zh-CN" sz="1200" b="0" i="0" kern="1200" dirty="0" smtClean="0">
                <a:solidFill>
                  <a:schemeClr val="tx1"/>
                </a:solidFill>
                <a:effectLst/>
                <a:latin typeface="+mn-lt"/>
                <a:ea typeface="+mn-ea"/>
                <a:cs typeface="+mn-cs"/>
              </a:rPr>
              <a:t>0</a:t>
            </a:r>
            <a:r>
              <a:rPr lang="zh-CN" altLang="en-US" sz="1200" b="0" i="0" kern="1200" dirty="0" smtClean="0">
                <a:solidFill>
                  <a:schemeClr val="tx1"/>
                </a:solidFill>
                <a:effectLst/>
                <a:latin typeface="+mn-lt"/>
                <a:ea typeface="+mn-ea"/>
                <a:cs typeface="+mn-cs"/>
              </a:rPr>
              <a:t>，最终在神经网络中有三分之一的权重会被置为</a:t>
            </a:r>
            <a:r>
              <a:rPr lang="en-US" altLang="zh-CN" sz="1200" b="0" i="0" kern="1200" dirty="0" smtClean="0">
                <a:solidFill>
                  <a:schemeClr val="tx1"/>
                </a:solidFill>
                <a:effectLst/>
                <a:latin typeface="+mn-lt"/>
                <a:ea typeface="+mn-ea"/>
                <a:cs typeface="+mn-cs"/>
              </a:rPr>
              <a:t>0.</a:t>
            </a: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82</a:t>
            </a:fld>
            <a:endParaRPr lang="zh-CN" altLang="en-US"/>
          </a:p>
        </p:txBody>
      </p:sp>
    </p:spTree>
    <p:extLst>
      <p:ext uri="{BB962C8B-B14F-4D97-AF65-F5344CB8AC3E}">
        <p14:creationId xmlns:p14="http://schemas.microsoft.com/office/powerpoint/2010/main" val="25186452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在这个匿名的，人声识别的系统上，两者的比较也是很显而易见的 。</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表现出较低的错误率，</a:t>
            </a:r>
            <a:r>
              <a:rPr lang="en-US" altLang="zh-CN" sz="1200" b="0" i="0" kern="1200" dirty="0" smtClean="0">
                <a:solidFill>
                  <a:schemeClr val="tx1"/>
                </a:solidFill>
                <a:effectLst/>
                <a:latin typeface="+mn-lt"/>
                <a:ea typeface="+mn-ea"/>
                <a:cs typeface="+mn-cs"/>
              </a:rPr>
              <a:t>12.3</a:t>
            </a:r>
            <a:r>
              <a:rPr lang="zh-CN" altLang="en-US" sz="1200" b="0" i="0" kern="1200" dirty="0" smtClean="0">
                <a:solidFill>
                  <a:schemeClr val="tx1"/>
                </a:solidFill>
                <a:effectLst/>
                <a:latin typeface="+mn-lt"/>
                <a:ea typeface="+mn-ea"/>
                <a:cs typeface="+mn-cs"/>
              </a:rPr>
              <a:t>相对于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的系统降低了</a:t>
            </a:r>
            <a:r>
              <a:rPr lang="en-US" altLang="zh-CN" sz="1200" b="0" i="0" kern="1200" dirty="0" smtClean="0">
                <a:solidFill>
                  <a:schemeClr val="tx1"/>
                </a:solidFill>
                <a:effectLst/>
                <a:latin typeface="+mn-lt"/>
                <a:ea typeface="+mn-ea"/>
                <a:cs typeface="+mn-cs"/>
              </a:rPr>
              <a:t>23%</a:t>
            </a:r>
            <a:r>
              <a:rPr lang="zh-CN" altLang="en-US" sz="1200" b="0" i="0" kern="1200" dirty="0" smtClean="0">
                <a:solidFill>
                  <a:schemeClr val="tx1"/>
                </a:solidFill>
                <a:effectLst/>
                <a:latin typeface="+mn-lt"/>
                <a:ea typeface="+mn-ea"/>
                <a:cs typeface="+mn-cs"/>
              </a:rPr>
              <a:t>左右</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83</a:t>
            </a:fld>
            <a:endParaRPr lang="zh-CN" altLang="en-US"/>
          </a:p>
        </p:txBody>
      </p:sp>
    </p:spTree>
    <p:extLst>
      <p:ext uri="{BB962C8B-B14F-4D97-AF65-F5344CB8AC3E}">
        <p14:creationId xmlns:p14="http://schemas.microsoft.com/office/powerpoint/2010/main" val="955621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现在我们知道了每一层的行为，但这种行为又是如何完成识别任务的呢？</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9</a:t>
            </a:fld>
            <a:endParaRPr lang="zh-CN" altLang="en-US"/>
          </a:p>
        </p:txBody>
      </p:sp>
    </p:spTree>
    <p:extLst>
      <p:ext uri="{BB962C8B-B14F-4D97-AF65-F5344CB8AC3E}">
        <p14:creationId xmlns:p14="http://schemas.microsoft.com/office/powerpoint/2010/main" val="327240133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第四个实验：</a:t>
            </a:r>
            <a:r>
              <a:rPr lang="en-US" altLang="zh-CN" dirty="0" smtClean="0"/>
              <a:t>YouTube</a:t>
            </a:r>
            <a:r>
              <a:rPr lang="zh-CN" altLang="en-US" dirty="0" smtClean="0"/>
              <a:t>语音识别</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84</a:t>
            </a:fld>
            <a:endParaRPr lang="zh-CN" altLang="en-US"/>
          </a:p>
        </p:txBody>
      </p:sp>
    </p:spTree>
    <p:extLst>
      <p:ext uri="{BB962C8B-B14F-4D97-AF65-F5344CB8AC3E}">
        <p14:creationId xmlns:p14="http://schemas.microsoft.com/office/powerpoint/2010/main" val="172456835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不同于上述的语音输入模型，这个应用程序没有较强的语音模型来限制约束语音信息的转译，所以好的识别力需要一个精确的语音模型</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85</a:t>
            </a:fld>
            <a:endParaRPr lang="zh-CN" altLang="en-US"/>
          </a:p>
        </p:txBody>
      </p:sp>
    </p:spTree>
    <p:extLst>
      <p:ext uri="{BB962C8B-B14F-4D97-AF65-F5344CB8AC3E}">
        <p14:creationId xmlns:p14="http://schemas.microsoft.com/office/powerpoint/2010/main" val="89501802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这里的</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中，使用决策树聚类，获得了</a:t>
            </a:r>
            <a:r>
              <a:rPr lang="en-US" altLang="zh-CN" sz="1200" b="0" i="0" kern="1200" dirty="0" smtClean="0">
                <a:solidFill>
                  <a:schemeClr val="tx1"/>
                </a:solidFill>
                <a:effectLst/>
                <a:latin typeface="+mn-lt"/>
                <a:ea typeface="+mn-ea"/>
                <a:cs typeface="+mn-cs"/>
              </a:rPr>
              <a:t>1752</a:t>
            </a:r>
            <a:r>
              <a:rPr lang="zh-CN" altLang="en-US" sz="1200" b="0" i="0" kern="1200" dirty="0" smtClean="0">
                <a:solidFill>
                  <a:schemeClr val="tx1"/>
                </a:solidFill>
                <a:effectLst/>
                <a:latin typeface="+mn-lt"/>
                <a:ea typeface="+mn-ea"/>
                <a:cs typeface="+mn-cs"/>
              </a:rPr>
              <a:t>个三音子状态，这些状态使用</a:t>
            </a:r>
            <a:r>
              <a:rPr lang="en-US" altLang="zh-CN" sz="1200" b="0" i="0" kern="1200" dirty="0" smtClean="0">
                <a:solidFill>
                  <a:schemeClr val="tx1"/>
                </a:solidFill>
                <a:effectLst/>
                <a:latin typeface="+mn-lt"/>
                <a:ea typeface="+mn-ea"/>
                <a:cs typeface="+mn-cs"/>
              </a:rPr>
              <a:t>STC</a:t>
            </a:r>
            <a:r>
              <a:rPr lang="zh-CN" altLang="en-US" sz="1200" b="0" i="0" kern="1200" dirty="0" smtClean="0">
                <a:solidFill>
                  <a:schemeClr val="tx1"/>
                </a:solidFill>
                <a:effectLst/>
                <a:latin typeface="+mn-lt"/>
                <a:ea typeface="+mn-ea"/>
                <a:cs typeface="+mn-cs"/>
              </a:rPr>
              <a:t>进行建模，</a:t>
            </a:r>
            <a:r>
              <a:rPr lang="en-US" altLang="zh-CN" sz="1200" b="0" i="0" kern="1200" dirty="0" smtClean="0">
                <a:solidFill>
                  <a:schemeClr val="tx1"/>
                </a:solidFill>
                <a:effectLst/>
                <a:latin typeface="+mn-lt"/>
                <a:ea typeface="+mn-ea"/>
                <a:cs typeface="+mn-cs"/>
              </a:rPr>
              <a:t>STC</a:t>
            </a:r>
            <a:r>
              <a:rPr lang="zh-CN" altLang="en-US" sz="1200" b="0" i="0" kern="1200" dirty="0" smtClean="0">
                <a:solidFill>
                  <a:schemeClr val="tx1"/>
                </a:solidFill>
                <a:effectLst/>
                <a:latin typeface="+mn-lt"/>
                <a:ea typeface="+mn-ea"/>
                <a:cs typeface="+mn-cs"/>
              </a:rPr>
              <a:t>是一种半绑定的协方差矩阵。</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中：一大部分的</a:t>
            </a:r>
            <a:r>
              <a:rPr lang="en-US" altLang="zh-CN" sz="1200" b="0" i="0" kern="1200" dirty="0" smtClean="0">
                <a:solidFill>
                  <a:schemeClr val="tx1"/>
                </a:solidFill>
                <a:effectLst/>
                <a:latin typeface="+mn-lt"/>
                <a:ea typeface="+mn-ea"/>
                <a:cs typeface="+mn-cs"/>
              </a:rPr>
              <a:t>HMM</a:t>
            </a:r>
            <a:r>
              <a:rPr lang="zh-CN" altLang="en-US" sz="1200" b="0" i="0" kern="1200" dirty="0" smtClean="0">
                <a:solidFill>
                  <a:schemeClr val="tx1"/>
                </a:solidFill>
                <a:effectLst/>
                <a:latin typeface="+mn-lt"/>
                <a:ea typeface="+mn-ea"/>
                <a:cs typeface="+mn-cs"/>
              </a:rPr>
              <a:t>状态使用来减少计算负担的，因为几乎所有的计算都出现在了输出层。</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所以为了降低计算负担，这里只使用了四个隐藏层，第一个隐藏层使用了</a:t>
            </a:r>
            <a:r>
              <a:rPr lang="en-US" altLang="zh-CN" sz="1200" b="0" i="0" kern="1200" dirty="0" smtClean="0">
                <a:solidFill>
                  <a:schemeClr val="tx1"/>
                </a:solidFill>
                <a:effectLst/>
                <a:latin typeface="+mn-lt"/>
                <a:ea typeface="+mn-ea"/>
                <a:cs typeface="+mn-cs"/>
              </a:rPr>
              <a:t>2000</a:t>
            </a:r>
            <a:r>
              <a:rPr lang="zh-CN" altLang="en-US" sz="1200" b="0" i="0" kern="1200" dirty="0" smtClean="0">
                <a:solidFill>
                  <a:schemeClr val="tx1"/>
                </a:solidFill>
                <a:effectLst/>
                <a:latin typeface="+mn-lt"/>
                <a:ea typeface="+mn-ea"/>
                <a:cs typeface="+mn-cs"/>
              </a:rPr>
              <a:t>个单元结点，剩下的层每个有</a:t>
            </a:r>
            <a:r>
              <a:rPr lang="en-US" altLang="zh-CN" sz="1200" b="0" i="0" kern="1200" dirty="0" smtClean="0">
                <a:solidFill>
                  <a:schemeClr val="tx1"/>
                </a:solidFill>
                <a:effectLst/>
                <a:latin typeface="+mn-lt"/>
                <a:ea typeface="+mn-ea"/>
                <a:cs typeface="+mn-cs"/>
              </a:rPr>
              <a:t>1000</a:t>
            </a:r>
            <a:r>
              <a:rPr lang="zh-CN" altLang="en-US" sz="1200" b="0" i="0" kern="1200" dirty="0" smtClean="0">
                <a:solidFill>
                  <a:schemeClr val="tx1"/>
                </a:solidFill>
                <a:effectLst/>
                <a:latin typeface="+mn-lt"/>
                <a:ea typeface="+mn-ea"/>
                <a:cs typeface="+mn-cs"/>
              </a:rPr>
              <a:t>个单元结点</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86</a:t>
            </a:fld>
            <a:endParaRPr lang="zh-CN" altLang="en-US"/>
          </a:p>
        </p:txBody>
      </p:sp>
    </p:spTree>
    <p:extLst>
      <p:ext uri="{BB962C8B-B14F-4D97-AF65-F5344CB8AC3E}">
        <p14:creationId xmlns:p14="http://schemas.microsoft.com/office/powerpoint/2010/main" val="69883472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这里大约进行了十个时间结点的训练，可以看到两者的错误率比起之前的都较高，主要的原因是因为这款应用没有一个健壮的语音模型来进行语音的转译</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87</a:t>
            </a:fld>
            <a:endParaRPr lang="zh-CN" altLang="en-US"/>
          </a:p>
        </p:txBody>
      </p:sp>
    </p:spTree>
    <p:extLst>
      <p:ext uri="{BB962C8B-B14F-4D97-AF65-F5344CB8AC3E}">
        <p14:creationId xmlns:p14="http://schemas.microsoft.com/office/powerpoint/2010/main" val="234682056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最后一个实验室英文广播新闻的语音识别</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88</a:t>
            </a:fld>
            <a:endParaRPr lang="zh-CN" altLang="en-US"/>
          </a:p>
        </p:txBody>
      </p:sp>
    </p:spTree>
    <p:extLst>
      <p:ext uri="{BB962C8B-B14F-4D97-AF65-F5344CB8AC3E}">
        <p14:creationId xmlns:p14="http://schemas.microsoft.com/office/powerpoint/2010/main" val="312423611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在英文广播新闻的语音识别任务中两者的表现都是较好的，这里使用了</a:t>
            </a:r>
            <a:r>
              <a:rPr lang="en-US" altLang="zh-CN" sz="1200" b="0" i="0" kern="1200" dirty="0" smtClean="0">
                <a:solidFill>
                  <a:schemeClr val="tx1"/>
                </a:solidFill>
                <a:effectLst/>
                <a:latin typeface="+mn-lt"/>
                <a:ea typeface="+mn-ea"/>
                <a:cs typeface="+mn-cs"/>
              </a:rPr>
              <a:t>96-97</a:t>
            </a:r>
            <a:r>
              <a:rPr lang="zh-CN" altLang="en-US" sz="1200" b="0" i="0" kern="1200" dirty="0" smtClean="0">
                <a:solidFill>
                  <a:schemeClr val="tx1"/>
                </a:solidFill>
                <a:effectLst/>
                <a:latin typeface="+mn-lt"/>
                <a:ea typeface="+mn-ea"/>
                <a:cs typeface="+mn-cs"/>
              </a:rPr>
              <a:t>年的广播内容进行实验，训练时长为</a:t>
            </a:r>
            <a:r>
              <a:rPr lang="en-US" altLang="zh-CN" sz="1200" b="0" i="0" kern="1200" dirty="0" smtClean="0">
                <a:solidFill>
                  <a:schemeClr val="tx1"/>
                </a:solidFill>
                <a:effectLst/>
                <a:latin typeface="+mn-lt"/>
                <a:ea typeface="+mn-ea"/>
                <a:cs typeface="+mn-cs"/>
              </a:rPr>
              <a:t>50</a:t>
            </a:r>
            <a:r>
              <a:rPr lang="zh-CN" altLang="en-US" sz="1200" b="0" i="0" kern="1200" dirty="0" smtClean="0">
                <a:solidFill>
                  <a:schemeClr val="tx1"/>
                </a:solidFill>
                <a:effectLst/>
                <a:latin typeface="+mn-lt"/>
                <a:ea typeface="+mn-ea"/>
                <a:cs typeface="+mn-cs"/>
              </a:rPr>
              <a:t>小时，</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的架构是这样的：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拥有</a:t>
            </a:r>
            <a:r>
              <a:rPr lang="en-US" altLang="zh-CN" sz="1200" b="0" i="0" kern="1200" dirty="0" smtClean="0">
                <a:solidFill>
                  <a:schemeClr val="tx1"/>
                </a:solidFill>
                <a:effectLst/>
                <a:latin typeface="+mn-lt"/>
                <a:ea typeface="+mn-ea"/>
                <a:cs typeface="+mn-cs"/>
              </a:rPr>
              <a:t>6</a:t>
            </a:r>
            <a:r>
              <a:rPr lang="zh-CN" altLang="en-US" sz="1200" b="0" i="0" kern="1200" dirty="0" smtClean="0">
                <a:solidFill>
                  <a:schemeClr val="tx1"/>
                </a:solidFill>
                <a:effectLst/>
                <a:latin typeface="+mn-lt"/>
                <a:ea typeface="+mn-ea"/>
                <a:cs typeface="+mn-cs"/>
              </a:rPr>
              <a:t>个隐藏层，每层</a:t>
            </a:r>
            <a:r>
              <a:rPr lang="en-US" altLang="zh-CN" sz="1200" b="0" i="0" kern="1200" dirty="0" smtClean="0">
                <a:solidFill>
                  <a:schemeClr val="tx1"/>
                </a:solidFill>
                <a:effectLst/>
                <a:latin typeface="+mn-lt"/>
                <a:ea typeface="+mn-ea"/>
                <a:cs typeface="+mn-cs"/>
              </a:rPr>
              <a:t>1024</a:t>
            </a:r>
            <a:r>
              <a:rPr lang="zh-CN" altLang="en-US" sz="1200" b="0" i="0" kern="1200" dirty="0" smtClean="0">
                <a:solidFill>
                  <a:schemeClr val="tx1"/>
                </a:solidFill>
                <a:effectLst/>
                <a:latin typeface="+mn-lt"/>
                <a:ea typeface="+mn-ea"/>
                <a:cs typeface="+mn-cs"/>
              </a:rPr>
              <a:t>个单元结点，且输出层拥有</a:t>
            </a:r>
            <a:r>
              <a:rPr lang="en-US" altLang="zh-CN" sz="1200" b="0" i="0" kern="1200" dirty="0" smtClean="0">
                <a:solidFill>
                  <a:schemeClr val="tx1"/>
                </a:solidFill>
                <a:effectLst/>
                <a:latin typeface="+mn-lt"/>
                <a:ea typeface="+mn-ea"/>
                <a:cs typeface="+mn-cs"/>
              </a:rPr>
              <a:t>2220</a:t>
            </a:r>
            <a:r>
              <a:rPr lang="zh-CN" altLang="en-US" sz="1200" b="0" i="0" kern="1200" dirty="0" smtClean="0">
                <a:solidFill>
                  <a:schemeClr val="tx1"/>
                </a:solidFill>
                <a:effectLst/>
                <a:latin typeface="+mn-lt"/>
                <a:ea typeface="+mn-ea"/>
                <a:cs typeface="+mn-cs"/>
              </a:rPr>
              <a:t>个上下文相关的状态</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89</a:t>
            </a:fld>
            <a:endParaRPr lang="zh-CN" altLang="en-US"/>
          </a:p>
        </p:txBody>
      </p:sp>
    </p:spTree>
    <p:extLst>
      <p:ext uri="{BB962C8B-B14F-4D97-AF65-F5344CB8AC3E}">
        <p14:creationId xmlns:p14="http://schemas.microsoft.com/office/powerpoint/2010/main" val="263447141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这里有两个阶段的微调。</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第一个阶段是为了减小交叉熵，每一次迭代完成之后，都需要对交叉熵进行测量，并且当检测到交叉熵增长时，或是与上一次迭代的交叉熵比较，增长幅度在</a:t>
            </a:r>
            <a:r>
              <a:rPr lang="en-US" altLang="zh-CN" sz="1200" b="0" i="0" kern="1200" dirty="0" smtClean="0">
                <a:solidFill>
                  <a:schemeClr val="tx1"/>
                </a:solidFill>
                <a:effectLst/>
                <a:latin typeface="+mn-lt"/>
                <a:ea typeface="+mn-ea"/>
                <a:cs typeface="+mn-cs"/>
              </a:rPr>
              <a:t>0.01%</a:t>
            </a:r>
            <a:r>
              <a:rPr lang="zh-CN" altLang="en-US" sz="1200" b="0" i="0" kern="1200" dirty="0" smtClean="0">
                <a:solidFill>
                  <a:schemeClr val="tx1"/>
                </a:solidFill>
                <a:effectLst/>
                <a:latin typeface="+mn-lt"/>
                <a:ea typeface="+mn-ea"/>
                <a:cs typeface="+mn-cs"/>
              </a:rPr>
              <a:t>内时，降低学习速率。学习速率降低五次的时候，第一阶段结束。</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当通过交叉熵学习得到新的权重，这些权重就被当做微调第二个步骤中的初始数据，使用目标函数来进行新的计算。</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90</a:t>
            </a:fld>
            <a:endParaRPr lang="zh-CN" altLang="en-US"/>
          </a:p>
        </p:txBody>
      </p:sp>
    </p:spTree>
    <p:extLst>
      <p:ext uri="{BB962C8B-B14F-4D97-AF65-F5344CB8AC3E}">
        <p14:creationId xmlns:p14="http://schemas.microsoft.com/office/powerpoint/2010/main" val="401113022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一个健壮的</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基线系统，包含</a:t>
            </a:r>
            <a:r>
              <a:rPr lang="en-US" altLang="zh-CN" sz="1200" b="0" i="0" kern="1200" dirty="0" smtClean="0">
                <a:solidFill>
                  <a:schemeClr val="tx1"/>
                </a:solidFill>
                <a:effectLst/>
                <a:latin typeface="+mn-lt"/>
                <a:ea typeface="+mn-ea"/>
                <a:cs typeface="+mn-cs"/>
              </a:rPr>
              <a:t>2220</a:t>
            </a:r>
            <a:r>
              <a:rPr lang="zh-CN" altLang="en-US" sz="1200" b="0" i="0" kern="1200" dirty="0" smtClean="0">
                <a:solidFill>
                  <a:schemeClr val="tx1"/>
                </a:solidFill>
                <a:effectLst/>
                <a:latin typeface="+mn-lt"/>
                <a:ea typeface="+mn-ea"/>
                <a:cs typeface="+mn-cs"/>
              </a:rPr>
              <a:t>个上下文相关的状态和</a:t>
            </a:r>
            <a:r>
              <a:rPr lang="en-US" altLang="zh-CN" sz="1200" b="0" i="0" kern="1200" dirty="0" smtClean="0">
                <a:solidFill>
                  <a:schemeClr val="tx1"/>
                </a:solidFill>
                <a:effectLst/>
                <a:latin typeface="+mn-lt"/>
                <a:ea typeface="+mn-ea"/>
                <a:cs typeface="+mn-cs"/>
              </a:rPr>
              <a:t>50000</a:t>
            </a:r>
            <a:r>
              <a:rPr lang="zh-CN" altLang="en-US" sz="1200" b="0" i="0" kern="1200" dirty="0" smtClean="0">
                <a:solidFill>
                  <a:schemeClr val="tx1"/>
                </a:solidFill>
                <a:effectLst/>
                <a:latin typeface="+mn-lt"/>
                <a:ea typeface="+mn-ea"/>
                <a:cs typeface="+mn-cs"/>
              </a:rPr>
              <a:t>个高斯分布的函数</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91</a:t>
            </a:fld>
            <a:endParaRPr lang="zh-CN" altLang="en-US"/>
          </a:p>
        </p:txBody>
      </p:sp>
    </p:spTree>
    <p:extLst>
      <p:ext uri="{BB962C8B-B14F-4D97-AF65-F5344CB8AC3E}">
        <p14:creationId xmlns:p14="http://schemas.microsoft.com/office/powerpoint/2010/main" val="427694119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这里对这五个实验进行一个总结，当使用相同的训练数据时，这里可以明显的看出</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是优于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的，有时甚至是很大程度上的领先，在一些实验里，即使是进行了更多数据的</a:t>
            </a:r>
            <a:r>
              <a:rPr lang="en-US" altLang="zh-CN" sz="1200" b="0" i="0" kern="1200" dirty="0" smtClean="0">
                <a:solidFill>
                  <a:schemeClr val="tx1"/>
                </a:solidFill>
                <a:effectLst/>
                <a:latin typeface="+mn-lt"/>
                <a:ea typeface="+mn-ea"/>
                <a:cs typeface="+mn-cs"/>
              </a:rPr>
              <a:t>GMM</a:t>
            </a:r>
            <a:r>
              <a:rPr lang="zh-CN" altLang="en-US" sz="1200" b="0" i="0" kern="1200" smtClean="0">
                <a:solidFill>
                  <a:schemeClr val="tx1"/>
                </a:solidFill>
                <a:effectLst/>
                <a:latin typeface="+mn-lt"/>
                <a:ea typeface="+mn-ea"/>
                <a:cs typeface="+mn-cs"/>
              </a:rPr>
              <a:t>，也依然劣于</a:t>
            </a:r>
            <a:r>
              <a:rPr lang="en-US" altLang="zh-CN" sz="1200" b="0" i="0" kern="1200" smtClean="0">
                <a:solidFill>
                  <a:schemeClr val="tx1"/>
                </a:solidFill>
                <a:effectLst/>
                <a:latin typeface="+mn-lt"/>
                <a:ea typeface="+mn-ea"/>
                <a:cs typeface="+mn-cs"/>
              </a:rPr>
              <a:t>DBN-DNN</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92</a:t>
            </a:fld>
            <a:endParaRPr lang="zh-CN" altLang="en-US"/>
          </a:p>
        </p:txBody>
      </p:sp>
    </p:spTree>
    <p:extLst>
      <p:ext uri="{BB962C8B-B14F-4D97-AF65-F5344CB8AC3E}">
        <p14:creationId xmlns:p14="http://schemas.microsoft.com/office/powerpoint/2010/main" val="178674364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实验结束后，这里又提到了一些</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的优化或者可选择的措施，包括三个方面，一是时间优化，二是预训练的优化，三是微调的优化</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94</a:t>
            </a:fld>
            <a:endParaRPr lang="zh-CN" altLang="en-US"/>
          </a:p>
        </p:txBody>
      </p:sp>
    </p:spTree>
    <p:extLst>
      <p:ext uri="{BB962C8B-B14F-4D97-AF65-F5344CB8AC3E}">
        <p14:creationId xmlns:p14="http://schemas.microsoft.com/office/powerpoint/2010/main" val="1786743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我们把具体的层级之间的交互关系转化成数学的思想实际上就是一个分类或者回归的过程</a:t>
            </a:r>
            <a:endParaRPr lang="en-US" altLang="zh-CN" dirty="0" smtClean="0"/>
          </a:p>
          <a:p>
            <a:r>
              <a:rPr lang="zh-CN" altLang="en-US" dirty="0" smtClean="0"/>
              <a:t>以分类为例，当要分类正数、负数、零，三类的时候，一维空间的直线可以找到两个超平面（比当前空间低一维的子空间。当前空间是直线的话，超平面就是点）分割这三类。但面对像分类奇数和偶数无法找到可以区分它们的点的时候，我们借助 </a:t>
            </a:r>
            <a:r>
              <a:rPr lang="en-US" altLang="zh-CN" dirty="0" smtClean="0"/>
              <a:t>x % 2</a:t>
            </a:r>
            <a:r>
              <a:rPr lang="zh-CN" altLang="en-US" dirty="0" smtClean="0"/>
              <a:t>（取余）的转变，把</a:t>
            </a:r>
            <a:r>
              <a:rPr lang="en-US" altLang="zh-CN" dirty="0" smtClean="0"/>
              <a:t>x</a:t>
            </a:r>
            <a:r>
              <a:rPr lang="zh-CN" altLang="en-US" dirty="0" smtClean="0"/>
              <a:t>变换到另一个空间下来比较，从而分割</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a:t>
            </a:fld>
            <a:endParaRPr lang="zh-CN" altLang="en-US"/>
          </a:p>
        </p:txBody>
      </p:sp>
    </p:spTree>
    <p:extLst>
      <p:ext uri="{BB962C8B-B14F-4D97-AF65-F5344CB8AC3E}">
        <p14:creationId xmlns:p14="http://schemas.microsoft.com/office/powerpoint/2010/main" val="351497566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首先来看时间优化，</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对每一帧信号都使用几乎所有的参数来计算他的状态估值，相比同等条件下的</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理论上应该是较慢的。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这里的优化方法是将权重的大小量化为</a:t>
            </a:r>
            <a:r>
              <a:rPr lang="en-US" altLang="zh-CN" sz="1200" b="0" i="0" kern="1200" dirty="0" smtClean="0">
                <a:solidFill>
                  <a:schemeClr val="tx1"/>
                </a:solidFill>
                <a:effectLst/>
                <a:latin typeface="+mn-lt"/>
                <a:ea typeface="+mn-ea"/>
                <a:cs typeface="+mn-cs"/>
              </a:rPr>
              <a:t>8b</a:t>
            </a:r>
            <a:r>
              <a:rPr lang="zh-CN" altLang="en-US" sz="1200" b="0" i="0" kern="1200" dirty="0" smtClean="0">
                <a:solidFill>
                  <a:schemeClr val="tx1"/>
                </a:solidFill>
                <a:effectLst/>
                <a:latin typeface="+mn-lt"/>
                <a:ea typeface="+mn-ea"/>
                <a:cs typeface="+mn-cs"/>
              </a:rPr>
              <a:t>左右，并且使用一个多指令数据结构进行定点计算，提供这个计算条件的应是一个</a:t>
            </a:r>
            <a:r>
              <a:rPr lang="en-US" altLang="zh-CN" sz="1200" b="0" i="0" kern="1200" dirty="0" smtClean="0">
                <a:solidFill>
                  <a:schemeClr val="tx1"/>
                </a:solidFill>
                <a:effectLst/>
                <a:latin typeface="+mn-lt"/>
                <a:ea typeface="+mn-ea"/>
                <a:cs typeface="+mn-cs"/>
              </a:rPr>
              <a:t>X86</a:t>
            </a:r>
            <a:r>
              <a:rPr lang="zh-CN" altLang="en-US" sz="1200" b="0" i="0" kern="1200" dirty="0" smtClean="0">
                <a:solidFill>
                  <a:schemeClr val="tx1"/>
                </a:solidFill>
                <a:effectLst/>
                <a:latin typeface="+mn-lt"/>
                <a:ea typeface="+mn-ea"/>
                <a:cs typeface="+mn-cs"/>
              </a:rPr>
              <a:t>的现代</a:t>
            </a:r>
            <a:r>
              <a:rPr lang="en-US" altLang="zh-CN" sz="1200" b="0" i="0" kern="1200" dirty="0" smtClean="0">
                <a:solidFill>
                  <a:schemeClr val="tx1"/>
                </a:solidFill>
                <a:effectLst/>
                <a:latin typeface="+mn-lt"/>
                <a:ea typeface="+mn-ea"/>
                <a:cs typeface="+mn-cs"/>
              </a:rPr>
              <a:t>CPU</a:t>
            </a:r>
            <a:r>
              <a:rPr lang="zh-CN" altLang="en-US" sz="1200" b="0" i="0" kern="1200" dirty="0" smtClean="0">
                <a:solidFill>
                  <a:schemeClr val="tx1"/>
                </a:solidFill>
                <a:effectLst/>
                <a:latin typeface="+mn-lt"/>
                <a:ea typeface="+mn-ea"/>
                <a:cs typeface="+mn-cs"/>
              </a:rPr>
              <a:t>，这样的方式可以将语音数据中每一秒的识别从</a:t>
            </a:r>
            <a:r>
              <a:rPr lang="en-US" altLang="zh-CN" sz="1200" b="0" i="0" kern="1200" dirty="0" smtClean="0">
                <a:solidFill>
                  <a:schemeClr val="tx1"/>
                </a:solidFill>
                <a:effectLst/>
                <a:latin typeface="+mn-lt"/>
                <a:ea typeface="+mn-ea"/>
                <a:cs typeface="+mn-cs"/>
              </a:rPr>
              <a:t>1.6</a:t>
            </a:r>
            <a:r>
              <a:rPr lang="zh-CN" altLang="en-US" sz="1200" b="0" i="0" kern="1200" dirty="0" smtClean="0">
                <a:solidFill>
                  <a:schemeClr val="tx1"/>
                </a:solidFill>
                <a:effectLst/>
                <a:latin typeface="+mn-lt"/>
                <a:ea typeface="+mn-ea"/>
                <a:cs typeface="+mn-cs"/>
              </a:rPr>
              <a:t>秒降低为</a:t>
            </a:r>
            <a:r>
              <a:rPr lang="en-US" altLang="zh-CN" sz="1200" b="0" i="0" kern="1200" dirty="0" smtClean="0">
                <a:solidFill>
                  <a:schemeClr val="tx1"/>
                </a:solidFill>
                <a:effectLst/>
                <a:latin typeface="+mn-lt"/>
                <a:ea typeface="+mn-ea"/>
                <a:cs typeface="+mn-cs"/>
              </a:rPr>
              <a:t>210</a:t>
            </a:r>
            <a:r>
              <a:rPr lang="zh-CN" altLang="en-US" sz="1200" b="0" i="0" kern="1200" dirty="0" smtClean="0">
                <a:solidFill>
                  <a:schemeClr val="tx1"/>
                </a:solidFill>
                <a:effectLst/>
                <a:latin typeface="+mn-lt"/>
                <a:ea typeface="+mn-ea"/>
                <a:cs typeface="+mn-cs"/>
              </a:rPr>
              <a:t>毫秒</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95</a:t>
            </a:fld>
            <a:endParaRPr lang="zh-CN" altLang="en-US"/>
          </a:p>
        </p:txBody>
      </p:sp>
    </p:spTree>
    <p:extLst>
      <p:ext uri="{BB962C8B-B14F-4D97-AF65-F5344CB8AC3E}">
        <p14:creationId xmlns:p14="http://schemas.microsoft.com/office/powerpoint/2010/main" val="178674364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预训练的优化：在训练初期，在浅层使用一个单层的隐藏层。当这一层的网络训练完成之后，在在第一层与输出层之间插入第二层隐藏层，然后再将整个网络重新进行训练，一直重复操作，直到到达我们需要的层数为止，在这之后就可以开始进行反向传播的微调了。</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96</a:t>
            </a:fld>
            <a:endParaRPr lang="zh-CN" altLang="en-US"/>
          </a:p>
        </p:txBody>
      </p:sp>
    </p:spTree>
    <p:extLst>
      <p:ext uri="{BB962C8B-B14F-4D97-AF65-F5344CB8AC3E}">
        <p14:creationId xmlns:p14="http://schemas.microsoft.com/office/powerpoint/2010/main" val="89299060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这样的训练方式在实际运用中被证明是很有效的，当在某一时间结点后停止预训练，而非多个时间节点后停止，所产生的的结果会有更加显著的提升</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97</a:t>
            </a:fld>
            <a:endParaRPr lang="zh-CN" altLang="en-US"/>
          </a:p>
        </p:txBody>
      </p:sp>
    </p:spTree>
    <p:extLst>
      <p:ext uri="{BB962C8B-B14F-4D97-AF65-F5344CB8AC3E}">
        <p14:creationId xmlns:p14="http://schemas.microsoft.com/office/powerpoint/2010/main" val="179821257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至于微调的优化目前文章没有给出一个明确的结论，只是说目前比较常用的方式是利用带有动量的随机梯度下降的方法，来用于小批量的训练。</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当然还有一些优化随机性的方法例如非共轭线性梯度，</a:t>
            </a:r>
            <a:r>
              <a:rPr lang="en-US" altLang="zh-CN" sz="1200" b="0" i="0" kern="1200" dirty="0" smtClean="0">
                <a:solidFill>
                  <a:schemeClr val="tx1"/>
                </a:solidFill>
                <a:effectLst/>
                <a:latin typeface="+mn-lt"/>
                <a:ea typeface="+mn-ea"/>
                <a:cs typeface="+mn-cs"/>
              </a:rPr>
              <a:t>LBFGS</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Hessian-free</a:t>
            </a:r>
            <a:r>
              <a:rPr lang="zh-CN" altLang="en-US" sz="1200" b="0" i="0" kern="1200" dirty="0" smtClean="0">
                <a:solidFill>
                  <a:schemeClr val="tx1"/>
                </a:solidFill>
                <a:effectLst/>
                <a:latin typeface="+mn-lt"/>
                <a:ea typeface="+mn-ea"/>
                <a:cs typeface="+mn-cs"/>
              </a:rPr>
              <a:t>方法。</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但是</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中的微调需要在合适的时间停止，来避免过度拟合，所以目前尚不清楚这样的随机方法对于这样不完整的优化是否是值得的</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98</a:t>
            </a:fld>
            <a:endParaRPr lang="zh-CN" altLang="en-US"/>
          </a:p>
        </p:txBody>
      </p:sp>
    </p:spTree>
    <p:extLst>
      <p:ext uri="{BB962C8B-B14F-4D97-AF65-F5344CB8AC3E}">
        <p14:creationId xmlns:p14="http://schemas.microsoft.com/office/powerpoint/2010/main" val="275410756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一开始我们使用的语音建模方法是</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（高斯混合模型），但他的最大期望算法不适用于非线性的模型。</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后来的研究者发现人工神经网络可以弥补这一问题，当然在一开始使用神经网络的时候，训练时分开进行的。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最近的研究发现，在初始状态时加入一个预训练，可以大大增强训练的效果，尤其是在面对大量训练数据的时候。</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预训练减少了过度拟合，也减少了反向传播过程中微调的时间，这两个现象也是</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在初期使用时遇到的主要困难。</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100</a:t>
            </a:fld>
            <a:endParaRPr lang="zh-CN" altLang="en-US"/>
          </a:p>
        </p:txBody>
      </p:sp>
    </p:spTree>
    <p:extLst>
      <p:ext uri="{BB962C8B-B14F-4D97-AF65-F5344CB8AC3E}">
        <p14:creationId xmlns:p14="http://schemas.microsoft.com/office/powerpoint/2010/main" val="2668124253"/>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现在回顾起来，</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之所以能够大幅度提升语音识别的能力，主要是因为</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利用了声波的相邻的帧之间的信息进行处理，并且建立上下文相关的状态模型。</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现在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比较，唯一的缺点是很难在大型，集群式的机器上进行大数据的处理，当然这样的缺点也可以被弥补，因为</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对于数据的利用性是极高的，所以没有必要使用更多的数据进行重复的操作。当然，对于微调的优化也是我们未来需要探究的问题</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101</a:t>
            </a:fld>
            <a:endParaRPr lang="zh-CN" altLang="en-US"/>
          </a:p>
        </p:txBody>
      </p:sp>
    </p:spTree>
    <p:extLst>
      <p:ext uri="{BB962C8B-B14F-4D97-AF65-F5344CB8AC3E}">
        <p14:creationId xmlns:p14="http://schemas.microsoft.com/office/powerpoint/2010/main" val="110766903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现在回顾起来，</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之所以能够大幅度提升语音识别的能力，主要是因为</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利用了声波的相邻的帧之间的信息进行处理，并且建立上下文相关的状态</a:t>
            </a:r>
            <a:r>
              <a:rPr lang="zh-CN" altLang="en-US" sz="1200" b="0" i="0" kern="1200" smtClean="0">
                <a:solidFill>
                  <a:schemeClr val="tx1"/>
                </a:solidFill>
                <a:effectLst/>
                <a:latin typeface="+mn-lt"/>
                <a:ea typeface="+mn-ea"/>
                <a:cs typeface="+mn-cs"/>
              </a:rPr>
              <a:t>模型。</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现在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与</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比较，唯一的缺点是很难在大型，集群式的机器上进行大数据的处理，当然这样的缺点也可以被弥补，因为</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对于数据的利用性是极高的，所以没有必要使用更多的数据进行重复的操作。当然，对于微调的优化也是我们未来需要探究的问题</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102</a:t>
            </a:fld>
            <a:endParaRPr lang="zh-CN" altLang="en-US"/>
          </a:p>
        </p:txBody>
      </p:sp>
    </p:spTree>
    <p:extLst>
      <p:ext uri="{BB962C8B-B14F-4D97-AF65-F5344CB8AC3E}">
        <p14:creationId xmlns:p14="http://schemas.microsoft.com/office/powerpoint/2010/main" val="118799390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深度学习网络在语音识别上的其他应用</a:t>
            </a:r>
            <a:endParaRPr lang="zh-CN" altLang="en-US" dirty="0"/>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103</a:t>
            </a:fld>
            <a:endParaRPr lang="zh-CN" altLang="en-US"/>
          </a:p>
        </p:txBody>
      </p:sp>
    </p:spTree>
    <p:extLst>
      <p:ext uri="{BB962C8B-B14F-4D97-AF65-F5344CB8AC3E}">
        <p14:creationId xmlns:p14="http://schemas.microsoft.com/office/powerpoint/2010/main" val="343662939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使用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为</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系统提供输入的特征值</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使用</a:t>
            </a:r>
            <a:r>
              <a:rPr lang="en-US" altLang="zh-CN" sz="1200" b="0" i="0" kern="1200" dirty="0" smtClean="0">
                <a:solidFill>
                  <a:schemeClr val="tx1"/>
                </a:solidFill>
                <a:effectLst/>
                <a:latin typeface="+mn-lt"/>
                <a:ea typeface="+mn-ea"/>
                <a:cs typeface="+mn-cs"/>
              </a:rPr>
              <a:t>DNN</a:t>
            </a:r>
            <a:r>
              <a:rPr lang="zh-CN" altLang="en-US" sz="1200" b="0" i="0" kern="1200" dirty="0" smtClean="0">
                <a:solidFill>
                  <a:schemeClr val="tx1"/>
                </a:solidFill>
                <a:effectLst/>
                <a:latin typeface="+mn-lt"/>
                <a:ea typeface="+mn-ea"/>
                <a:cs typeface="+mn-cs"/>
              </a:rPr>
              <a:t>来估计基于检测的语音识别的发音清晰的特点</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104</a:t>
            </a:fld>
            <a:endParaRPr lang="zh-CN" altLang="en-US"/>
          </a:p>
        </p:txBody>
      </p:sp>
    </p:spTree>
    <p:extLst>
      <p:ext uri="{BB962C8B-B14F-4D97-AF65-F5344CB8AC3E}">
        <p14:creationId xmlns:p14="http://schemas.microsoft.com/office/powerpoint/2010/main" val="346539606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首先使用</a:t>
            </a:r>
            <a:r>
              <a:rPr lang="en-US" altLang="zh-CN" sz="1200" b="0" i="0" kern="1200" dirty="0" smtClean="0">
                <a:solidFill>
                  <a:schemeClr val="tx1"/>
                </a:solidFill>
                <a:effectLst/>
                <a:latin typeface="+mn-lt"/>
                <a:ea typeface="+mn-ea"/>
                <a:cs typeface="+mn-cs"/>
              </a:rPr>
              <a:t>DBN-DNN</a:t>
            </a:r>
            <a:r>
              <a:rPr lang="zh-CN" altLang="en-US" sz="1200" b="0" i="0" kern="1200" dirty="0" smtClean="0">
                <a:solidFill>
                  <a:schemeClr val="tx1"/>
                </a:solidFill>
                <a:effectLst/>
                <a:latin typeface="+mn-lt"/>
                <a:ea typeface="+mn-ea"/>
                <a:cs typeface="+mn-cs"/>
              </a:rPr>
              <a:t>为</a:t>
            </a:r>
            <a:r>
              <a:rPr lang="en-US" altLang="zh-CN" sz="1200" b="0" i="0" kern="1200" dirty="0" smtClean="0">
                <a:solidFill>
                  <a:schemeClr val="tx1"/>
                </a:solidFill>
                <a:effectLst/>
                <a:latin typeface="+mn-lt"/>
                <a:ea typeface="+mn-ea"/>
                <a:cs typeface="+mn-cs"/>
              </a:rPr>
              <a:t>GMM</a:t>
            </a:r>
            <a:r>
              <a:rPr lang="zh-CN" altLang="en-US" sz="1200" b="0" i="0" kern="1200" dirty="0" smtClean="0">
                <a:solidFill>
                  <a:schemeClr val="tx1"/>
                </a:solidFill>
                <a:effectLst/>
                <a:latin typeface="+mn-lt"/>
                <a:ea typeface="+mn-ea"/>
                <a:cs typeface="+mn-cs"/>
              </a:rPr>
              <a:t>系统提供输入的特征值</a:t>
            </a: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9208D6B4-4F83-4AFA-9BF6-406644F60569}" type="slidenum">
              <a:rPr lang="zh-CN" altLang="en-US" smtClean="0"/>
              <a:t>105</a:t>
            </a:fld>
            <a:endParaRPr lang="zh-CN" altLang="en-US"/>
          </a:p>
        </p:txBody>
      </p:sp>
    </p:spTree>
    <p:extLst>
      <p:ext uri="{BB962C8B-B14F-4D97-AF65-F5344CB8AC3E}">
        <p14:creationId xmlns:p14="http://schemas.microsoft.com/office/powerpoint/2010/main" val="22948178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Template/Home.shtml"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7" name="矩形 1"/>
          <p:cNvSpPr/>
          <p:nvPr userDrawn="1"/>
        </p:nvSpPr>
        <p:spPr>
          <a:xfrm>
            <a:off x="-152399" y="1719016"/>
            <a:ext cx="8458200" cy="1441240"/>
          </a:xfrm>
          <a:custGeom>
            <a:avLst/>
            <a:gdLst>
              <a:gd name="connsiteX0" fmla="*/ 0 w 6819900"/>
              <a:gd name="connsiteY0" fmla="*/ 0 h 1422190"/>
              <a:gd name="connsiteX1" fmla="*/ 6819900 w 6819900"/>
              <a:gd name="connsiteY1" fmla="*/ 0 h 1422190"/>
              <a:gd name="connsiteX2" fmla="*/ 6819900 w 6819900"/>
              <a:gd name="connsiteY2" fmla="*/ 1422190 h 1422190"/>
              <a:gd name="connsiteX3" fmla="*/ 0 w 6819900"/>
              <a:gd name="connsiteY3" fmla="*/ 1422190 h 1422190"/>
              <a:gd name="connsiteX4" fmla="*/ 0 w 6819900"/>
              <a:gd name="connsiteY4" fmla="*/ 0 h 1422190"/>
              <a:gd name="connsiteX0" fmla="*/ 0 w 8458200"/>
              <a:gd name="connsiteY0" fmla="*/ 0 h 1441240"/>
              <a:gd name="connsiteX1" fmla="*/ 6819900 w 8458200"/>
              <a:gd name="connsiteY1" fmla="*/ 0 h 1441240"/>
              <a:gd name="connsiteX2" fmla="*/ 8458200 w 8458200"/>
              <a:gd name="connsiteY2" fmla="*/ 1441240 h 1441240"/>
              <a:gd name="connsiteX3" fmla="*/ 0 w 8458200"/>
              <a:gd name="connsiteY3" fmla="*/ 1422190 h 1441240"/>
              <a:gd name="connsiteX4" fmla="*/ 0 w 8458200"/>
              <a:gd name="connsiteY4" fmla="*/ 0 h 1441240"/>
              <a:gd name="connsiteX0" fmla="*/ 0 w 8458200"/>
              <a:gd name="connsiteY0" fmla="*/ 0 h 1441240"/>
              <a:gd name="connsiteX1" fmla="*/ 6819900 w 8458200"/>
              <a:gd name="connsiteY1" fmla="*/ 342900 h 1441240"/>
              <a:gd name="connsiteX2" fmla="*/ 8458200 w 8458200"/>
              <a:gd name="connsiteY2" fmla="*/ 1441240 h 1441240"/>
              <a:gd name="connsiteX3" fmla="*/ 0 w 8458200"/>
              <a:gd name="connsiteY3" fmla="*/ 1422190 h 1441240"/>
              <a:gd name="connsiteX4" fmla="*/ 0 w 8458200"/>
              <a:gd name="connsiteY4" fmla="*/ 0 h 1441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8200" h="1441240">
                <a:moveTo>
                  <a:pt x="0" y="0"/>
                </a:moveTo>
                <a:lnTo>
                  <a:pt x="6819900" y="342900"/>
                </a:lnTo>
                <a:lnTo>
                  <a:pt x="8458200" y="1441240"/>
                </a:lnTo>
                <a:lnTo>
                  <a:pt x="0" y="1422190"/>
                </a:lnTo>
                <a:lnTo>
                  <a:pt x="0" y="0"/>
                </a:lnTo>
                <a:close/>
              </a:path>
            </a:pathLst>
          </a:cu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91436" tIns="45718" rIns="91436" bIns="45718" rtlCol="0" anchor="ctr"/>
          <a:lstStyle/>
          <a:p>
            <a:pPr algn="ctr"/>
            <a:endParaRPr kumimoji="1" lang="zh-CN" altLang="en-US">
              <a:solidFill>
                <a:schemeClr val="bg1"/>
              </a:solidFill>
            </a:endParaRPr>
          </a:p>
        </p:txBody>
      </p:sp>
      <p:sp>
        <p:nvSpPr>
          <p:cNvPr id="8" name="矩形 2"/>
          <p:cNvSpPr/>
          <p:nvPr userDrawn="1"/>
        </p:nvSpPr>
        <p:spPr>
          <a:xfrm>
            <a:off x="-152399" y="3141206"/>
            <a:ext cx="5886603" cy="1422190"/>
          </a:xfrm>
          <a:custGeom>
            <a:avLst/>
            <a:gdLst>
              <a:gd name="connsiteX0" fmla="*/ 0 w 5315103"/>
              <a:gd name="connsiteY0" fmla="*/ 0 h 1422190"/>
              <a:gd name="connsiteX1" fmla="*/ 5315103 w 5315103"/>
              <a:gd name="connsiteY1" fmla="*/ 0 h 1422190"/>
              <a:gd name="connsiteX2" fmla="*/ 5315103 w 5315103"/>
              <a:gd name="connsiteY2" fmla="*/ 1422190 h 1422190"/>
              <a:gd name="connsiteX3" fmla="*/ 0 w 5315103"/>
              <a:gd name="connsiteY3" fmla="*/ 1422190 h 1422190"/>
              <a:gd name="connsiteX4" fmla="*/ 0 w 5315103"/>
              <a:gd name="connsiteY4" fmla="*/ 0 h 1422190"/>
              <a:gd name="connsiteX0" fmla="*/ 0 w 5886603"/>
              <a:gd name="connsiteY0" fmla="*/ 19050 h 1441240"/>
              <a:gd name="connsiteX1" fmla="*/ 5886603 w 5886603"/>
              <a:gd name="connsiteY1" fmla="*/ 0 h 1441240"/>
              <a:gd name="connsiteX2" fmla="*/ 5315103 w 5886603"/>
              <a:gd name="connsiteY2" fmla="*/ 1441240 h 1441240"/>
              <a:gd name="connsiteX3" fmla="*/ 0 w 5886603"/>
              <a:gd name="connsiteY3" fmla="*/ 1441240 h 1441240"/>
              <a:gd name="connsiteX4" fmla="*/ 0 w 5886603"/>
              <a:gd name="connsiteY4" fmla="*/ 19050 h 1441240"/>
              <a:gd name="connsiteX0" fmla="*/ 0 w 5886603"/>
              <a:gd name="connsiteY0" fmla="*/ 19050 h 1441240"/>
              <a:gd name="connsiteX1" fmla="*/ 5886603 w 5886603"/>
              <a:gd name="connsiteY1" fmla="*/ 0 h 1441240"/>
              <a:gd name="connsiteX2" fmla="*/ 5124603 w 5886603"/>
              <a:gd name="connsiteY2" fmla="*/ 1307890 h 1441240"/>
              <a:gd name="connsiteX3" fmla="*/ 0 w 5886603"/>
              <a:gd name="connsiteY3" fmla="*/ 1441240 h 1441240"/>
              <a:gd name="connsiteX4" fmla="*/ 0 w 5886603"/>
              <a:gd name="connsiteY4" fmla="*/ 19050 h 1441240"/>
              <a:gd name="connsiteX0" fmla="*/ 0 w 5867553"/>
              <a:gd name="connsiteY0" fmla="*/ 38100 h 1460290"/>
              <a:gd name="connsiteX1" fmla="*/ 5867553 w 5867553"/>
              <a:gd name="connsiteY1" fmla="*/ 0 h 1460290"/>
              <a:gd name="connsiteX2" fmla="*/ 5124603 w 5867553"/>
              <a:gd name="connsiteY2" fmla="*/ 1326940 h 1460290"/>
              <a:gd name="connsiteX3" fmla="*/ 0 w 5867553"/>
              <a:gd name="connsiteY3" fmla="*/ 1460290 h 1460290"/>
              <a:gd name="connsiteX4" fmla="*/ 0 w 5867553"/>
              <a:gd name="connsiteY4" fmla="*/ 38100 h 1460290"/>
              <a:gd name="connsiteX0" fmla="*/ 0 w 5886603"/>
              <a:gd name="connsiteY0" fmla="*/ 0 h 1422190"/>
              <a:gd name="connsiteX1" fmla="*/ 5886603 w 5886603"/>
              <a:gd name="connsiteY1" fmla="*/ 19050 h 1422190"/>
              <a:gd name="connsiteX2" fmla="*/ 5124603 w 5886603"/>
              <a:gd name="connsiteY2" fmla="*/ 1288840 h 1422190"/>
              <a:gd name="connsiteX3" fmla="*/ 0 w 5886603"/>
              <a:gd name="connsiteY3" fmla="*/ 1422190 h 1422190"/>
              <a:gd name="connsiteX4" fmla="*/ 0 w 5886603"/>
              <a:gd name="connsiteY4" fmla="*/ 0 h 1422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6603" h="1422190">
                <a:moveTo>
                  <a:pt x="0" y="0"/>
                </a:moveTo>
                <a:lnTo>
                  <a:pt x="5886603" y="19050"/>
                </a:lnTo>
                <a:lnTo>
                  <a:pt x="5124603" y="1288840"/>
                </a:lnTo>
                <a:lnTo>
                  <a:pt x="0" y="1422190"/>
                </a:lnTo>
                <a:lnTo>
                  <a:pt x="0" y="0"/>
                </a:lnTo>
                <a:close/>
              </a:path>
            </a:pathLst>
          </a:cu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91436" tIns="45718" rIns="91436" bIns="45718" rtlCol="0" anchor="ctr"/>
          <a:lstStyle/>
          <a:p>
            <a:pPr algn="ctr"/>
            <a:endParaRPr kumimoji="1" lang="zh-CN" altLang="en-US">
              <a:solidFill>
                <a:schemeClr val="bg1"/>
              </a:solidFill>
            </a:endParaRPr>
          </a:p>
        </p:txBody>
      </p:sp>
    </p:spTree>
    <p:extLst>
      <p:ext uri="{BB962C8B-B14F-4D97-AF65-F5344CB8AC3E}">
        <p14:creationId xmlns:p14="http://schemas.microsoft.com/office/powerpoint/2010/main" val="141372972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cxnSp>
        <p:nvCxnSpPr>
          <p:cNvPr id="3" name="直接连接符 2"/>
          <p:cNvCxnSpPr/>
          <p:nvPr userDrawn="1"/>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userDrawn="1"/>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6" name="文本占位符 5"/>
          <p:cNvSpPr>
            <a:spLocks noGrp="1"/>
          </p:cNvSpPr>
          <p:nvPr>
            <p:ph type="body" sz="quarter" idx="10" hasCustomPrompt="1"/>
          </p:nvPr>
        </p:nvSpPr>
        <p:spPr>
          <a:xfrm>
            <a:off x="4568248" y="477910"/>
            <a:ext cx="3213677" cy="568180"/>
          </a:xfrm>
          <a:prstGeom prst="rect">
            <a:avLst/>
          </a:prstGeom>
        </p:spPr>
        <p:txBody>
          <a:bodyPr/>
          <a:lstStyle>
            <a:lvl1pPr marL="0" indent="0">
              <a:buNone/>
              <a:defRPr b="1">
                <a:solidFill>
                  <a:schemeClr val="bg1"/>
                </a:solidFill>
              </a:defRPr>
            </a:lvl1pPr>
          </a:lstStyle>
          <a:p>
            <a:pPr lvl="0"/>
            <a:r>
              <a:rPr lang="zh-CN" altLang="en-US" dirty="0" smtClean="0"/>
              <a:t>单击此处添加文本</a:t>
            </a:r>
          </a:p>
        </p:txBody>
      </p:sp>
    </p:spTree>
    <p:extLst>
      <p:ext uri="{BB962C8B-B14F-4D97-AF65-F5344CB8AC3E}">
        <p14:creationId xmlns:p14="http://schemas.microsoft.com/office/powerpoint/2010/main" val="35381032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7" name="等腰三角形 6"/>
          <p:cNvSpPr/>
          <p:nvPr userDrawn="1"/>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48661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grpSp>
        <p:nvGrpSpPr>
          <p:cNvPr id="8" name="组合 7"/>
          <p:cNvGrpSpPr/>
          <p:nvPr userDrawn="1"/>
        </p:nvGrpSpPr>
        <p:grpSpPr>
          <a:xfrm rot="5400000">
            <a:off x="904873" y="-1990273"/>
            <a:ext cx="6124575" cy="6858001"/>
            <a:chOff x="-885826" y="-1"/>
            <a:chExt cx="6124575" cy="6858001"/>
          </a:xfrm>
        </p:grpSpPr>
        <p:sp>
          <p:nvSpPr>
            <p:cNvPr id="9" name="等腰三角形 8"/>
            <p:cNvSpPr/>
            <p:nvPr/>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userDrawn="1"/>
        </p:nvGrpSpPr>
        <p:grpSpPr>
          <a:xfrm rot="16200000">
            <a:off x="904874" y="1215512"/>
            <a:ext cx="6124575" cy="6858001"/>
            <a:chOff x="-885826" y="-1"/>
            <a:chExt cx="6124575" cy="6858001"/>
          </a:xfrm>
        </p:grpSpPr>
        <p:sp>
          <p:nvSpPr>
            <p:cNvPr id="12" name="等腰三角形 11"/>
            <p:cNvSpPr/>
            <p:nvPr/>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895015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cxnSp>
        <p:nvCxnSpPr>
          <p:cNvPr id="10" name="直接连接符 9"/>
          <p:cNvCxnSpPr/>
          <p:nvPr userDrawn="1"/>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761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6" name="矩形 1"/>
          <p:cNvSpPr/>
          <p:nvPr userDrawn="1"/>
        </p:nvSpPr>
        <p:spPr>
          <a:xfrm>
            <a:off x="2266950" y="2076450"/>
            <a:ext cx="7647842" cy="2266950"/>
          </a:xfrm>
          <a:custGeom>
            <a:avLst/>
            <a:gdLst>
              <a:gd name="connsiteX0" fmla="*/ 0 w 4819650"/>
              <a:gd name="connsiteY0" fmla="*/ 0 h 1885950"/>
              <a:gd name="connsiteX1" fmla="*/ 4819650 w 4819650"/>
              <a:gd name="connsiteY1" fmla="*/ 0 h 1885950"/>
              <a:gd name="connsiteX2" fmla="*/ 4819650 w 4819650"/>
              <a:gd name="connsiteY2" fmla="*/ 1885950 h 1885950"/>
              <a:gd name="connsiteX3" fmla="*/ 0 w 4819650"/>
              <a:gd name="connsiteY3" fmla="*/ 1885950 h 1885950"/>
              <a:gd name="connsiteX4" fmla="*/ 0 w 4819650"/>
              <a:gd name="connsiteY4" fmla="*/ 0 h 1885950"/>
              <a:gd name="connsiteX0" fmla="*/ 0 w 5295900"/>
              <a:gd name="connsiteY0" fmla="*/ 0 h 1885950"/>
              <a:gd name="connsiteX1" fmla="*/ 5295900 w 5295900"/>
              <a:gd name="connsiteY1" fmla="*/ 304800 h 1885950"/>
              <a:gd name="connsiteX2" fmla="*/ 4819650 w 5295900"/>
              <a:gd name="connsiteY2" fmla="*/ 1885950 h 1885950"/>
              <a:gd name="connsiteX3" fmla="*/ 0 w 5295900"/>
              <a:gd name="connsiteY3" fmla="*/ 1885950 h 1885950"/>
              <a:gd name="connsiteX4" fmla="*/ 0 w 5295900"/>
              <a:gd name="connsiteY4" fmla="*/ 0 h 1885950"/>
              <a:gd name="connsiteX0" fmla="*/ 0 w 5295900"/>
              <a:gd name="connsiteY0" fmla="*/ 0 h 1885950"/>
              <a:gd name="connsiteX1" fmla="*/ 5295900 w 5295900"/>
              <a:gd name="connsiteY1" fmla="*/ 304800 h 1885950"/>
              <a:gd name="connsiteX2" fmla="*/ 4724400 w 5295900"/>
              <a:gd name="connsiteY2" fmla="*/ 1638300 h 1885950"/>
              <a:gd name="connsiteX3" fmla="*/ 0 w 5295900"/>
              <a:gd name="connsiteY3" fmla="*/ 1885950 h 1885950"/>
              <a:gd name="connsiteX4" fmla="*/ 0 w 5295900"/>
              <a:gd name="connsiteY4" fmla="*/ 0 h 1885950"/>
              <a:gd name="connsiteX0" fmla="*/ 609600 w 5905500"/>
              <a:gd name="connsiteY0" fmla="*/ 0 h 2400300"/>
              <a:gd name="connsiteX1" fmla="*/ 5905500 w 5905500"/>
              <a:gd name="connsiteY1" fmla="*/ 304800 h 2400300"/>
              <a:gd name="connsiteX2" fmla="*/ 5334000 w 5905500"/>
              <a:gd name="connsiteY2" fmla="*/ 1638300 h 2400300"/>
              <a:gd name="connsiteX3" fmla="*/ 0 w 5905500"/>
              <a:gd name="connsiteY3" fmla="*/ 2400300 h 2400300"/>
              <a:gd name="connsiteX4" fmla="*/ 609600 w 5905500"/>
              <a:gd name="connsiteY4" fmla="*/ 0 h 2400300"/>
              <a:gd name="connsiteX0" fmla="*/ 895350 w 5905500"/>
              <a:gd name="connsiteY0" fmla="*/ 247650 h 2095500"/>
              <a:gd name="connsiteX1" fmla="*/ 5905500 w 5905500"/>
              <a:gd name="connsiteY1" fmla="*/ 0 h 2095500"/>
              <a:gd name="connsiteX2" fmla="*/ 5334000 w 5905500"/>
              <a:gd name="connsiteY2" fmla="*/ 1333500 h 2095500"/>
              <a:gd name="connsiteX3" fmla="*/ 0 w 5905500"/>
              <a:gd name="connsiteY3" fmla="*/ 2095500 h 2095500"/>
              <a:gd name="connsiteX4" fmla="*/ 895350 w 5905500"/>
              <a:gd name="connsiteY4" fmla="*/ 247650 h 2095500"/>
              <a:gd name="connsiteX0" fmla="*/ 685800 w 5905500"/>
              <a:gd name="connsiteY0" fmla="*/ 38100 h 2095500"/>
              <a:gd name="connsiteX1" fmla="*/ 5905500 w 5905500"/>
              <a:gd name="connsiteY1" fmla="*/ 0 h 2095500"/>
              <a:gd name="connsiteX2" fmla="*/ 5334000 w 5905500"/>
              <a:gd name="connsiteY2" fmla="*/ 1333500 h 2095500"/>
              <a:gd name="connsiteX3" fmla="*/ 0 w 5905500"/>
              <a:gd name="connsiteY3" fmla="*/ 2095500 h 2095500"/>
              <a:gd name="connsiteX4" fmla="*/ 685800 w 5905500"/>
              <a:gd name="connsiteY4" fmla="*/ 38100 h 2095500"/>
              <a:gd name="connsiteX0" fmla="*/ 628650 w 5848350"/>
              <a:gd name="connsiteY0" fmla="*/ 38100 h 1733550"/>
              <a:gd name="connsiteX1" fmla="*/ 5848350 w 5848350"/>
              <a:gd name="connsiteY1" fmla="*/ 0 h 1733550"/>
              <a:gd name="connsiteX2" fmla="*/ 5276850 w 5848350"/>
              <a:gd name="connsiteY2" fmla="*/ 1333500 h 1733550"/>
              <a:gd name="connsiteX3" fmla="*/ 0 w 5848350"/>
              <a:gd name="connsiteY3" fmla="*/ 1733550 h 1733550"/>
              <a:gd name="connsiteX4" fmla="*/ 628650 w 5848350"/>
              <a:gd name="connsiteY4" fmla="*/ 38100 h 1733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8350" h="1733550">
                <a:moveTo>
                  <a:pt x="628650" y="38100"/>
                </a:moveTo>
                <a:lnTo>
                  <a:pt x="5848350" y="0"/>
                </a:lnTo>
                <a:lnTo>
                  <a:pt x="5276850" y="1333500"/>
                </a:lnTo>
                <a:lnTo>
                  <a:pt x="0" y="1733550"/>
                </a:lnTo>
                <a:lnTo>
                  <a:pt x="628650" y="3810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1"/>
          <p:cNvSpPr/>
          <p:nvPr userDrawn="1"/>
        </p:nvSpPr>
        <p:spPr>
          <a:xfrm>
            <a:off x="1790700" y="1905000"/>
            <a:ext cx="8376474" cy="2679739"/>
          </a:xfrm>
          <a:custGeom>
            <a:avLst/>
            <a:gdLst>
              <a:gd name="connsiteX0" fmla="*/ 0 w 4819650"/>
              <a:gd name="connsiteY0" fmla="*/ 0 h 1885950"/>
              <a:gd name="connsiteX1" fmla="*/ 4819650 w 4819650"/>
              <a:gd name="connsiteY1" fmla="*/ 0 h 1885950"/>
              <a:gd name="connsiteX2" fmla="*/ 4819650 w 4819650"/>
              <a:gd name="connsiteY2" fmla="*/ 1885950 h 1885950"/>
              <a:gd name="connsiteX3" fmla="*/ 0 w 4819650"/>
              <a:gd name="connsiteY3" fmla="*/ 1885950 h 1885950"/>
              <a:gd name="connsiteX4" fmla="*/ 0 w 4819650"/>
              <a:gd name="connsiteY4" fmla="*/ 0 h 1885950"/>
              <a:gd name="connsiteX0" fmla="*/ 0 w 5295900"/>
              <a:gd name="connsiteY0" fmla="*/ 0 h 1885950"/>
              <a:gd name="connsiteX1" fmla="*/ 5295900 w 5295900"/>
              <a:gd name="connsiteY1" fmla="*/ 304800 h 1885950"/>
              <a:gd name="connsiteX2" fmla="*/ 4819650 w 5295900"/>
              <a:gd name="connsiteY2" fmla="*/ 1885950 h 1885950"/>
              <a:gd name="connsiteX3" fmla="*/ 0 w 5295900"/>
              <a:gd name="connsiteY3" fmla="*/ 1885950 h 1885950"/>
              <a:gd name="connsiteX4" fmla="*/ 0 w 5295900"/>
              <a:gd name="connsiteY4" fmla="*/ 0 h 1885950"/>
              <a:gd name="connsiteX0" fmla="*/ 0 w 5295900"/>
              <a:gd name="connsiteY0" fmla="*/ 0 h 1885950"/>
              <a:gd name="connsiteX1" fmla="*/ 5295900 w 5295900"/>
              <a:gd name="connsiteY1" fmla="*/ 304800 h 1885950"/>
              <a:gd name="connsiteX2" fmla="*/ 4724400 w 5295900"/>
              <a:gd name="connsiteY2" fmla="*/ 1638300 h 1885950"/>
              <a:gd name="connsiteX3" fmla="*/ 0 w 5295900"/>
              <a:gd name="connsiteY3" fmla="*/ 1885950 h 1885950"/>
              <a:gd name="connsiteX4" fmla="*/ 0 w 5295900"/>
              <a:gd name="connsiteY4" fmla="*/ 0 h 1885950"/>
              <a:gd name="connsiteX0" fmla="*/ 609600 w 5905500"/>
              <a:gd name="connsiteY0" fmla="*/ 0 h 2400300"/>
              <a:gd name="connsiteX1" fmla="*/ 5905500 w 5905500"/>
              <a:gd name="connsiteY1" fmla="*/ 304800 h 2400300"/>
              <a:gd name="connsiteX2" fmla="*/ 5334000 w 5905500"/>
              <a:gd name="connsiteY2" fmla="*/ 1638300 h 2400300"/>
              <a:gd name="connsiteX3" fmla="*/ 0 w 5905500"/>
              <a:gd name="connsiteY3" fmla="*/ 2400300 h 2400300"/>
              <a:gd name="connsiteX4" fmla="*/ 609600 w 5905500"/>
              <a:gd name="connsiteY4" fmla="*/ 0 h 2400300"/>
              <a:gd name="connsiteX0" fmla="*/ 895350 w 5905500"/>
              <a:gd name="connsiteY0" fmla="*/ 247650 h 2095500"/>
              <a:gd name="connsiteX1" fmla="*/ 5905500 w 5905500"/>
              <a:gd name="connsiteY1" fmla="*/ 0 h 2095500"/>
              <a:gd name="connsiteX2" fmla="*/ 5334000 w 5905500"/>
              <a:gd name="connsiteY2" fmla="*/ 1333500 h 2095500"/>
              <a:gd name="connsiteX3" fmla="*/ 0 w 5905500"/>
              <a:gd name="connsiteY3" fmla="*/ 2095500 h 2095500"/>
              <a:gd name="connsiteX4" fmla="*/ 895350 w 5905500"/>
              <a:gd name="connsiteY4" fmla="*/ 247650 h 2095500"/>
              <a:gd name="connsiteX0" fmla="*/ 685800 w 5905500"/>
              <a:gd name="connsiteY0" fmla="*/ 38100 h 2095500"/>
              <a:gd name="connsiteX1" fmla="*/ 5905500 w 5905500"/>
              <a:gd name="connsiteY1" fmla="*/ 0 h 2095500"/>
              <a:gd name="connsiteX2" fmla="*/ 5334000 w 5905500"/>
              <a:gd name="connsiteY2" fmla="*/ 1333500 h 2095500"/>
              <a:gd name="connsiteX3" fmla="*/ 0 w 5905500"/>
              <a:gd name="connsiteY3" fmla="*/ 2095500 h 2095500"/>
              <a:gd name="connsiteX4" fmla="*/ 685800 w 5905500"/>
              <a:gd name="connsiteY4" fmla="*/ 38100 h 2095500"/>
              <a:gd name="connsiteX0" fmla="*/ 628650 w 5848350"/>
              <a:gd name="connsiteY0" fmla="*/ 38100 h 1733550"/>
              <a:gd name="connsiteX1" fmla="*/ 5848350 w 5848350"/>
              <a:gd name="connsiteY1" fmla="*/ 0 h 1733550"/>
              <a:gd name="connsiteX2" fmla="*/ 5276850 w 5848350"/>
              <a:gd name="connsiteY2" fmla="*/ 1333500 h 1733550"/>
              <a:gd name="connsiteX3" fmla="*/ 0 w 5848350"/>
              <a:gd name="connsiteY3" fmla="*/ 1733550 h 1733550"/>
              <a:gd name="connsiteX4" fmla="*/ 628650 w 5848350"/>
              <a:gd name="connsiteY4" fmla="*/ 38100 h 1733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8350" h="1733550">
                <a:moveTo>
                  <a:pt x="628650" y="38100"/>
                </a:moveTo>
                <a:lnTo>
                  <a:pt x="5848350" y="0"/>
                </a:lnTo>
                <a:lnTo>
                  <a:pt x="5276850" y="1333500"/>
                </a:lnTo>
                <a:lnTo>
                  <a:pt x="0" y="1733550"/>
                </a:lnTo>
                <a:lnTo>
                  <a:pt x="628650" y="38100"/>
                </a:lnTo>
                <a:close/>
              </a:path>
            </a:pathLst>
          </a:custGeom>
          <a:noFill/>
          <a:ln w="38100">
            <a:solidFill>
              <a:srgbClr val="42D2C4"/>
            </a:solid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4469104" y="4822836"/>
            <a:ext cx="3019665" cy="400105"/>
          </a:xfrm>
          <a:prstGeom prst="rect">
            <a:avLst/>
          </a:prstGeom>
          <a:solidFill>
            <a:schemeClr val="bg1"/>
          </a:solidFill>
        </p:spPr>
        <p:txBody>
          <a:bodyPr wrap="none" lIns="91436" tIns="45718" rIns="91436" bIns="45718">
            <a:spAutoFit/>
          </a:bodyPr>
          <a:lstStyle/>
          <a:p>
            <a:r>
              <a:rPr kumimoji="1" lang="en-US" altLang="zh-CN" sz="2000" dirty="0"/>
              <a:t>PRESENTED</a:t>
            </a:r>
            <a:r>
              <a:rPr kumimoji="1" lang="zh-CN" altLang="en-US" sz="2000" dirty="0"/>
              <a:t> </a:t>
            </a:r>
            <a:r>
              <a:rPr kumimoji="1" lang="en-US" altLang="zh-CN" sz="2000" dirty="0"/>
              <a:t>BY</a:t>
            </a:r>
            <a:r>
              <a:rPr kumimoji="1" lang="zh-CN" altLang="en-US" sz="2000" dirty="0"/>
              <a:t> </a:t>
            </a:r>
            <a:r>
              <a:rPr kumimoji="1" lang="en-US" altLang="zh-CN" sz="2000" dirty="0" smtClean="0"/>
              <a:t>OFFICEPLUS</a:t>
            </a:r>
          </a:p>
        </p:txBody>
      </p:sp>
    </p:spTree>
    <p:extLst>
      <p:ext uri="{BB962C8B-B14F-4D97-AF65-F5344CB8AC3E}">
        <p14:creationId xmlns:p14="http://schemas.microsoft.com/office/powerpoint/2010/main" val="63297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E73A1C"/>
        </a:solidFill>
        <a:effectLst/>
      </p:bgPr>
    </p:bg>
    <p:spTree>
      <p:nvGrpSpPr>
        <p:cNvPr id="1" name=""/>
        <p:cNvGrpSpPr/>
        <p:nvPr/>
      </p:nvGrpSpPr>
      <p:grpSpPr>
        <a:xfrm>
          <a:off x="0" y="0"/>
          <a:ext cx="0" cy="0"/>
          <a:chOff x="0" y="0"/>
          <a:chExt cx="0" cy="0"/>
        </a:xfrm>
      </p:grpSpPr>
      <p:sp>
        <p:nvSpPr>
          <p:cNvPr id="5" name="矩形 4"/>
          <p:cNvSpPr/>
          <p:nvPr userDrawn="1"/>
        </p:nvSpPr>
        <p:spPr>
          <a:xfrm>
            <a:off x="440603" y="759873"/>
            <a:ext cx="662361" cy="379656"/>
          </a:xfrm>
          <a:prstGeom prst="rect">
            <a:avLst/>
          </a:prstGeom>
        </p:spPr>
        <p:txBody>
          <a:bodyPr wrap="none">
            <a:spAutoFit/>
          </a:bodyPr>
          <a:lstStyle/>
          <a:p>
            <a:pPr defTabSz="609585"/>
            <a:r>
              <a:rPr lang="zh-CN" altLang="en-US" sz="1867" dirty="0">
                <a:solidFill>
                  <a:srgbClr val="FFFFFF"/>
                </a:solidFill>
                <a:latin typeface="Segoe UI Light"/>
                <a:cs typeface="Segoe UI Light"/>
              </a:rPr>
              <a:t>标注</a:t>
            </a:r>
          </a:p>
        </p:txBody>
      </p:sp>
      <p:sp>
        <p:nvSpPr>
          <p:cNvPr id="6" name="矩形 5"/>
          <p:cNvSpPr/>
          <p:nvPr userDrawn="1"/>
        </p:nvSpPr>
        <p:spPr>
          <a:xfrm>
            <a:off x="2857674" y="841948"/>
            <a:ext cx="1402001" cy="3292440"/>
          </a:xfrm>
          <a:prstGeom prst="rect">
            <a:avLst/>
          </a:prstGeom>
        </p:spPr>
        <p:txBody>
          <a:bodyPr wrap="square">
            <a:spAutoFit/>
          </a:bodyPr>
          <a:lstStyle/>
          <a:p>
            <a:pPr defTabSz="609585">
              <a:lnSpc>
                <a:spcPct val="130000"/>
              </a:lnSpc>
            </a:pPr>
            <a:r>
              <a:rPr lang="zh-CN" altLang="en-US" sz="1333" dirty="0">
                <a:solidFill>
                  <a:srgbClr val="FFFFFF"/>
                </a:solidFill>
                <a:latin typeface="Segoe UI Light"/>
                <a:cs typeface="Segoe UI Light"/>
              </a:rPr>
              <a:t>字体使用 </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行距</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背景图片出处</a:t>
            </a: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声明</a:t>
            </a:r>
            <a:endParaRPr lang="en-US" altLang="zh-CN" sz="1333" dirty="0">
              <a:solidFill>
                <a:srgbClr val="FFFFFF"/>
              </a:solidFill>
              <a:latin typeface="Segoe UI Light"/>
              <a:cs typeface="Segoe UI Light"/>
            </a:endParaRPr>
          </a:p>
        </p:txBody>
      </p:sp>
      <p:sp>
        <p:nvSpPr>
          <p:cNvPr id="7" name="矩形 6"/>
          <p:cNvSpPr/>
          <p:nvPr userDrawn="1"/>
        </p:nvSpPr>
        <p:spPr>
          <a:xfrm>
            <a:off x="4395052" y="841948"/>
            <a:ext cx="3727457" cy="3825791"/>
          </a:xfrm>
          <a:prstGeom prst="rect">
            <a:avLst/>
          </a:prstGeom>
        </p:spPr>
        <p:txBody>
          <a:bodyPr wrap="square">
            <a:spAutoFit/>
          </a:bodyPr>
          <a:lstStyle/>
          <a:p>
            <a:pPr defTabSz="609585">
              <a:lnSpc>
                <a:spcPct val="130000"/>
              </a:lnSpc>
            </a:pPr>
            <a:r>
              <a:rPr lang="zh-CN" altLang="en-US" sz="1333" dirty="0">
                <a:solidFill>
                  <a:srgbClr val="FFFFFF"/>
                </a:solidFill>
                <a:latin typeface="Segoe UI Light"/>
                <a:cs typeface="Segoe UI Light"/>
              </a:rPr>
              <a:t>英文 </a:t>
            </a:r>
            <a:r>
              <a:rPr lang="en-US" altLang="zh-CN" sz="1333" dirty="0">
                <a:solidFill>
                  <a:srgbClr val="FFFFFF"/>
                </a:solidFill>
                <a:latin typeface="Segoe UI Light"/>
                <a:cs typeface="Segoe UI Light"/>
              </a:rPr>
              <a:t>Calibri</a:t>
            </a: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中文 微软雅黑</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正文 </a:t>
            </a:r>
            <a:r>
              <a:rPr lang="en-US" altLang="zh-CN" sz="1333" dirty="0">
                <a:solidFill>
                  <a:srgbClr val="FFFFFF"/>
                </a:solidFill>
                <a:latin typeface="Segoe UI Light"/>
                <a:cs typeface="Segoe UI Light"/>
              </a:rPr>
              <a:t>1.3</a:t>
            </a: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en-US" altLang="zh-CN" sz="1333" dirty="0" err="1">
                <a:solidFill>
                  <a:srgbClr val="FFFFFF"/>
                </a:solidFill>
                <a:latin typeface="Segoe UI Light"/>
                <a:cs typeface="Segoe UI Light"/>
              </a:rPr>
              <a:t>cn.bing.com</a:t>
            </a: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r>
              <a:rPr lang="zh-CN" altLang="en-US" sz="1333" dirty="0">
                <a:solidFill>
                  <a:prstClr val="white"/>
                </a:solidFill>
              </a:rPr>
              <a:t>互联网是一个开放共享的平台</a:t>
            </a:r>
          </a:p>
          <a:p>
            <a:pPr defTabSz="609585">
              <a:lnSpc>
                <a:spcPct val="130000"/>
              </a:lnSpc>
            </a:pPr>
            <a:r>
              <a:rPr lang="zh-CN" altLang="en-US" sz="1333" dirty="0">
                <a:solidFill>
                  <a:prstClr val="white"/>
                </a:solidFill>
              </a:rPr>
              <a:t>Office</a:t>
            </a:r>
            <a:r>
              <a:rPr lang="en-US" altLang="zh-CN" sz="1333" dirty="0">
                <a:solidFill>
                  <a:prstClr val="white"/>
                </a:solidFill>
              </a:rPr>
              <a:t>PLUS </a:t>
            </a:r>
            <a:r>
              <a:rPr lang="zh-CN" altLang="en-US" sz="1333" dirty="0">
                <a:solidFill>
                  <a:prstClr val="white"/>
                </a:solidFill>
              </a:rPr>
              <a:t>部分设计灵感与元素来源于网络</a:t>
            </a:r>
          </a:p>
          <a:p>
            <a:pPr defTabSz="609585">
              <a:lnSpc>
                <a:spcPct val="130000"/>
              </a:lnSpc>
            </a:pPr>
            <a:r>
              <a:rPr lang="zh-CN" altLang="en-US" sz="1333" dirty="0">
                <a:solidFill>
                  <a:prstClr val="white"/>
                </a:solidFill>
              </a:rPr>
              <a:t>如有建议请联系officeplus@microsoft.com</a:t>
            </a:r>
            <a:endParaRPr lang="en-US" altLang="zh-CN" sz="1333" dirty="0">
              <a:solidFill>
                <a:srgbClr val="FFFFFF"/>
              </a:solidFill>
              <a:latin typeface="Segoe UI Light"/>
              <a:cs typeface="Segoe UI Light"/>
            </a:endParaRPr>
          </a:p>
        </p:txBody>
      </p:sp>
      <p:sp>
        <p:nvSpPr>
          <p:cNvPr id="8" name="矩形 7"/>
          <p:cNvSpPr/>
          <p:nvPr userDrawn="1"/>
        </p:nvSpPr>
        <p:spPr>
          <a:xfrm>
            <a:off x="440603" y="182445"/>
            <a:ext cx="816249" cy="256545"/>
          </a:xfrm>
          <a:prstGeom prst="rect">
            <a:avLst/>
          </a:prstGeom>
        </p:spPr>
        <p:txBody>
          <a:bodyPr wrap="none">
            <a:spAutoFit/>
          </a:bodyPr>
          <a:lstStyle/>
          <a:p>
            <a:pPr defTabSz="609585"/>
            <a:r>
              <a:rPr kumimoji="1" lang="en-US" altLang="zh-CN" sz="1067" dirty="0" err="1">
                <a:solidFill>
                  <a:srgbClr val="FFFFFF"/>
                </a:solidFill>
                <a:latin typeface="Segoe UI Light"/>
                <a:cs typeface="Segoe UI Light"/>
              </a:rPr>
              <a:t>OfficePLUS</a:t>
            </a:r>
            <a:endParaRPr lang="zh-CN" altLang="en-US" sz="1067" dirty="0">
              <a:solidFill>
                <a:srgbClr val="FFFFFF"/>
              </a:solidFill>
              <a:latin typeface="Segoe UI Light"/>
              <a:cs typeface="Segoe UI Light"/>
            </a:endParaRPr>
          </a:p>
        </p:txBody>
      </p:sp>
    </p:spTree>
    <p:extLst>
      <p:ext uri="{BB962C8B-B14F-4D97-AF65-F5344CB8AC3E}">
        <p14:creationId xmlns:p14="http://schemas.microsoft.com/office/powerpoint/2010/main" val="816434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a:hlinkClick r:id="rId2"/>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431" y="2521041"/>
            <a:ext cx="3177903" cy="418585"/>
          </a:xfrm>
          <a:prstGeom prst="rect">
            <a:avLst/>
          </a:prstGeom>
        </p:spPr>
      </p:pic>
      <p:sp>
        <p:nvSpPr>
          <p:cNvPr id="9" name="文本框 8"/>
          <p:cNvSpPr txBox="1"/>
          <p:nvPr userDrawn="1"/>
        </p:nvSpPr>
        <p:spPr>
          <a:xfrm>
            <a:off x="4259746" y="3740751"/>
            <a:ext cx="3347390" cy="297454"/>
          </a:xfrm>
          <a:prstGeom prst="rect">
            <a:avLst/>
          </a:prstGeom>
          <a:noFill/>
        </p:spPr>
        <p:txBody>
          <a:bodyPr wrap="none" rtlCol="0">
            <a:spAutoFit/>
          </a:bodyPr>
          <a:lstStyle/>
          <a:p>
            <a:pPr algn="ctr"/>
            <a:r>
              <a:rPr kumimoji="1" lang="zh-CN" altLang="en-US" sz="1333" dirty="0">
                <a:solidFill>
                  <a:schemeClr val="tx1">
                    <a:lumMod val="75000"/>
                    <a:lumOff val="25000"/>
                  </a:schemeClr>
                </a:solidFill>
              </a:rPr>
              <a:t>点击</a:t>
            </a:r>
            <a:r>
              <a:rPr kumimoji="1" lang="en-US" altLang="zh-CN" sz="1333" dirty="0">
                <a:solidFill>
                  <a:schemeClr val="tx1">
                    <a:lumMod val="75000"/>
                    <a:lumOff val="25000"/>
                  </a:schemeClr>
                </a:solidFill>
              </a:rPr>
              <a:t>Logo</a:t>
            </a:r>
            <a:r>
              <a:rPr kumimoji="1" lang="zh-CN" altLang="en-US" sz="1333" dirty="0">
                <a:solidFill>
                  <a:schemeClr val="tx1">
                    <a:lumMod val="75000"/>
                    <a:lumOff val="25000"/>
                  </a:schemeClr>
                </a:solidFill>
              </a:rPr>
              <a:t>获取更多优质模板（放映模式）</a:t>
            </a:r>
          </a:p>
        </p:txBody>
      </p:sp>
    </p:spTree>
    <p:extLst>
      <p:ext uri="{BB962C8B-B14F-4D97-AF65-F5344CB8AC3E}">
        <p14:creationId xmlns:p14="http://schemas.microsoft.com/office/powerpoint/2010/main" val="181316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3173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gif"/></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34.png"/><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png"/><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8.xml"/><Relationship Id="rId1" Type="http://schemas.openxmlformats.org/officeDocument/2006/relationships/slideLayout" Target="../slideLayouts/slideLayout2.xml"/><Relationship Id="rId5" Type="http://schemas.openxmlformats.org/officeDocument/2006/relationships/image" Target="../media/image59.png"/><Relationship Id="rId4" Type="http://schemas.openxmlformats.org/officeDocument/2006/relationships/image" Target="../media/image58.png"/></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8236" y="1500652"/>
            <a:ext cx="7565589" cy="3083917"/>
          </a:xfrm>
          <a:prstGeom prst="rect">
            <a:avLst/>
          </a:prstGeom>
          <a:noFill/>
        </p:spPr>
        <p:txBody>
          <a:bodyPr wrap="none" lIns="91436" tIns="45718" rIns="91436" bIns="45718" rtlCol="0">
            <a:spAutoFit/>
          </a:bodyPr>
          <a:lstStyle/>
          <a:p>
            <a:pPr>
              <a:lnSpc>
                <a:spcPct val="120000"/>
              </a:lnSpc>
            </a:pPr>
            <a:r>
              <a:rPr kumimoji="1" lang="en-US" altLang="zh-CN" sz="5400" b="1" dirty="0">
                <a:solidFill>
                  <a:schemeClr val="bg1"/>
                </a:solidFill>
              </a:rPr>
              <a:t>Deep Neural Network for </a:t>
            </a:r>
          </a:p>
          <a:p>
            <a:pPr>
              <a:lnSpc>
                <a:spcPct val="120000"/>
              </a:lnSpc>
            </a:pPr>
            <a:r>
              <a:rPr kumimoji="1" lang="en-US" altLang="zh-CN" sz="5400" b="1" dirty="0" smtClean="0">
                <a:solidFill>
                  <a:schemeClr val="bg1"/>
                </a:solidFill>
              </a:rPr>
              <a:t>Acoustic Modeling in </a:t>
            </a:r>
          </a:p>
          <a:p>
            <a:pPr>
              <a:lnSpc>
                <a:spcPct val="120000"/>
              </a:lnSpc>
            </a:pPr>
            <a:r>
              <a:rPr kumimoji="1" lang="en-US" altLang="zh-CN" sz="5400" b="1" dirty="0">
                <a:solidFill>
                  <a:schemeClr val="bg1"/>
                </a:solidFill>
              </a:rPr>
              <a:t>Speech Recognition(Ⅰ)</a:t>
            </a:r>
            <a:endParaRPr kumimoji="1" lang="zh-CN" altLang="en-US" sz="5400" b="1" dirty="0">
              <a:solidFill>
                <a:schemeClr val="bg1"/>
              </a:solidFill>
            </a:endParaRPr>
          </a:p>
        </p:txBody>
      </p:sp>
      <p:sp>
        <p:nvSpPr>
          <p:cNvPr id="4" name="文本框 3"/>
          <p:cNvSpPr txBox="1"/>
          <p:nvPr/>
        </p:nvSpPr>
        <p:spPr>
          <a:xfrm>
            <a:off x="1522069" y="5308378"/>
            <a:ext cx="9025027" cy="734941"/>
          </a:xfrm>
          <a:prstGeom prst="rect">
            <a:avLst/>
          </a:prstGeom>
          <a:noFill/>
        </p:spPr>
        <p:txBody>
          <a:bodyPr wrap="none" lIns="91436" tIns="45718" rIns="91436" bIns="45718" rtlCol="0">
            <a:spAutoFit/>
          </a:bodyPr>
          <a:lstStyle/>
          <a:p>
            <a:pPr>
              <a:lnSpc>
                <a:spcPct val="120000"/>
              </a:lnSpc>
            </a:pPr>
            <a:r>
              <a:rPr kumimoji="1" lang="en-US" altLang="zh-CN" b="1" dirty="0">
                <a:solidFill>
                  <a:schemeClr val="bg1"/>
                </a:solidFill>
              </a:rPr>
              <a:t>Geoffrey Hinton, Li Deng, Dong Yu, George E. Dahl, Abdel-</a:t>
            </a:r>
            <a:r>
              <a:rPr kumimoji="1" lang="en-US" altLang="zh-CN" b="1" dirty="0" err="1">
                <a:solidFill>
                  <a:schemeClr val="bg1"/>
                </a:solidFill>
              </a:rPr>
              <a:t>rahman</a:t>
            </a:r>
            <a:r>
              <a:rPr kumimoji="1" lang="en-US" altLang="zh-CN" b="1" dirty="0">
                <a:solidFill>
                  <a:schemeClr val="bg1"/>
                </a:solidFill>
              </a:rPr>
              <a:t> Mohamed, </a:t>
            </a:r>
            <a:r>
              <a:rPr kumimoji="1" lang="en-US" altLang="zh-CN" b="1" dirty="0" err="1">
                <a:solidFill>
                  <a:schemeClr val="bg1"/>
                </a:solidFill>
              </a:rPr>
              <a:t>Navdeep</a:t>
            </a:r>
            <a:r>
              <a:rPr kumimoji="1" lang="en-US" altLang="zh-CN" b="1" dirty="0">
                <a:solidFill>
                  <a:schemeClr val="bg1"/>
                </a:solidFill>
              </a:rPr>
              <a:t> </a:t>
            </a:r>
            <a:r>
              <a:rPr kumimoji="1" lang="en-US" altLang="zh-CN" b="1" dirty="0" err="1">
                <a:solidFill>
                  <a:schemeClr val="bg1"/>
                </a:solidFill>
              </a:rPr>
              <a:t>Jaitly</a:t>
            </a:r>
            <a:r>
              <a:rPr kumimoji="1" lang="en-US" altLang="zh-CN" b="1" dirty="0">
                <a:solidFill>
                  <a:schemeClr val="bg1"/>
                </a:solidFill>
              </a:rPr>
              <a:t>,</a:t>
            </a:r>
          </a:p>
          <a:p>
            <a:pPr>
              <a:lnSpc>
                <a:spcPct val="120000"/>
              </a:lnSpc>
            </a:pPr>
            <a:r>
              <a:rPr kumimoji="1" lang="en-US" altLang="zh-CN" b="1" dirty="0">
                <a:solidFill>
                  <a:schemeClr val="bg1"/>
                </a:solidFill>
              </a:rPr>
              <a:t>Andrew Senior, Vincent </a:t>
            </a:r>
            <a:r>
              <a:rPr kumimoji="1" lang="en-US" altLang="zh-CN" b="1" dirty="0" err="1">
                <a:solidFill>
                  <a:schemeClr val="bg1"/>
                </a:solidFill>
              </a:rPr>
              <a:t>Vanhoucke</a:t>
            </a:r>
            <a:r>
              <a:rPr kumimoji="1" lang="en-US" altLang="zh-CN" b="1" dirty="0">
                <a:solidFill>
                  <a:schemeClr val="bg1"/>
                </a:solidFill>
              </a:rPr>
              <a:t>, Patrick Nguyen, Tara N. </a:t>
            </a:r>
            <a:r>
              <a:rPr kumimoji="1" lang="en-US" altLang="zh-CN" b="1" dirty="0" err="1">
                <a:solidFill>
                  <a:schemeClr val="bg1"/>
                </a:solidFill>
              </a:rPr>
              <a:t>Sainath</a:t>
            </a:r>
            <a:r>
              <a:rPr kumimoji="1" lang="en-US" altLang="zh-CN" b="1" dirty="0">
                <a:solidFill>
                  <a:schemeClr val="bg1"/>
                </a:solidFill>
              </a:rPr>
              <a:t>, and Brian Kingsbury</a:t>
            </a:r>
            <a:endParaRPr kumimoji="1" lang="zh-CN" altLang="en-US" b="1" dirty="0">
              <a:solidFill>
                <a:schemeClr val="bg1"/>
              </a:solidFill>
            </a:endParaRPr>
          </a:p>
        </p:txBody>
      </p:sp>
      <p:sp>
        <p:nvSpPr>
          <p:cNvPr id="5" name="椭圆 4"/>
          <p:cNvSpPr/>
          <p:nvPr/>
        </p:nvSpPr>
        <p:spPr>
          <a:xfrm>
            <a:off x="1522069" y="5308378"/>
            <a:ext cx="1698803" cy="36747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043862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899831" y="1325616"/>
            <a:ext cx="6705600" cy="584775"/>
          </a:xfrm>
          <a:prstGeom prst="rect">
            <a:avLst/>
          </a:prstGeom>
          <a:noFill/>
        </p:spPr>
        <p:txBody>
          <a:bodyPr wrap="square" rtlCol="0">
            <a:spAutoFit/>
          </a:bodyPr>
          <a:lstStyle/>
          <a:p>
            <a:r>
              <a:rPr lang="zh-CN" altLang="en-US" sz="3200" dirty="0">
                <a:solidFill>
                  <a:schemeClr val="bg1"/>
                </a:solidFill>
              </a:rPr>
              <a:t>数学视角：“线性可分”</a:t>
            </a:r>
          </a:p>
        </p:txBody>
      </p:sp>
      <p:sp>
        <p:nvSpPr>
          <p:cNvPr id="22" name="文本框 21"/>
          <p:cNvSpPr txBox="1"/>
          <p:nvPr/>
        </p:nvSpPr>
        <p:spPr>
          <a:xfrm>
            <a:off x="899831" y="2212397"/>
            <a:ext cx="1424269" cy="584775"/>
          </a:xfrm>
          <a:prstGeom prst="rect">
            <a:avLst/>
          </a:prstGeom>
          <a:noFill/>
        </p:spPr>
        <p:txBody>
          <a:bodyPr wrap="square" rtlCol="0">
            <a:spAutoFit/>
          </a:bodyPr>
          <a:lstStyle/>
          <a:p>
            <a:r>
              <a:rPr lang="zh-CN" altLang="en-US" sz="3200" dirty="0" smtClean="0">
                <a:solidFill>
                  <a:schemeClr val="bg1"/>
                </a:solidFill>
              </a:rPr>
              <a:t>一维：</a:t>
            </a:r>
            <a:endParaRPr lang="zh-CN" altLang="en-US" sz="3200" dirty="0">
              <a:solidFill>
                <a:schemeClr val="bg1"/>
              </a:solidFill>
            </a:endParaRPr>
          </a:p>
        </p:txBody>
      </p:sp>
      <p:pic>
        <p:nvPicPr>
          <p:cNvPr id="7" name="图片 6"/>
          <p:cNvPicPr>
            <a:picLocks noChangeAspect="1"/>
          </p:cNvPicPr>
          <p:nvPr/>
        </p:nvPicPr>
        <p:blipFill>
          <a:blip r:embed="rId3"/>
          <a:stretch>
            <a:fillRect/>
          </a:stretch>
        </p:blipFill>
        <p:spPr>
          <a:xfrm>
            <a:off x="3055936" y="3624262"/>
            <a:ext cx="6461128" cy="1100138"/>
          </a:xfrm>
          <a:prstGeom prst="rect">
            <a:avLst/>
          </a:prstGeom>
        </p:spPr>
      </p:pic>
      <p:sp>
        <p:nvSpPr>
          <p:cNvPr id="25" name="椭圆 24"/>
          <p:cNvSpPr/>
          <p:nvPr/>
        </p:nvSpPr>
        <p:spPr>
          <a:xfrm>
            <a:off x="5905499" y="3624262"/>
            <a:ext cx="457201" cy="127158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6286500" y="3624262"/>
            <a:ext cx="457201" cy="127158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1859351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p:bldP spid="25" grpId="0" animBg="1"/>
      <p:bldP spid="26" grpId="0" animBg="1"/>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任意多边形 102"/>
          <p:cNvSpPr/>
          <p:nvPr/>
        </p:nvSpPr>
        <p:spPr>
          <a:xfrm>
            <a:off x="535692" y="3179657"/>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altLang="zh-CN"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1</a:t>
            </a: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4" name="任意多边形 103"/>
          <p:cNvSpPr/>
          <p:nvPr/>
        </p:nvSpPr>
        <p:spPr>
          <a:xfrm>
            <a:off x="2333428" y="3179657"/>
            <a:ext cx="2016000"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FAA84"/>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altLang="zh-CN"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2</a:t>
            </a: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5" name="任意多边形 104"/>
          <p:cNvSpPr/>
          <p:nvPr/>
        </p:nvSpPr>
        <p:spPr>
          <a:xfrm>
            <a:off x="4275164" y="3179657"/>
            <a:ext cx="2016000"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FBB448"/>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altLang="zh-CN"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3</a:t>
            </a: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455211" y="371399"/>
            <a:ext cx="4092819" cy="707886"/>
          </a:xfrm>
          <a:prstGeom prst="rect">
            <a:avLst/>
          </a:prstGeom>
          <a:noFill/>
        </p:spPr>
        <p:txBody>
          <a:bodyPr wrap="square" rtlCol="0">
            <a:spAutoFit/>
          </a:bodyPr>
          <a:lstStyle/>
          <a:p>
            <a:pPr lvl="0"/>
            <a:r>
              <a:rPr lang="en-US" altLang="zh-CN" sz="20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SUMMARY AND FUTURE DIRECTIONS</a:t>
            </a:r>
          </a:p>
        </p:txBody>
      </p:sp>
      <p:sp>
        <p:nvSpPr>
          <p:cNvPr id="99" name="文本框 98"/>
          <p:cNvSpPr txBox="1"/>
          <p:nvPr/>
        </p:nvSpPr>
        <p:spPr>
          <a:xfrm>
            <a:off x="1048956" y="3474464"/>
            <a:ext cx="802066" cy="399442"/>
          </a:xfrm>
          <a:prstGeom prst="rect">
            <a:avLst/>
          </a:prstGeom>
          <a:noFill/>
        </p:spPr>
        <p:txBody>
          <a:bodyPr wrap="square" rtlCol="0">
            <a:spAutoFit/>
          </a:bodyPr>
          <a:lstStyle/>
          <a:p>
            <a:pPr lvl="0"/>
            <a:r>
              <a:rPr lang="en-US" altLang="zh-CN" sz="2000" b="1" dirty="0" smtClean="0">
                <a:solidFill>
                  <a:prstClr val="white"/>
                </a:solidFill>
              </a:rPr>
              <a:t>GMM</a:t>
            </a:r>
            <a:endParaRPr lang="en-US" altLang="zh-CN" sz="2000" b="1" dirty="0">
              <a:solidFill>
                <a:prstClr val="white"/>
              </a:solidFill>
            </a:endParaRPr>
          </a:p>
        </p:txBody>
      </p:sp>
      <p:sp>
        <p:nvSpPr>
          <p:cNvPr id="100" name="文本框 99"/>
          <p:cNvSpPr txBox="1"/>
          <p:nvPr/>
        </p:nvSpPr>
        <p:spPr>
          <a:xfrm>
            <a:off x="3083619" y="3452880"/>
            <a:ext cx="802066" cy="461665"/>
          </a:xfrm>
          <a:prstGeom prst="rect">
            <a:avLst/>
          </a:prstGeom>
          <a:noFill/>
        </p:spPr>
        <p:txBody>
          <a:bodyPr wrap="square" rtlCol="0">
            <a:spAutoFit/>
          </a:bodyPr>
          <a:lstStyle/>
          <a:p>
            <a:pPr lvl="0"/>
            <a:r>
              <a:rPr lang="en-US" altLang="zh-CN" sz="2400" b="1" dirty="0" smtClean="0">
                <a:solidFill>
                  <a:prstClr val="white"/>
                </a:solidFill>
              </a:rPr>
              <a:t>DNN</a:t>
            </a:r>
            <a:endParaRPr lang="en-US" altLang="zh-CN" sz="2000" b="1" dirty="0">
              <a:solidFill>
                <a:prstClr val="white"/>
              </a:solidFill>
            </a:endParaRPr>
          </a:p>
        </p:txBody>
      </p:sp>
      <p:sp>
        <p:nvSpPr>
          <p:cNvPr id="106" name="任意多边形 105"/>
          <p:cNvSpPr/>
          <p:nvPr/>
        </p:nvSpPr>
        <p:spPr>
          <a:xfrm>
            <a:off x="7751839" y="2500464"/>
            <a:ext cx="2016000"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1" name="文本框 100"/>
          <p:cNvSpPr txBox="1"/>
          <p:nvPr/>
        </p:nvSpPr>
        <p:spPr>
          <a:xfrm>
            <a:off x="4599725" y="3320242"/>
            <a:ext cx="1750771" cy="707886"/>
          </a:xfrm>
          <a:prstGeom prst="rect">
            <a:avLst/>
          </a:prstGeom>
          <a:noFill/>
        </p:spPr>
        <p:txBody>
          <a:bodyPr wrap="square" rtlCol="0">
            <a:spAutoFit/>
          </a:bodyPr>
          <a:lstStyle/>
          <a:p>
            <a:pPr lvl="0"/>
            <a:r>
              <a:rPr lang="en-US" altLang="zh-CN" sz="2000" b="1" dirty="0" smtClean="0">
                <a:solidFill>
                  <a:prstClr val="white"/>
                </a:solidFill>
              </a:rPr>
              <a:t>DNN+</a:t>
            </a:r>
          </a:p>
          <a:p>
            <a:pPr lvl="0"/>
            <a:r>
              <a:rPr lang="en-US" altLang="zh-CN" sz="2000" b="1" dirty="0" smtClean="0">
                <a:solidFill>
                  <a:prstClr val="white"/>
                </a:solidFill>
              </a:rPr>
              <a:t>pretraining</a:t>
            </a:r>
            <a:endParaRPr lang="en-US" altLang="zh-CN" sz="2400" b="1" dirty="0">
              <a:solidFill>
                <a:prstClr val="white"/>
              </a:solidFill>
            </a:endParaRPr>
          </a:p>
        </p:txBody>
      </p:sp>
      <p:sp>
        <p:nvSpPr>
          <p:cNvPr id="102" name="文本框 101"/>
          <p:cNvSpPr txBox="1"/>
          <p:nvPr/>
        </p:nvSpPr>
        <p:spPr>
          <a:xfrm>
            <a:off x="8288106" y="2810325"/>
            <a:ext cx="1242756" cy="369332"/>
          </a:xfrm>
          <a:prstGeom prst="rect">
            <a:avLst/>
          </a:prstGeom>
          <a:noFill/>
        </p:spPr>
        <p:txBody>
          <a:bodyPr wrap="square" rtlCol="0">
            <a:spAutoFit/>
          </a:bodyPr>
          <a:lstStyle/>
          <a:p>
            <a:pPr lvl="0"/>
            <a:r>
              <a:rPr lang="en-US" altLang="zh-CN" b="1" dirty="0" smtClean="0">
                <a:solidFill>
                  <a:prstClr val="white"/>
                </a:solidFill>
              </a:rPr>
              <a:t>overfitting</a:t>
            </a:r>
            <a:endParaRPr lang="en-US" altLang="zh-CN" sz="2000" b="1" dirty="0">
              <a:solidFill>
                <a:prstClr val="white"/>
              </a:solidFill>
            </a:endParaRPr>
          </a:p>
        </p:txBody>
      </p:sp>
      <p:sp>
        <p:nvSpPr>
          <p:cNvPr id="6" name="左中括号 5"/>
          <p:cNvSpPr/>
          <p:nvPr/>
        </p:nvSpPr>
        <p:spPr>
          <a:xfrm>
            <a:off x="7334237" y="2773687"/>
            <a:ext cx="298938" cy="2009329"/>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7" name="文本框 106"/>
          <p:cNvSpPr txBox="1"/>
          <p:nvPr/>
        </p:nvSpPr>
        <p:spPr>
          <a:xfrm>
            <a:off x="6467969" y="3593685"/>
            <a:ext cx="866268" cy="369332"/>
          </a:xfrm>
          <a:prstGeom prst="rect">
            <a:avLst/>
          </a:prstGeom>
          <a:noFill/>
        </p:spPr>
        <p:txBody>
          <a:bodyPr wrap="square" rtlCol="0">
            <a:spAutoFit/>
          </a:bodyPr>
          <a:lstStyle/>
          <a:p>
            <a:pPr lvl="0"/>
            <a:r>
              <a:rPr lang="en-US" altLang="zh-CN" b="1" dirty="0" smtClean="0">
                <a:solidFill>
                  <a:prstClr val="white"/>
                </a:solidFill>
              </a:rPr>
              <a:t>reduce</a:t>
            </a:r>
            <a:endParaRPr lang="en-US" altLang="zh-CN" sz="2000" b="1" dirty="0">
              <a:solidFill>
                <a:prstClr val="white"/>
              </a:solidFill>
            </a:endParaRPr>
          </a:p>
        </p:txBody>
      </p:sp>
      <p:sp>
        <p:nvSpPr>
          <p:cNvPr id="108" name="任意多边形 107"/>
          <p:cNvSpPr/>
          <p:nvPr/>
        </p:nvSpPr>
        <p:spPr>
          <a:xfrm>
            <a:off x="7751839" y="4187769"/>
            <a:ext cx="2016000"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9" name="文本框 108"/>
          <p:cNvSpPr txBox="1"/>
          <p:nvPr/>
        </p:nvSpPr>
        <p:spPr>
          <a:xfrm>
            <a:off x="7992208" y="4368659"/>
            <a:ext cx="2048845" cy="646331"/>
          </a:xfrm>
          <a:prstGeom prst="rect">
            <a:avLst/>
          </a:prstGeom>
          <a:noFill/>
        </p:spPr>
        <p:txBody>
          <a:bodyPr wrap="square" rtlCol="0">
            <a:spAutoFit/>
          </a:bodyPr>
          <a:lstStyle/>
          <a:p>
            <a:pPr lvl="0"/>
            <a:r>
              <a:rPr lang="en-US" altLang="zh-CN" b="1" dirty="0">
                <a:solidFill>
                  <a:prstClr val="white"/>
                </a:solidFill>
              </a:rPr>
              <a:t>time required for </a:t>
            </a:r>
            <a:r>
              <a:rPr lang="en-US" altLang="zh-CN" b="1" dirty="0" smtClean="0">
                <a:solidFill>
                  <a:prstClr val="white"/>
                </a:solidFill>
              </a:rPr>
              <a:t>fine-tuning</a:t>
            </a:r>
            <a:endParaRPr lang="en-US" altLang="zh-CN" sz="2000" b="1" dirty="0">
              <a:solidFill>
                <a:prstClr val="white"/>
              </a:solidFill>
            </a:endParaRPr>
          </a:p>
        </p:txBody>
      </p:sp>
      <p:sp>
        <p:nvSpPr>
          <p:cNvPr id="110" name="文本框 109"/>
          <p:cNvSpPr txBox="1"/>
          <p:nvPr/>
        </p:nvSpPr>
        <p:spPr>
          <a:xfrm>
            <a:off x="9767839" y="3474464"/>
            <a:ext cx="2108802" cy="646331"/>
          </a:xfrm>
          <a:prstGeom prst="rect">
            <a:avLst/>
          </a:prstGeom>
          <a:noFill/>
        </p:spPr>
        <p:txBody>
          <a:bodyPr wrap="square" rtlCol="0">
            <a:spAutoFit/>
          </a:bodyPr>
          <a:lstStyle/>
          <a:p>
            <a:pPr lvl="0"/>
            <a:r>
              <a:rPr lang="en-US" altLang="zh-CN" b="1" dirty="0">
                <a:solidFill>
                  <a:prstClr val="white"/>
                </a:solidFill>
              </a:rPr>
              <a:t>main </a:t>
            </a:r>
            <a:r>
              <a:rPr lang="en-US" altLang="zh-CN" b="1" dirty="0">
                <a:solidFill>
                  <a:srgbClr val="FF0000"/>
                </a:solidFill>
              </a:rPr>
              <a:t>impediments</a:t>
            </a:r>
            <a:r>
              <a:rPr lang="en-US" altLang="zh-CN" b="1" dirty="0">
                <a:solidFill>
                  <a:prstClr val="white"/>
                </a:solidFill>
              </a:rPr>
              <a:t> to using DNNs</a:t>
            </a:r>
            <a:endParaRPr lang="en-US" altLang="zh-CN" sz="2000" b="1" dirty="0">
              <a:solidFill>
                <a:prstClr val="white"/>
              </a:solidFill>
            </a:endParaRPr>
          </a:p>
        </p:txBody>
      </p:sp>
    </p:spTree>
    <p:extLst>
      <p:ext uri="{BB962C8B-B14F-4D97-AF65-F5344CB8AC3E}">
        <p14:creationId xmlns:p14="http://schemas.microsoft.com/office/powerpoint/2010/main" val="35899595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500"/>
                                        <p:tgtEl>
                                          <p:spTgt spid="9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3"/>
                                        </p:tgtEl>
                                        <p:attrNameLst>
                                          <p:attrName>style.visibility</p:attrName>
                                        </p:attrNameLst>
                                      </p:cBhvr>
                                      <p:to>
                                        <p:strVal val="visible"/>
                                      </p:to>
                                    </p:set>
                                    <p:animEffect transition="in" filter="fade">
                                      <p:cBhvr>
                                        <p:cTn id="10" dur="500"/>
                                        <p:tgtEl>
                                          <p:spTgt spid="10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0"/>
                                        </p:tgtEl>
                                        <p:attrNameLst>
                                          <p:attrName>style.visibility</p:attrName>
                                        </p:attrNameLst>
                                      </p:cBhvr>
                                      <p:to>
                                        <p:strVal val="visible"/>
                                      </p:to>
                                    </p:set>
                                    <p:animEffect transition="in" filter="fade">
                                      <p:cBhvr>
                                        <p:cTn id="15" dur="500"/>
                                        <p:tgtEl>
                                          <p:spTgt spid="10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4"/>
                                        </p:tgtEl>
                                        <p:attrNameLst>
                                          <p:attrName>style.visibility</p:attrName>
                                        </p:attrNameLst>
                                      </p:cBhvr>
                                      <p:to>
                                        <p:strVal val="visible"/>
                                      </p:to>
                                    </p:set>
                                    <p:animEffect transition="in" filter="fade">
                                      <p:cBhvr>
                                        <p:cTn id="18" dur="500"/>
                                        <p:tgtEl>
                                          <p:spTgt spid="10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1"/>
                                        </p:tgtEl>
                                        <p:attrNameLst>
                                          <p:attrName>style.visibility</p:attrName>
                                        </p:attrNameLst>
                                      </p:cBhvr>
                                      <p:to>
                                        <p:strVal val="visible"/>
                                      </p:to>
                                    </p:set>
                                    <p:animEffect transition="in" filter="fade">
                                      <p:cBhvr>
                                        <p:cTn id="23" dur="500"/>
                                        <p:tgtEl>
                                          <p:spTgt spid="10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5"/>
                                        </p:tgtEl>
                                        <p:attrNameLst>
                                          <p:attrName>style.visibility</p:attrName>
                                        </p:attrNameLst>
                                      </p:cBhvr>
                                      <p:to>
                                        <p:strVal val="visible"/>
                                      </p:to>
                                    </p:set>
                                    <p:animEffect transition="in" filter="fade">
                                      <p:cBhvr>
                                        <p:cTn id="26" dur="500"/>
                                        <p:tgtEl>
                                          <p:spTgt spid="10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7"/>
                                        </p:tgtEl>
                                        <p:attrNameLst>
                                          <p:attrName>style.visibility</p:attrName>
                                        </p:attrNameLst>
                                      </p:cBhvr>
                                      <p:to>
                                        <p:strVal val="visible"/>
                                      </p:to>
                                    </p:set>
                                    <p:animEffect transition="in" filter="fade">
                                      <p:cBhvr>
                                        <p:cTn id="31" dur="500"/>
                                        <p:tgtEl>
                                          <p:spTgt spid="10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02"/>
                                        </p:tgtEl>
                                        <p:attrNameLst>
                                          <p:attrName>style.visibility</p:attrName>
                                        </p:attrNameLst>
                                      </p:cBhvr>
                                      <p:to>
                                        <p:strVal val="visible"/>
                                      </p:to>
                                    </p:set>
                                    <p:animEffect transition="in" filter="fade">
                                      <p:cBhvr>
                                        <p:cTn id="36" dur="500"/>
                                        <p:tgtEl>
                                          <p:spTgt spid="10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6"/>
                                        </p:tgtEl>
                                        <p:attrNameLst>
                                          <p:attrName>style.visibility</p:attrName>
                                        </p:attrNameLst>
                                      </p:cBhvr>
                                      <p:to>
                                        <p:strVal val="visible"/>
                                      </p:to>
                                    </p:set>
                                    <p:animEffect transition="in" filter="fade">
                                      <p:cBhvr>
                                        <p:cTn id="42" dur="500"/>
                                        <p:tgtEl>
                                          <p:spTgt spid="10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9"/>
                                        </p:tgtEl>
                                        <p:attrNameLst>
                                          <p:attrName>style.visibility</p:attrName>
                                        </p:attrNameLst>
                                      </p:cBhvr>
                                      <p:to>
                                        <p:strVal val="visible"/>
                                      </p:to>
                                    </p:set>
                                    <p:animEffect transition="in" filter="fade">
                                      <p:cBhvr>
                                        <p:cTn id="47" dur="500"/>
                                        <p:tgtEl>
                                          <p:spTgt spid="10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8"/>
                                        </p:tgtEl>
                                        <p:attrNameLst>
                                          <p:attrName>style.visibility</p:attrName>
                                        </p:attrNameLst>
                                      </p:cBhvr>
                                      <p:to>
                                        <p:strVal val="visible"/>
                                      </p:to>
                                    </p:set>
                                    <p:animEffect transition="in" filter="fade">
                                      <p:cBhvr>
                                        <p:cTn id="50" dur="500"/>
                                        <p:tgtEl>
                                          <p:spTgt spid="10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0"/>
                                        </p:tgtEl>
                                        <p:attrNameLst>
                                          <p:attrName>style.visibility</p:attrName>
                                        </p:attrNameLst>
                                      </p:cBhvr>
                                      <p:to>
                                        <p:strVal val="visible"/>
                                      </p:to>
                                    </p:set>
                                    <p:animEffect transition="in" filter="fade">
                                      <p:cBhvr>
                                        <p:cTn id="55"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4" grpId="0" animBg="1"/>
      <p:bldP spid="105" grpId="0" animBg="1"/>
      <p:bldP spid="99" grpId="0"/>
      <p:bldP spid="100" grpId="0"/>
      <p:bldP spid="106" grpId="0" animBg="1"/>
      <p:bldP spid="101" grpId="0"/>
      <p:bldP spid="102" grpId="0"/>
      <p:bldP spid="6" grpId="0" animBg="1"/>
      <p:bldP spid="107" grpId="0"/>
      <p:bldP spid="108" grpId="0" animBg="1"/>
      <p:bldP spid="109" grpId="0"/>
      <p:bldP spid="110"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任意多边形 102"/>
          <p:cNvSpPr/>
          <p:nvPr/>
        </p:nvSpPr>
        <p:spPr>
          <a:xfrm>
            <a:off x="3294083" y="2250320"/>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455211" y="371399"/>
            <a:ext cx="4092819" cy="707886"/>
          </a:xfrm>
          <a:prstGeom prst="rect">
            <a:avLst/>
          </a:prstGeom>
          <a:noFill/>
        </p:spPr>
        <p:txBody>
          <a:bodyPr wrap="square" rtlCol="0">
            <a:spAutoFit/>
          </a:bodyPr>
          <a:lstStyle/>
          <a:p>
            <a:pPr lvl="0"/>
            <a:r>
              <a:rPr lang="en-US" altLang="zh-CN" sz="20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SUMMARY AND FUTURE DIRECTIONS</a:t>
            </a:r>
          </a:p>
        </p:txBody>
      </p:sp>
      <p:sp>
        <p:nvSpPr>
          <p:cNvPr id="99" name="文本框 98"/>
          <p:cNvSpPr txBox="1"/>
          <p:nvPr/>
        </p:nvSpPr>
        <p:spPr>
          <a:xfrm>
            <a:off x="3807347" y="2545127"/>
            <a:ext cx="802066" cy="399442"/>
          </a:xfrm>
          <a:prstGeom prst="rect">
            <a:avLst/>
          </a:prstGeom>
          <a:noFill/>
        </p:spPr>
        <p:txBody>
          <a:bodyPr wrap="square" rtlCol="0">
            <a:spAutoFit/>
          </a:bodyPr>
          <a:lstStyle/>
          <a:p>
            <a:pPr lvl="0"/>
            <a:r>
              <a:rPr lang="en-US" altLang="zh-CN" sz="2000" b="1" dirty="0" smtClean="0">
                <a:solidFill>
                  <a:prstClr val="white"/>
                </a:solidFill>
              </a:rPr>
              <a:t>DNN</a:t>
            </a:r>
            <a:endParaRPr lang="en-US" altLang="zh-CN" sz="2000" b="1" dirty="0">
              <a:solidFill>
                <a:prstClr val="white"/>
              </a:solidFill>
            </a:endParaRPr>
          </a:p>
        </p:txBody>
      </p:sp>
      <p:sp>
        <p:nvSpPr>
          <p:cNvPr id="106" name="任意多边形 105"/>
          <p:cNvSpPr/>
          <p:nvPr/>
        </p:nvSpPr>
        <p:spPr>
          <a:xfrm>
            <a:off x="5701823" y="1356124"/>
            <a:ext cx="2957191"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2" name="文本框 101"/>
          <p:cNvSpPr txBox="1"/>
          <p:nvPr/>
        </p:nvSpPr>
        <p:spPr>
          <a:xfrm>
            <a:off x="6174741" y="1537015"/>
            <a:ext cx="2247832" cy="646331"/>
          </a:xfrm>
          <a:prstGeom prst="rect">
            <a:avLst/>
          </a:prstGeom>
          <a:noFill/>
        </p:spPr>
        <p:txBody>
          <a:bodyPr wrap="square" rtlCol="0">
            <a:spAutoFit/>
          </a:bodyPr>
          <a:lstStyle/>
          <a:p>
            <a:pPr lvl="0"/>
            <a:r>
              <a:rPr lang="en-US" altLang="zh-CN" b="1" dirty="0">
                <a:solidFill>
                  <a:prstClr val="white"/>
                </a:solidFill>
              </a:rPr>
              <a:t>exploit information in neighboring </a:t>
            </a:r>
            <a:r>
              <a:rPr lang="en-US" altLang="zh-CN" b="1" dirty="0" smtClean="0">
                <a:solidFill>
                  <a:prstClr val="white"/>
                </a:solidFill>
              </a:rPr>
              <a:t>frames</a:t>
            </a:r>
            <a:endParaRPr lang="en-US" altLang="zh-CN" sz="2000" b="1" dirty="0">
              <a:solidFill>
                <a:prstClr val="white"/>
              </a:solidFill>
            </a:endParaRPr>
          </a:p>
        </p:txBody>
      </p:sp>
      <p:sp>
        <p:nvSpPr>
          <p:cNvPr id="6" name="左中括号 5"/>
          <p:cNvSpPr/>
          <p:nvPr/>
        </p:nvSpPr>
        <p:spPr>
          <a:xfrm>
            <a:off x="5402885" y="1663460"/>
            <a:ext cx="298938" cy="2009329"/>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8" name="任意多边形 107"/>
          <p:cNvSpPr/>
          <p:nvPr/>
        </p:nvSpPr>
        <p:spPr>
          <a:xfrm>
            <a:off x="5820486" y="3077542"/>
            <a:ext cx="2838527"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9" name="文本框 108"/>
          <p:cNvSpPr txBox="1"/>
          <p:nvPr/>
        </p:nvSpPr>
        <p:spPr>
          <a:xfrm>
            <a:off x="6373728" y="3119933"/>
            <a:ext cx="2048845" cy="923330"/>
          </a:xfrm>
          <a:prstGeom prst="rect">
            <a:avLst/>
          </a:prstGeom>
          <a:noFill/>
        </p:spPr>
        <p:txBody>
          <a:bodyPr wrap="square" rtlCol="0">
            <a:spAutoFit/>
          </a:bodyPr>
          <a:lstStyle/>
          <a:p>
            <a:pPr lvl="0"/>
            <a:r>
              <a:rPr lang="en-US" altLang="zh-CN" b="1" dirty="0">
                <a:solidFill>
                  <a:prstClr val="white"/>
                </a:solidFill>
              </a:rPr>
              <a:t>modeling tied context-dependent states</a:t>
            </a:r>
            <a:endParaRPr lang="en-US" altLang="zh-CN" sz="2000" b="1" dirty="0">
              <a:solidFill>
                <a:prstClr val="white"/>
              </a:solidFill>
            </a:endParaRPr>
          </a:p>
        </p:txBody>
      </p:sp>
      <p:sp>
        <p:nvSpPr>
          <p:cNvPr id="24" name="任意多边形 23"/>
          <p:cNvSpPr/>
          <p:nvPr/>
        </p:nvSpPr>
        <p:spPr>
          <a:xfrm>
            <a:off x="3294083" y="5151781"/>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5" name="文本框 24"/>
          <p:cNvSpPr txBox="1"/>
          <p:nvPr/>
        </p:nvSpPr>
        <p:spPr>
          <a:xfrm>
            <a:off x="3429000" y="5446588"/>
            <a:ext cx="1737083" cy="400110"/>
          </a:xfrm>
          <a:prstGeom prst="rect">
            <a:avLst/>
          </a:prstGeom>
          <a:noFill/>
        </p:spPr>
        <p:txBody>
          <a:bodyPr wrap="square" rtlCol="0">
            <a:spAutoFit/>
          </a:bodyPr>
          <a:lstStyle/>
          <a:p>
            <a:pPr lvl="0"/>
            <a:r>
              <a:rPr lang="en-US" altLang="zh-CN" sz="2000" b="1" dirty="0" smtClean="0">
                <a:solidFill>
                  <a:prstClr val="white"/>
                </a:solidFill>
              </a:rPr>
              <a:t>Disadvantage</a:t>
            </a:r>
            <a:endParaRPr lang="en-US" altLang="zh-CN" sz="2000" b="1" dirty="0">
              <a:solidFill>
                <a:prstClr val="white"/>
              </a:solidFill>
            </a:endParaRPr>
          </a:p>
        </p:txBody>
      </p:sp>
      <p:sp>
        <p:nvSpPr>
          <p:cNvPr id="26" name="文本框 25"/>
          <p:cNvSpPr txBox="1"/>
          <p:nvPr/>
        </p:nvSpPr>
        <p:spPr>
          <a:xfrm>
            <a:off x="5701823" y="5323477"/>
            <a:ext cx="4986636" cy="646331"/>
          </a:xfrm>
          <a:prstGeom prst="rect">
            <a:avLst/>
          </a:prstGeom>
          <a:noFill/>
        </p:spPr>
        <p:txBody>
          <a:bodyPr wrap="square" rtlCol="0">
            <a:spAutoFit/>
          </a:bodyPr>
          <a:lstStyle/>
          <a:p>
            <a:pPr lvl="0"/>
            <a:r>
              <a:rPr lang="en-US" altLang="zh-CN" b="1" dirty="0">
                <a:solidFill>
                  <a:prstClr val="white"/>
                </a:solidFill>
              </a:rPr>
              <a:t>much harder to make good use of</a:t>
            </a:r>
            <a:r>
              <a:rPr lang="en-US" altLang="zh-CN" b="1" dirty="0">
                <a:solidFill>
                  <a:srgbClr val="FF0000"/>
                </a:solidFill>
              </a:rPr>
              <a:t> large cluster</a:t>
            </a:r>
          </a:p>
          <a:p>
            <a:pPr lvl="0"/>
            <a:r>
              <a:rPr lang="en-US" altLang="zh-CN" b="1" dirty="0">
                <a:solidFill>
                  <a:srgbClr val="FF0000"/>
                </a:solidFill>
              </a:rPr>
              <a:t>machines</a:t>
            </a:r>
            <a:r>
              <a:rPr lang="en-US" altLang="zh-CN" b="1" dirty="0">
                <a:solidFill>
                  <a:prstClr val="white"/>
                </a:solidFill>
              </a:rPr>
              <a:t> to train them on massive data sets</a:t>
            </a:r>
            <a:endParaRPr lang="en-US" altLang="zh-CN" sz="2000" b="1" dirty="0">
              <a:solidFill>
                <a:prstClr val="white"/>
              </a:solidFill>
            </a:endParaRPr>
          </a:p>
        </p:txBody>
      </p:sp>
    </p:spTree>
    <p:extLst>
      <p:ext uri="{BB962C8B-B14F-4D97-AF65-F5344CB8AC3E}">
        <p14:creationId xmlns:p14="http://schemas.microsoft.com/office/powerpoint/2010/main" val="245362865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500"/>
                                        <p:tgtEl>
                                          <p:spTgt spid="9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3"/>
                                        </p:tgtEl>
                                        <p:attrNameLst>
                                          <p:attrName>style.visibility</p:attrName>
                                        </p:attrNameLst>
                                      </p:cBhvr>
                                      <p:to>
                                        <p:strVal val="visible"/>
                                      </p:to>
                                    </p:set>
                                    <p:animEffect transition="in" filter="fade">
                                      <p:cBhvr>
                                        <p:cTn id="10" dur="500"/>
                                        <p:tgtEl>
                                          <p:spTgt spid="10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fade">
                                      <p:cBhvr>
                                        <p:cTn id="15" dur="500"/>
                                        <p:tgtEl>
                                          <p:spTgt spid="10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6"/>
                                        </p:tgtEl>
                                        <p:attrNameLst>
                                          <p:attrName>style.visibility</p:attrName>
                                        </p:attrNameLst>
                                      </p:cBhvr>
                                      <p:to>
                                        <p:strVal val="visible"/>
                                      </p:to>
                                    </p:set>
                                    <p:animEffect transition="in" filter="fade">
                                      <p:cBhvr>
                                        <p:cTn id="21" dur="500"/>
                                        <p:tgtEl>
                                          <p:spTgt spid="10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09"/>
                                        </p:tgtEl>
                                        <p:attrNameLst>
                                          <p:attrName>style.visibility</p:attrName>
                                        </p:attrNameLst>
                                      </p:cBhvr>
                                      <p:to>
                                        <p:strVal val="visible"/>
                                      </p:to>
                                    </p:set>
                                    <p:animEffect transition="in" filter="fade">
                                      <p:cBhvr>
                                        <p:cTn id="26" dur="500"/>
                                        <p:tgtEl>
                                          <p:spTgt spid="10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8"/>
                                        </p:tgtEl>
                                        <p:attrNameLst>
                                          <p:attrName>style.visibility</p:attrName>
                                        </p:attrNameLst>
                                      </p:cBhvr>
                                      <p:to>
                                        <p:strVal val="visible"/>
                                      </p:to>
                                    </p:set>
                                    <p:animEffect transition="in" filter="fade">
                                      <p:cBhvr>
                                        <p:cTn id="29" dur="500"/>
                                        <p:tgtEl>
                                          <p:spTgt spid="10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9" grpId="0"/>
      <p:bldP spid="106" grpId="0" animBg="1"/>
      <p:bldP spid="102" grpId="0"/>
      <p:bldP spid="6" grpId="0" animBg="1"/>
      <p:bldP spid="108" grpId="0" animBg="1"/>
      <p:bldP spid="109" grpId="0"/>
      <p:bldP spid="24" grpId="0" animBg="1"/>
      <p:bldP spid="25" grpId="0"/>
      <p:bldP spid="26"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任意多边形 102"/>
          <p:cNvSpPr/>
          <p:nvPr/>
        </p:nvSpPr>
        <p:spPr>
          <a:xfrm>
            <a:off x="3294083" y="2250320"/>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455211" y="371399"/>
            <a:ext cx="4092819" cy="707886"/>
          </a:xfrm>
          <a:prstGeom prst="rect">
            <a:avLst/>
          </a:prstGeom>
          <a:noFill/>
        </p:spPr>
        <p:txBody>
          <a:bodyPr wrap="square" rtlCol="0">
            <a:spAutoFit/>
          </a:bodyPr>
          <a:lstStyle/>
          <a:p>
            <a:pPr lvl="0"/>
            <a:r>
              <a:rPr lang="en-US" altLang="zh-CN" sz="20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SUMMARY AND FUTURE DIRECTIONS</a:t>
            </a:r>
          </a:p>
        </p:txBody>
      </p:sp>
      <p:sp>
        <p:nvSpPr>
          <p:cNvPr id="99" name="文本框 98"/>
          <p:cNvSpPr txBox="1"/>
          <p:nvPr/>
        </p:nvSpPr>
        <p:spPr>
          <a:xfrm>
            <a:off x="3807347" y="2545127"/>
            <a:ext cx="802066" cy="399442"/>
          </a:xfrm>
          <a:prstGeom prst="rect">
            <a:avLst/>
          </a:prstGeom>
          <a:noFill/>
        </p:spPr>
        <p:txBody>
          <a:bodyPr wrap="square" rtlCol="0">
            <a:spAutoFit/>
          </a:bodyPr>
          <a:lstStyle/>
          <a:p>
            <a:pPr lvl="0"/>
            <a:r>
              <a:rPr lang="en-US" altLang="zh-CN" sz="2000" b="1" dirty="0" smtClean="0">
                <a:solidFill>
                  <a:prstClr val="white"/>
                </a:solidFill>
              </a:rPr>
              <a:t>DNN</a:t>
            </a:r>
            <a:endParaRPr lang="en-US" altLang="zh-CN" sz="2000" b="1" dirty="0">
              <a:solidFill>
                <a:prstClr val="white"/>
              </a:solidFill>
            </a:endParaRPr>
          </a:p>
        </p:txBody>
      </p:sp>
      <p:sp>
        <p:nvSpPr>
          <p:cNvPr id="106" name="任意多边形 105"/>
          <p:cNvSpPr/>
          <p:nvPr/>
        </p:nvSpPr>
        <p:spPr>
          <a:xfrm>
            <a:off x="5701823" y="1356124"/>
            <a:ext cx="2957191"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2" name="文本框 101"/>
          <p:cNvSpPr txBox="1"/>
          <p:nvPr/>
        </p:nvSpPr>
        <p:spPr>
          <a:xfrm>
            <a:off x="6174741" y="1537015"/>
            <a:ext cx="2247832" cy="646331"/>
          </a:xfrm>
          <a:prstGeom prst="rect">
            <a:avLst/>
          </a:prstGeom>
          <a:noFill/>
        </p:spPr>
        <p:txBody>
          <a:bodyPr wrap="square" rtlCol="0">
            <a:spAutoFit/>
          </a:bodyPr>
          <a:lstStyle/>
          <a:p>
            <a:pPr lvl="0"/>
            <a:r>
              <a:rPr lang="en-US" altLang="zh-CN" b="1" dirty="0">
                <a:solidFill>
                  <a:prstClr val="white"/>
                </a:solidFill>
              </a:rPr>
              <a:t>exploit information in neighboring </a:t>
            </a:r>
            <a:r>
              <a:rPr lang="en-US" altLang="zh-CN" b="1" dirty="0" smtClean="0">
                <a:solidFill>
                  <a:prstClr val="white"/>
                </a:solidFill>
              </a:rPr>
              <a:t>frames</a:t>
            </a:r>
            <a:endParaRPr lang="en-US" altLang="zh-CN" sz="2000" b="1" dirty="0">
              <a:solidFill>
                <a:prstClr val="white"/>
              </a:solidFill>
            </a:endParaRPr>
          </a:p>
        </p:txBody>
      </p:sp>
      <p:sp>
        <p:nvSpPr>
          <p:cNvPr id="6" name="左中括号 5"/>
          <p:cNvSpPr/>
          <p:nvPr/>
        </p:nvSpPr>
        <p:spPr>
          <a:xfrm>
            <a:off x="5402885" y="1663460"/>
            <a:ext cx="298938" cy="2009329"/>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8" name="任意多边形 107"/>
          <p:cNvSpPr/>
          <p:nvPr/>
        </p:nvSpPr>
        <p:spPr>
          <a:xfrm>
            <a:off x="5820486" y="3077542"/>
            <a:ext cx="2838527"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C91A0"/>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9" name="文本框 108"/>
          <p:cNvSpPr txBox="1"/>
          <p:nvPr/>
        </p:nvSpPr>
        <p:spPr>
          <a:xfrm>
            <a:off x="6373728" y="3119933"/>
            <a:ext cx="2048845" cy="923330"/>
          </a:xfrm>
          <a:prstGeom prst="rect">
            <a:avLst/>
          </a:prstGeom>
          <a:noFill/>
        </p:spPr>
        <p:txBody>
          <a:bodyPr wrap="square" rtlCol="0">
            <a:spAutoFit/>
          </a:bodyPr>
          <a:lstStyle/>
          <a:p>
            <a:pPr lvl="0"/>
            <a:r>
              <a:rPr lang="en-US" altLang="zh-CN" b="1" dirty="0">
                <a:solidFill>
                  <a:prstClr val="white"/>
                </a:solidFill>
              </a:rPr>
              <a:t>modeling tied context-dependent states</a:t>
            </a:r>
            <a:endParaRPr lang="en-US" altLang="zh-CN" sz="2000" b="1" dirty="0">
              <a:solidFill>
                <a:prstClr val="white"/>
              </a:solidFill>
            </a:endParaRPr>
          </a:p>
        </p:txBody>
      </p:sp>
      <p:sp>
        <p:nvSpPr>
          <p:cNvPr id="24" name="任意多边形 23"/>
          <p:cNvSpPr/>
          <p:nvPr/>
        </p:nvSpPr>
        <p:spPr>
          <a:xfrm>
            <a:off x="3294083" y="5151781"/>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5" name="文本框 24"/>
          <p:cNvSpPr txBox="1"/>
          <p:nvPr/>
        </p:nvSpPr>
        <p:spPr>
          <a:xfrm>
            <a:off x="3429000" y="5446588"/>
            <a:ext cx="1737083" cy="400110"/>
          </a:xfrm>
          <a:prstGeom prst="rect">
            <a:avLst/>
          </a:prstGeom>
          <a:noFill/>
        </p:spPr>
        <p:txBody>
          <a:bodyPr wrap="square" rtlCol="0">
            <a:spAutoFit/>
          </a:bodyPr>
          <a:lstStyle/>
          <a:p>
            <a:pPr lvl="0"/>
            <a:r>
              <a:rPr lang="en-US" altLang="zh-CN" sz="2000" b="1" dirty="0" smtClean="0">
                <a:solidFill>
                  <a:prstClr val="white"/>
                </a:solidFill>
              </a:rPr>
              <a:t>Disadvantage</a:t>
            </a:r>
            <a:endParaRPr lang="en-US" altLang="zh-CN" sz="2000" b="1" dirty="0">
              <a:solidFill>
                <a:prstClr val="white"/>
              </a:solidFill>
            </a:endParaRPr>
          </a:p>
        </p:txBody>
      </p:sp>
      <p:sp>
        <p:nvSpPr>
          <p:cNvPr id="26" name="文本框 25"/>
          <p:cNvSpPr txBox="1"/>
          <p:nvPr/>
        </p:nvSpPr>
        <p:spPr>
          <a:xfrm>
            <a:off x="5701823" y="5323477"/>
            <a:ext cx="4986636" cy="646331"/>
          </a:xfrm>
          <a:prstGeom prst="rect">
            <a:avLst/>
          </a:prstGeom>
          <a:noFill/>
        </p:spPr>
        <p:txBody>
          <a:bodyPr wrap="square" rtlCol="0">
            <a:spAutoFit/>
          </a:bodyPr>
          <a:lstStyle/>
          <a:p>
            <a:pPr lvl="0"/>
            <a:r>
              <a:rPr lang="en-US" altLang="zh-CN" b="1" dirty="0">
                <a:solidFill>
                  <a:prstClr val="white"/>
                </a:solidFill>
              </a:rPr>
              <a:t>much harder to make good use of</a:t>
            </a:r>
            <a:r>
              <a:rPr lang="en-US" altLang="zh-CN" b="1" dirty="0">
                <a:solidFill>
                  <a:srgbClr val="FF0000"/>
                </a:solidFill>
              </a:rPr>
              <a:t> large cluster</a:t>
            </a:r>
          </a:p>
          <a:p>
            <a:pPr lvl="0"/>
            <a:r>
              <a:rPr lang="en-US" altLang="zh-CN" b="1" dirty="0">
                <a:solidFill>
                  <a:srgbClr val="FF0000"/>
                </a:solidFill>
              </a:rPr>
              <a:t>machines</a:t>
            </a:r>
            <a:r>
              <a:rPr lang="en-US" altLang="zh-CN" b="1" dirty="0">
                <a:solidFill>
                  <a:prstClr val="white"/>
                </a:solidFill>
              </a:rPr>
              <a:t> to train them on massive data sets</a:t>
            </a:r>
            <a:endParaRPr lang="en-US" altLang="zh-CN" sz="2000" b="1" dirty="0">
              <a:solidFill>
                <a:prstClr val="white"/>
              </a:solidFill>
            </a:endParaRPr>
          </a:p>
        </p:txBody>
      </p:sp>
    </p:spTree>
    <p:extLst>
      <p:ext uri="{BB962C8B-B14F-4D97-AF65-F5344CB8AC3E}">
        <p14:creationId xmlns:p14="http://schemas.microsoft.com/office/powerpoint/2010/main" val="13121940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500"/>
                                        <p:tgtEl>
                                          <p:spTgt spid="9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3"/>
                                        </p:tgtEl>
                                        <p:attrNameLst>
                                          <p:attrName>style.visibility</p:attrName>
                                        </p:attrNameLst>
                                      </p:cBhvr>
                                      <p:to>
                                        <p:strVal val="visible"/>
                                      </p:to>
                                    </p:set>
                                    <p:animEffect transition="in" filter="fade">
                                      <p:cBhvr>
                                        <p:cTn id="10" dur="500"/>
                                        <p:tgtEl>
                                          <p:spTgt spid="10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fade">
                                      <p:cBhvr>
                                        <p:cTn id="15" dur="500"/>
                                        <p:tgtEl>
                                          <p:spTgt spid="10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6"/>
                                        </p:tgtEl>
                                        <p:attrNameLst>
                                          <p:attrName>style.visibility</p:attrName>
                                        </p:attrNameLst>
                                      </p:cBhvr>
                                      <p:to>
                                        <p:strVal val="visible"/>
                                      </p:to>
                                    </p:set>
                                    <p:animEffect transition="in" filter="fade">
                                      <p:cBhvr>
                                        <p:cTn id="21" dur="500"/>
                                        <p:tgtEl>
                                          <p:spTgt spid="10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09"/>
                                        </p:tgtEl>
                                        <p:attrNameLst>
                                          <p:attrName>style.visibility</p:attrName>
                                        </p:attrNameLst>
                                      </p:cBhvr>
                                      <p:to>
                                        <p:strVal val="visible"/>
                                      </p:to>
                                    </p:set>
                                    <p:animEffect transition="in" filter="fade">
                                      <p:cBhvr>
                                        <p:cTn id="26" dur="500"/>
                                        <p:tgtEl>
                                          <p:spTgt spid="10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8"/>
                                        </p:tgtEl>
                                        <p:attrNameLst>
                                          <p:attrName>style.visibility</p:attrName>
                                        </p:attrNameLst>
                                      </p:cBhvr>
                                      <p:to>
                                        <p:strVal val="visible"/>
                                      </p:to>
                                    </p:set>
                                    <p:animEffect transition="in" filter="fade">
                                      <p:cBhvr>
                                        <p:cTn id="29" dur="500"/>
                                        <p:tgtEl>
                                          <p:spTgt spid="10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99" grpId="0"/>
      <p:bldP spid="106" grpId="0" animBg="1"/>
      <p:bldP spid="102" grpId="0"/>
      <p:bldP spid="6" grpId="0" animBg="1"/>
      <p:bldP spid="108" grpId="0" animBg="1"/>
      <p:bldP spid="109" grpId="0"/>
      <p:bldP spid="24" grpId="0" animBg="1"/>
      <p:bldP spid="25" grpId="0"/>
      <p:bldP spid="26"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6</a:t>
            </a:r>
            <a:endParaRPr lang="zh-CN" altLang="en-US" sz="19900" b="1" dirty="0">
              <a:solidFill>
                <a:schemeClr val="bg1"/>
              </a:solidFill>
            </a:endParaRPr>
          </a:p>
        </p:txBody>
      </p:sp>
      <p:sp>
        <p:nvSpPr>
          <p:cNvPr id="3" name="文本框 2"/>
          <p:cNvSpPr txBox="1"/>
          <p:nvPr/>
        </p:nvSpPr>
        <p:spPr>
          <a:xfrm>
            <a:off x="4680437" y="1726859"/>
            <a:ext cx="7013331" cy="2800767"/>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OTHER WAYS OF USING DEEP NEURAL</a:t>
            </a:r>
          </a:p>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NETWORKS FOR SPEECH RECOGNITION</a:t>
            </a:r>
            <a:endPar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749203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199958" y="500731"/>
            <a:ext cx="4974249"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128860" y="1097188"/>
            <a:ext cx="13116443" cy="523220"/>
          </a:xfrm>
          <a:prstGeom prst="rect">
            <a:avLst/>
          </a:prstGeom>
          <a:noFill/>
        </p:spPr>
        <p:txBody>
          <a:bodyPr wrap="square" rtlCol="0">
            <a:spAutoFit/>
          </a:bodyPr>
          <a:lstStyle/>
          <a:p>
            <a:pPr lvl="0"/>
            <a:r>
              <a:rPr lang="en-US" altLang="zh-CN" sz="2800" b="1" dirty="0">
                <a:solidFill>
                  <a:prstClr val="white"/>
                </a:solidFill>
              </a:rPr>
              <a:t>6 OTHER WAYS OF USING DEEP </a:t>
            </a:r>
            <a:r>
              <a:rPr lang="en-US" altLang="zh-CN" sz="2800" b="1" dirty="0" smtClean="0">
                <a:solidFill>
                  <a:prstClr val="white"/>
                </a:solidFill>
              </a:rPr>
              <a:t>NEURAL NETWORKS </a:t>
            </a:r>
            <a:r>
              <a:rPr lang="en-US" altLang="zh-CN" sz="2800" b="1" dirty="0">
                <a:solidFill>
                  <a:prstClr val="white"/>
                </a:solidFill>
              </a:rPr>
              <a:t>FOR SPEECH RECOGNITION</a:t>
            </a:r>
            <a:endParaRPr lang="en-US" altLang="zh-CN" sz="2800" b="1" dirty="0">
              <a:solidFill>
                <a:prstClr val="white"/>
              </a:solidFill>
            </a:endParaRPr>
          </a:p>
        </p:txBody>
      </p:sp>
      <p:sp>
        <p:nvSpPr>
          <p:cNvPr id="7" name="文本框 21"/>
          <p:cNvSpPr txBox="1"/>
          <p:nvPr/>
        </p:nvSpPr>
        <p:spPr>
          <a:xfrm>
            <a:off x="2364208" y="2478815"/>
            <a:ext cx="8522867" cy="830997"/>
          </a:xfrm>
          <a:prstGeom prst="rect">
            <a:avLst/>
          </a:prstGeom>
          <a:noFill/>
        </p:spPr>
        <p:txBody>
          <a:bodyPr wrap="square" rtlCol="0">
            <a:spAutoFit/>
          </a:bodyPr>
          <a:lstStyle/>
          <a:p>
            <a:pPr lvl="0"/>
            <a:r>
              <a:rPr lang="en-US" altLang="zh-CN" sz="2400" b="1" dirty="0">
                <a:solidFill>
                  <a:prstClr val="white"/>
                </a:solidFill>
              </a:rPr>
              <a:t>6.1 USING DBN-DNNs TO </a:t>
            </a:r>
            <a:r>
              <a:rPr lang="en-US" altLang="zh-CN" sz="2400" b="1" dirty="0" smtClean="0">
                <a:solidFill>
                  <a:prstClr val="white"/>
                </a:solidFill>
              </a:rPr>
              <a:t>PROVIDE INPUT </a:t>
            </a:r>
            <a:r>
              <a:rPr lang="en-US" altLang="zh-CN" sz="2400" b="1" dirty="0">
                <a:solidFill>
                  <a:prstClr val="white"/>
                </a:solidFill>
              </a:rPr>
              <a:t>FEATURES FOR GMM-HMM SYSTEMS </a:t>
            </a:r>
            <a:endParaRPr lang="en-US" altLang="zh-CN" sz="2400" b="1" dirty="0">
              <a:solidFill>
                <a:prstClr val="white"/>
              </a:solidFill>
            </a:endParaRPr>
          </a:p>
        </p:txBody>
      </p:sp>
      <p:sp>
        <p:nvSpPr>
          <p:cNvPr id="19" name="文本框 21"/>
          <p:cNvSpPr txBox="1"/>
          <p:nvPr/>
        </p:nvSpPr>
        <p:spPr>
          <a:xfrm>
            <a:off x="2364207" y="3516307"/>
            <a:ext cx="8522867" cy="830997"/>
          </a:xfrm>
          <a:prstGeom prst="rect">
            <a:avLst/>
          </a:prstGeom>
          <a:noFill/>
        </p:spPr>
        <p:txBody>
          <a:bodyPr wrap="square" rtlCol="0">
            <a:spAutoFit/>
          </a:bodyPr>
          <a:lstStyle/>
          <a:p>
            <a:pPr lvl="0"/>
            <a:r>
              <a:rPr lang="en-US" altLang="zh-CN" sz="2400" b="1" dirty="0">
                <a:solidFill>
                  <a:prstClr val="white"/>
                </a:solidFill>
              </a:rPr>
              <a:t>6.2 USING DNNs TO ESTIMATE ARTICULATORY FEATURES</a:t>
            </a:r>
          </a:p>
          <a:p>
            <a:pPr lvl="0"/>
            <a:r>
              <a:rPr lang="en-US" altLang="zh-CN" sz="2400" b="1" dirty="0">
                <a:solidFill>
                  <a:prstClr val="white"/>
                </a:solidFill>
              </a:rPr>
              <a:t>FOR DETECTION-BASED SPEECH RECOGNITION</a:t>
            </a:r>
            <a:endParaRPr lang="en-US" altLang="zh-CN" sz="2400" b="1" dirty="0">
              <a:solidFill>
                <a:prstClr val="white"/>
              </a:solidFill>
            </a:endParaRPr>
          </a:p>
        </p:txBody>
      </p:sp>
    </p:spTree>
    <p:extLst>
      <p:ext uri="{BB962C8B-B14F-4D97-AF65-F5344CB8AC3E}">
        <p14:creationId xmlns:p14="http://schemas.microsoft.com/office/powerpoint/2010/main" val="42500221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19"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199958" y="500731"/>
            <a:ext cx="4974249"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313807" y="1097188"/>
            <a:ext cx="13116443" cy="523220"/>
          </a:xfrm>
          <a:prstGeom prst="rect">
            <a:avLst/>
          </a:prstGeom>
          <a:noFill/>
        </p:spPr>
        <p:txBody>
          <a:bodyPr wrap="square" rtlCol="0">
            <a:spAutoFit/>
          </a:bodyPr>
          <a:lstStyle/>
          <a:p>
            <a:pPr lvl="0"/>
            <a:r>
              <a:rPr lang="en-US" altLang="zh-CN" sz="2800" b="1" dirty="0">
                <a:solidFill>
                  <a:prstClr val="white"/>
                </a:solidFill>
              </a:rPr>
              <a:t>6.1 USING DBN-DNNs TO PROVIDE INPUT FEATURES FOR GMM-HMM SYSTEMS </a:t>
            </a:r>
          </a:p>
        </p:txBody>
      </p:sp>
      <p:sp>
        <p:nvSpPr>
          <p:cNvPr id="7" name="文本框 21"/>
          <p:cNvSpPr txBox="1"/>
          <p:nvPr/>
        </p:nvSpPr>
        <p:spPr>
          <a:xfrm>
            <a:off x="2364208" y="2478815"/>
            <a:ext cx="8522867" cy="830997"/>
          </a:xfrm>
          <a:prstGeom prst="rect">
            <a:avLst/>
          </a:prstGeom>
          <a:noFill/>
        </p:spPr>
        <p:txBody>
          <a:bodyPr wrap="square" rtlCol="0">
            <a:spAutoFit/>
          </a:bodyPr>
          <a:lstStyle/>
          <a:p>
            <a:pPr lvl="0"/>
            <a:r>
              <a:rPr lang="en-US" altLang="zh-CN" sz="2400" b="1" dirty="0">
                <a:solidFill>
                  <a:prstClr val="white"/>
                </a:solidFill>
              </a:rPr>
              <a:t>6.1 USING DBN-DNNs TO </a:t>
            </a:r>
            <a:r>
              <a:rPr lang="en-US" altLang="zh-CN" sz="2400" b="1" dirty="0" smtClean="0">
                <a:solidFill>
                  <a:prstClr val="white"/>
                </a:solidFill>
              </a:rPr>
              <a:t>PROVIDE INPUT </a:t>
            </a:r>
            <a:r>
              <a:rPr lang="en-US" altLang="zh-CN" sz="2400" b="1" dirty="0">
                <a:solidFill>
                  <a:prstClr val="white"/>
                </a:solidFill>
              </a:rPr>
              <a:t>FEATURES FOR GMM-HMM SYSTEMS </a:t>
            </a:r>
            <a:endParaRPr lang="en-US" altLang="zh-CN" sz="2400" b="1" dirty="0">
              <a:solidFill>
                <a:prstClr val="white"/>
              </a:solidFill>
            </a:endParaRPr>
          </a:p>
        </p:txBody>
      </p:sp>
      <p:sp>
        <p:nvSpPr>
          <p:cNvPr id="19" name="文本框 21"/>
          <p:cNvSpPr txBox="1"/>
          <p:nvPr/>
        </p:nvSpPr>
        <p:spPr>
          <a:xfrm>
            <a:off x="2364207" y="3516307"/>
            <a:ext cx="8522867" cy="830997"/>
          </a:xfrm>
          <a:prstGeom prst="rect">
            <a:avLst/>
          </a:prstGeom>
          <a:noFill/>
        </p:spPr>
        <p:txBody>
          <a:bodyPr wrap="square" rtlCol="0">
            <a:spAutoFit/>
          </a:bodyPr>
          <a:lstStyle/>
          <a:p>
            <a:pPr lvl="0"/>
            <a:r>
              <a:rPr lang="en-US" altLang="zh-CN" sz="2400" b="1" dirty="0">
                <a:solidFill>
                  <a:prstClr val="white"/>
                </a:solidFill>
              </a:rPr>
              <a:t>6.2 USING DNNs TO ESTIMATE ARTICULATORY FEATURES</a:t>
            </a:r>
          </a:p>
          <a:p>
            <a:pPr lvl="0"/>
            <a:r>
              <a:rPr lang="en-US" altLang="zh-CN" sz="2400" b="1" dirty="0">
                <a:solidFill>
                  <a:prstClr val="white"/>
                </a:solidFill>
              </a:rPr>
              <a:t>FOR DETECTION-BASED SPEECH RECOGNITION</a:t>
            </a:r>
            <a:endParaRPr lang="en-US" altLang="zh-CN" sz="2400" b="1" dirty="0">
              <a:solidFill>
                <a:prstClr val="white"/>
              </a:solidFill>
            </a:endParaRPr>
          </a:p>
        </p:txBody>
      </p:sp>
    </p:spTree>
    <p:extLst>
      <p:ext uri="{BB962C8B-B14F-4D97-AF65-F5344CB8AC3E}">
        <p14:creationId xmlns:p14="http://schemas.microsoft.com/office/powerpoint/2010/main" val="8693910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19"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86200" y="2514600"/>
            <a:ext cx="4686300" cy="1107996"/>
          </a:xfrm>
          <a:prstGeom prst="rect">
            <a:avLst/>
          </a:prstGeom>
          <a:noFill/>
        </p:spPr>
        <p:txBody>
          <a:bodyPr wrap="square" rtlCol="0">
            <a:spAutoFit/>
          </a:bodyPr>
          <a:lstStyle/>
          <a:p>
            <a:r>
              <a:rPr lang="en-US" altLang="zh-CN" sz="6600" dirty="0" smtClean="0">
                <a:solidFill>
                  <a:schemeClr val="bg1"/>
                </a:solidFill>
              </a:rPr>
              <a:t>THANK YOU!</a:t>
            </a:r>
            <a:endParaRPr lang="zh-CN" altLang="en-US" sz="6600" dirty="0">
              <a:solidFill>
                <a:schemeClr val="bg1"/>
              </a:solidFill>
            </a:endParaRPr>
          </a:p>
        </p:txBody>
      </p:sp>
    </p:spTree>
    <p:extLst>
      <p:ext uri="{BB962C8B-B14F-4D97-AF65-F5344CB8AC3E}">
        <p14:creationId xmlns:p14="http://schemas.microsoft.com/office/powerpoint/2010/main" val="39729733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899831" y="1325616"/>
            <a:ext cx="6705600" cy="584775"/>
          </a:xfrm>
          <a:prstGeom prst="rect">
            <a:avLst/>
          </a:prstGeom>
          <a:noFill/>
        </p:spPr>
        <p:txBody>
          <a:bodyPr wrap="square" rtlCol="0">
            <a:spAutoFit/>
          </a:bodyPr>
          <a:lstStyle/>
          <a:p>
            <a:r>
              <a:rPr lang="zh-CN" altLang="en-US" sz="3200" dirty="0">
                <a:solidFill>
                  <a:schemeClr val="bg1"/>
                </a:solidFill>
              </a:rPr>
              <a:t>数学视角：“线性可分”</a:t>
            </a:r>
          </a:p>
        </p:txBody>
      </p:sp>
      <p:sp>
        <p:nvSpPr>
          <p:cNvPr id="22" name="文本框 21"/>
          <p:cNvSpPr txBox="1"/>
          <p:nvPr/>
        </p:nvSpPr>
        <p:spPr>
          <a:xfrm>
            <a:off x="899831" y="2061394"/>
            <a:ext cx="1424269" cy="584775"/>
          </a:xfrm>
          <a:prstGeom prst="rect">
            <a:avLst/>
          </a:prstGeom>
          <a:noFill/>
        </p:spPr>
        <p:txBody>
          <a:bodyPr wrap="square" rtlCol="0">
            <a:spAutoFit/>
          </a:bodyPr>
          <a:lstStyle/>
          <a:p>
            <a:r>
              <a:rPr lang="zh-CN" altLang="en-US" sz="3200" dirty="0">
                <a:solidFill>
                  <a:schemeClr val="bg1"/>
                </a:solidFill>
              </a:rPr>
              <a:t>二</a:t>
            </a:r>
            <a:r>
              <a:rPr lang="zh-CN" altLang="en-US" sz="3200" dirty="0" smtClean="0">
                <a:solidFill>
                  <a:schemeClr val="bg1"/>
                </a:solidFill>
              </a:rPr>
              <a:t>维：</a:t>
            </a:r>
            <a:endParaRPr lang="zh-CN" altLang="en-US" sz="3200" dirty="0">
              <a:solidFill>
                <a:schemeClr val="bg1"/>
              </a:solidFill>
            </a:endParaRPr>
          </a:p>
        </p:txBody>
      </p:sp>
      <p:pic>
        <p:nvPicPr>
          <p:cNvPr id="6" name="图片 5"/>
          <p:cNvPicPr>
            <a:picLocks noChangeAspect="1"/>
          </p:cNvPicPr>
          <p:nvPr/>
        </p:nvPicPr>
        <p:blipFill>
          <a:blip r:embed="rId3"/>
          <a:stretch>
            <a:fillRect/>
          </a:stretch>
        </p:blipFill>
        <p:spPr>
          <a:xfrm>
            <a:off x="1133475" y="2797172"/>
            <a:ext cx="3057525" cy="3166168"/>
          </a:xfrm>
          <a:prstGeom prst="rect">
            <a:avLst/>
          </a:prstGeom>
        </p:spPr>
      </p:pic>
      <mc:AlternateContent xmlns:mc="http://schemas.openxmlformats.org/markup-compatibility/2006" xmlns:a14="http://schemas.microsoft.com/office/drawing/2010/main">
        <mc:Choice Requires="a14">
          <p:sp>
            <p:nvSpPr>
              <p:cNvPr id="11" name="文本框 10"/>
              <p:cNvSpPr txBox="1"/>
              <p:nvPr/>
            </p:nvSpPr>
            <p:spPr>
              <a:xfrm>
                <a:off x="4794717" y="3610815"/>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1" name="文本框 10"/>
              <p:cNvSpPr txBox="1">
                <a:spLocks noRot="1" noChangeAspect="1" noMove="1" noResize="1" noEditPoints="1" noAdjustHandles="1" noChangeArrowheads="1" noChangeShapeType="1" noTextEdit="1"/>
              </p:cNvSpPr>
              <p:nvPr/>
            </p:nvSpPr>
            <p:spPr>
              <a:xfrm>
                <a:off x="4794717" y="3610815"/>
                <a:ext cx="3859866" cy="769441"/>
              </a:xfrm>
              <a:prstGeom prst="rect">
                <a:avLst/>
              </a:prstGeom>
              <a:blipFill rotWithShape="0">
                <a:blip r:embed="rId4"/>
                <a:stretch>
                  <a:fillRect b="-19685"/>
                </a:stretch>
              </a:blipFill>
            </p:spPr>
            <p:txBody>
              <a:bodyPr/>
              <a:lstStyle/>
              <a:p>
                <a:r>
                  <a:rPr lang="zh-CN" altLang="en-US">
                    <a:noFill/>
                  </a:rPr>
                  <a:t> </a:t>
                </a:r>
              </a:p>
            </p:txBody>
          </p:sp>
        </mc:Fallback>
      </mc:AlternateContent>
      <p:pic>
        <p:nvPicPr>
          <p:cNvPr id="8" name="图片 7"/>
          <p:cNvPicPr>
            <a:picLocks noChangeAspect="1"/>
          </p:cNvPicPr>
          <p:nvPr/>
        </p:nvPicPr>
        <p:blipFill>
          <a:blip r:embed="rId5"/>
          <a:stretch>
            <a:fillRect/>
          </a:stretch>
        </p:blipFill>
        <p:spPr>
          <a:xfrm>
            <a:off x="7943850" y="2797172"/>
            <a:ext cx="3150178" cy="3166169"/>
          </a:xfrm>
          <a:prstGeom prst="rect">
            <a:avLst/>
          </a:prstGeom>
        </p:spPr>
      </p:pic>
      <p:sp>
        <p:nvSpPr>
          <p:cNvPr id="9" name="右箭头 8"/>
          <p:cNvSpPr/>
          <p:nvPr/>
        </p:nvSpPr>
        <p:spPr>
          <a:xfrm>
            <a:off x="4991100" y="4268996"/>
            <a:ext cx="2190750" cy="457200"/>
          </a:xfrm>
          <a:prstGeom prst="rightArrow">
            <a:avLst/>
          </a:prstGeom>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3213734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p:bldP spid="11" grpId="0"/>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899831" y="1325616"/>
            <a:ext cx="6705600" cy="584775"/>
          </a:xfrm>
          <a:prstGeom prst="rect">
            <a:avLst/>
          </a:prstGeom>
          <a:noFill/>
        </p:spPr>
        <p:txBody>
          <a:bodyPr wrap="square" rtlCol="0">
            <a:spAutoFit/>
          </a:bodyPr>
          <a:lstStyle/>
          <a:p>
            <a:r>
              <a:rPr lang="zh-CN" altLang="en-US" sz="3200" dirty="0">
                <a:solidFill>
                  <a:schemeClr val="bg1"/>
                </a:solidFill>
              </a:rPr>
              <a:t>数学视角：“线性可分”</a:t>
            </a:r>
          </a:p>
        </p:txBody>
      </p:sp>
      <p:sp>
        <p:nvSpPr>
          <p:cNvPr id="22" name="文本框 21"/>
          <p:cNvSpPr txBox="1"/>
          <p:nvPr/>
        </p:nvSpPr>
        <p:spPr>
          <a:xfrm>
            <a:off x="5628712" y="1325616"/>
            <a:ext cx="1976719" cy="584775"/>
          </a:xfrm>
          <a:prstGeom prst="rect">
            <a:avLst/>
          </a:prstGeom>
          <a:noFill/>
        </p:spPr>
        <p:txBody>
          <a:bodyPr wrap="square" rtlCol="0">
            <a:spAutoFit/>
          </a:bodyPr>
          <a:lstStyle/>
          <a:p>
            <a:r>
              <a:rPr lang="zh-CN" altLang="en-US" sz="3200" dirty="0" smtClean="0">
                <a:solidFill>
                  <a:schemeClr val="bg1"/>
                </a:solidFill>
              </a:rPr>
              <a:t>动态演示</a:t>
            </a:r>
            <a:endParaRPr lang="zh-CN" altLang="en-US" sz="3200" dirty="0">
              <a:solidFill>
                <a:schemeClr val="bg1"/>
              </a:solidFill>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1237" y="2175847"/>
            <a:ext cx="3095625" cy="3023152"/>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1200" y="2175847"/>
            <a:ext cx="3095625" cy="3023152"/>
          </a:xfrm>
          <a:prstGeom prst="rect">
            <a:avLst/>
          </a:prstGeom>
        </p:spPr>
      </p:pic>
      <mc:AlternateContent xmlns:mc="http://schemas.openxmlformats.org/markup-compatibility/2006" xmlns:a14="http://schemas.microsoft.com/office/drawing/2010/main">
        <mc:Choice Requires="a14">
          <p:sp>
            <p:nvSpPr>
              <p:cNvPr id="10" name="文本框 9"/>
              <p:cNvSpPr txBox="1"/>
              <p:nvPr/>
            </p:nvSpPr>
            <p:spPr>
              <a:xfrm>
                <a:off x="7943850" y="1233282"/>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0" name="文本框 9"/>
              <p:cNvSpPr txBox="1">
                <a:spLocks noRot="1" noChangeAspect="1" noMove="1" noResize="1" noEditPoints="1" noAdjustHandles="1" noChangeArrowheads="1" noChangeShapeType="1" noTextEdit="1"/>
              </p:cNvSpPr>
              <p:nvPr/>
            </p:nvSpPr>
            <p:spPr>
              <a:xfrm>
                <a:off x="7943850" y="1233282"/>
                <a:ext cx="3859866" cy="769441"/>
              </a:xfrm>
              <a:prstGeom prst="rect">
                <a:avLst/>
              </a:prstGeom>
              <a:blipFill rotWithShape="0">
                <a:blip r:embed="rId5"/>
                <a:stretch>
                  <a:fillRect b="-19685"/>
                </a:stretch>
              </a:blipFill>
            </p:spPr>
            <p:txBody>
              <a:bodyPr/>
              <a:lstStyle/>
              <a:p>
                <a:r>
                  <a:rPr lang="zh-CN" altLang="en-US">
                    <a:noFill/>
                  </a:rPr>
                  <a:t> </a:t>
                </a:r>
              </a:p>
            </p:txBody>
          </p:sp>
        </mc:Fallback>
      </mc:AlternateContent>
      <p:sp>
        <p:nvSpPr>
          <p:cNvPr id="11" name="文本框 10"/>
          <p:cNvSpPr txBox="1"/>
          <p:nvPr/>
        </p:nvSpPr>
        <p:spPr>
          <a:xfrm>
            <a:off x="4027601" y="5759770"/>
            <a:ext cx="5367197" cy="1107996"/>
          </a:xfrm>
          <a:prstGeom prst="rect">
            <a:avLst/>
          </a:prstGeom>
          <a:noFill/>
        </p:spPr>
        <p:txBody>
          <a:bodyPr wrap="square" rtlCol="0">
            <a:spAutoFit/>
          </a:bodyPr>
          <a:lstStyle/>
          <a:p>
            <a:r>
              <a:rPr lang="zh-CN" altLang="en-US" b="1" dirty="0" smtClean="0">
                <a:solidFill>
                  <a:schemeClr val="bg1"/>
                </a:solidFill>
              </a:rPr>
              <a:t>每一层的权重</a:t>
            </a:r>
            <a:r>
              <a:rPr lang="en-US" altLang="zh-CN" b="1" dirty="0">
                <a:solidFill>
                  <a:schemeClr val="bg1"/>
                </a:solidFill>
              </a:rPr>
              <a:t>W</a:t>
            </a:r>
            <a:r>
              <a:rPr lang="zh-CN" altLang="en-US" b="1" dirty="0" smtClean="0">
                <a:solidFill>
                  <a:schemeClr val="bg1"/>
                </a:solidFill>
              </a:rPr>
              <a:t>：</a:t>
            </a:r>
            <a:r>
              <a:rPr lang="zh-CN" altLang="en-US" sz="2400" b="1" dirty="0" smtClean="0">
                <a:solidFill>
                  <a:srgbClr val="FF0000"/>
                </a:solidFill>
              </a:rPr>
              <a:t>控制如何变换空间</a:t>
            </a:r>
            <a:endParaRPr lang="en-US" altLang="zh-CN" sz="2400" b="1" dirty="0" smtClean="0">
              <a:solidFill>
                <a:srgbClr val="FF0000"/>
              </a:solidFill>
            </a:endParaRPr>
          </a:p>
          <a:p>
            <a:r>
              <a:rPr lang="zh-CN" altLang="en-US" b="1" dirty="0">
                <a:solidFill>
                  <a:schemeClr val="bg1"/>
                </a:solidFill>
              </a:rPr>
              <a:t>每一层</a:t>
            </a:r>
            <a:r>
              <a:rPr lang="zh-CN" altLang="en-US" b="1" dirty="0" smtClean="0">
                <a:solidFill>
                  <a:schemeClr val="bg1"/>
                </a:solidFill>
              </a:rPr>
              <a:t>的激活函数</a:t>
            </a:r>
            <a:r>
              <a:rPr lang="en-US" altLang="zh-CN" b="1" dirty="0" smtClean="0">
                <a:solidFill>
                  <a:schemeClr val="bg1"/>
                </a:solidFill>
              </a:rPr>
              <a:t>a</a:t>
            </a:r>
            <a:r>
              <a:rPr lang="zh-CN" altLang="en-US" b="1" dirty="0" smtClean="0">
                <a:solidFill>
                  <a:schemeClr val="bg1"/>
                </a:solidFill>
              </a:rPr>
              <a:t>：</a:t>
            </a:r>
            <a:r>
              <a:rPr lang="zh-CN" altLang="en-US" sz="2400" b="1" dirty="0">
                <a:solidFill>
                  <a:srgbClr val="FF0000"/>
                </a:solidFill>
              </a:rPr>
              <a:t>控制如何扭曲空间</a:t>
            </a:r>
            <a:endParaRPr lang="en-US" altLang="zh-CN" sz="2400" b="1" dirty="0">
              <a:solidFill>
                <a:srgbClr val="FF0000"/>
              </a:solidFill>
            </a:endParaRPr>
          </a:p>
          <a:p>
            <a:endParaRPr lang="zh-CN" altLang="en-US" b="1" dirty="0">
              <a:solidFill>
                <a:schemeClr val="bg1"/>
              </a:solidFill>
            </a:endParaRPr>
          </a:p>
        </p:txBody>
      </p:sp>
      <p:sp>
        <p:nvSpPr>
          <p:cNvPr id="12" name="文本框 11"/>
          <p:cNvSpPr txBox="1"/>
          <p:nvPr/>
        </p:nvSpPr>
        <p:spPr>
          <a:xfrm>
            <a:off x="3467240" y="5366682"/>
            <a:ext cx="790294" cy="369332"/>
          </a:xfrm>
          <a:prstGeom prst="rect">
            <a:avLst/>
          </a:prstGeom>
          <a:noFill/>
        </p:spPr>
        <p:txBody>
          <a:bodyPr wrap="square" rtlCol="0">
            <a:spAutoFit/>
          </a:bodyPr>
          <a:lstStyle/>
          <a:p>
            <a:r>
              <a:rPr lang="zh-CN" altLang="en-US" b="1" dirty="0" smtClean="0">
                <a:solidFill>
                  <a:schemeClr val="bg1"/>
                </a:solidFill>
              </a:rPr>
              <a:t>成功</a:t>
            </a:r>
            <a:endParaRPr lang="zh-CN" altLang="en-US" b="1" dirty="0">
              <a:solidFill>
                <a:schemeClr val="bg1"/>
              </a:solidFill>
            </a:endParaRPr>
          </a:p>
        </p:txBody>
      </p:sp>
      <p:sp>
        <p:nvSpPr>
          <p:cNvPr id="13" name="文本框 12"/>
          <p:cNvSpPr txBox="1"/>
          <p:nvPr/>
        </p:nvSpPr>
        <p:spPr>
          <a:xfrm>
            <a:off x="7996097" y="5390438"/>
            <a:ext cx="790294" cy="369332"/>
          </a:xfrm>
          <a:prstGeom prst="rect">
            <a:avLst/>
          </a:prstGeom>
          <a:noFill/>
        </p:spPr>
        <p:txBody>
          <a:bodyPr wrap="square" rtlCol="0">
            <a:spAutoFit/>
          </a:bodyPr>
          <a:lstStyle/>
          <a:p>
            <a:r>
              <a:rPr lang="zh-CN" altLang="en-US" b="1" dirty="0" smtClean="0">
                <a:solidFill>
                  <a:schemeClr val="bg1"/>
                </a:solidFill>
              </a:rPr>
              <a:t>失败</a:t>
            </a:r>
            <a:endParaRPr lang="zh-CN" altLang="en-US" b="1" dirty="0">
              <a:solidFill>
                <a:schemeClr val="bg1"/>
              </a:solidFill>
            </a:endParaRPr>
          </a:p>
        </p:txBody>
      </p:sp>
    </p:spTree>
    <p:extLst>
      <p:ext uri="{BB962C8B-B14F-4D97-AF65-F5344CB8AC3E}">
        <p14:creationId xmlns:p14="http://schemas.microsoft.com/office/powerpoint/2010/main" val="268952286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p:bldP spid="10" grpId="0"/>
      <p:bldP spid="11"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899831" y="1325616"/>
            <a:ext cx="6705600" cy="584775"/>
          </a:xfrm>
          <a:prstGeom prst="rect">
            <a:avLst/>
          </a:prstGeom>
          <a:noFill/>
        </p:spPr>
        <p:txBody>
          <a:bodyPr wrap="square" rtlCol="0">
            <a:spAutoFit/>
          </a:bodyPr>
          <a:lstStyle/>
          <a:p>
            <a:r>
              <a:rPr lang="zh-CN" altLang="en-US" sz="3200" dirty="0">
                <a:solidFill>
                  <a:schemeClr val="bg1"/>
                </a:solidFill>
              </a:rPr>
              <a:t>数学视角：“线性可分”</a:t>
            </a:r>
          </a:p>
        </p:txBody>
      </p:sp>
      <mc:AlternateContent xmlns:mc="http://schemas.openxmlformats.org/markup-compatibility/2006" xmlns:a14="http://schemas.microsoft.com/office/drawing/2010/main">
        <mc:Choice Requires="a14">
          <p:sp>
            <p:nvSpPr>
              <p:cNvPr id="10" name="文本框 9"/>
              <p:cNvSpPr txBox="1"/>
              <p:nvPr/>
            </p:nvSpPr>
            <p:spPr>
              <a:xfrm>
                <a:off x="7943850" y="1233282"/>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0" name="文本框 9"/>
              <p:cNvSpPr txBox="1">
                <a:spLocks noRot="1" noChangeAspect="1" noMove="1" noResize="1" noEditPoints="1" noAdjustHandles="1" noChangeArrowheads="1" noChangeShapeType="1" noTextEdit="1"/>
              </p:cNvSpPr>
              <p:nvPr/>
            </p:nvSpPr>
            <p:spPr>
              <a:xfrm>
                <a:off x="7943850" y="1233282"/>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14" name="文本框 13"/>
          <p:cNvSpPr txBox="1"/>
          <p:nvPr/>
        </p:nvSpPr>
        <p:spPr>
          <a:xfrm>
            <a:off x="899831" y="2816906"/>
            <a:ext cx="10473019" cy="1200329"/>
          </a:xfrm>
          <a:prstGeom prst="rect">
            <a:avLst/>
          </a:prstGeom>
          <a:noFill/>
        </p:spPr>
        <p:txBody>
          <a:bodyPr wrap="square" rtlCol="0">
            <a:spAutoFit/>
          </a:bodyPr>
          <a:lstStyle/>
          <a:p>
            <a:r>
              <a:rPr lang="zh-CN" altLang="en-US" sz="2400" b="1" dirty="0">
                <a:solidFill>
                  <a:schemeClr val="bg1"/>
                </a:solidFill>
              </a:rPr>
              <a:t>线性可分视角：神经网络的学习就是学习</a:t>
            </a:r>
            <a:r>
              <a:rPr lang="zh-CN" altLang="en-US" sz="2400" b="1" dirty="0">
                <a:solidFill>
                  <a:srgbClr val="FF0000"/>
                </a:solidFill>
              </a:rPr>
              <a:t>如何利用矩阵的线性变换加激活函数的非线性变换</a:t>
            </a:r>
            <a:r>
              <a:rPr lang="zh-CN" altLang="en-US" sz="2400" b="1" dirty="0">
                <a:solidFill>
                  <a:schemeClr val="bg1"/>
                </a:solidFill>
              </a:rPr>
              <a:t>，将原始输入空间投向</a:t>
            </a:r>
            <a:r>
              <a:rPr lang="zh-CN" altLang="en-US" sz="2400" b="1" dirty="0">
                <a:solidFill>
                  <a:srgbClr val="FF0000"/>
                </a:solidFill>
              </a:rPr>
              <a:t>线性可分</a:t>
            </a:r>
            <a:r>
              <a:rPr lang="en-US" altLang="zh-CN" sz="2400" b="1" dirty="0">
                <a:solidFill>
                  <a:schemeClr val="bg1"/>
                </a:solidFill>
              </a:rPr>
              <a:t>/</a:t>
            </a:r>
            <a:r>
              <a:rPr lang="zh-CN" altLang="en-US" sz="2400" b="1" dirty="0">
                <a:solidFill>
                  <a:srgbClr val="FF0000"/>
                </a:solidFill>
              </a:rPr>
              <a:t>稀疏</a:t>
            </a:r>
            <a:r>
              <a:rPr lang="zh-CN" altLang="en-US" sz="2400" b="1" dirty="0">
                <a:solidFill>
                  <a:schemeClr val="bg1"/>
                </a:solidFill>
              </a:rPr>
              <a:t>的空间去</a:t>
            </a:r>
            <a:r>
              <a:rPr lang="zh-CN" altLang="en-US" sz="2400" b="1" dirty="0">
                <a:solidFill>
                  <a:srgbClr val="FF0000"/>
                </a:solidFill>
              </a:rPr>
              <a:t>分类</a:t>
            </a:r>
            <a:r>
              <a:rPr lang="en-US" altLang="zh-CN" sz="2400" b="1" dirty="0">
                <a:solidFill>
                  <a:schemeClr val="bg1"/>
                </a:solidFill>
              </a:rPr>
              <a:t>/</a:t>
            </a:r>
            <a:r>
              <a:rPr lang="zh-CN" altLang="en-US" sz="2400" b="1" dirty="0">
                <a:solidFill>
                  <a:srgbClr val="FF0000"/>
                </a:solidFill>
              </a:rPr>
              <a:t>回归</a:t>
            </a:r>
            <a:r>
              <a:rPr lang="zh-CN" altLang="en-US" sz="2400" b="1" dirty="0">
                <a:solidFill>
                  <a:schemeClr val="bg1"/>
                </a:solidFill>
              </a:rPr>
              <a:t>。</a:t>
            </a:r>
          </a:p>
          <a:p>
            <a:endParaRPr lang="zh-CN" altLang="en-US" sz="2400" b="1" dirty="0">
              <a:solidFill>
                <a:schemeClr val="bg1"/>
              </a:solidFill>
            </a:endParaRPr>
          </a:p>
        </p:txBody>
      </p:sp>
      <p:sp>
        <p:nvSpPr>
          <p:cNvPr id="15" name="文本框 14"/>
          <p:cNvSpPr txBox="1"/>
          <p:nvPr/>
        </p:nvSpPr>
        <p:spPr>
          <a:xfrm>
            <a:off x="899830" y="4231253"/>
            <a:ext cx="10473019" cy="1200329"/>
          </a:xfrm>
          <a:prstGeom prst="rect">
            <a:avLst/>
          </a:prstGeom>
          <a:noFill/>
        </p:spPr>
        <p:txBody>
          <a:bodyPr wrap="square" rtlCol="0">
            <a:spAutoFit/>
          </a:bodyPr>
          <a:lstStyle/>
          <a:p>
            <a:r>
              <a:rPr lang="zh-CN" altLang="en-US" sz="2400" dirty="0">
                <a:solidFill>
                  <a:schemeClr val="bg1"/>
                </a:solidFill>
              </a:rPr>
              <a:t>增加节点数：增加维度，即增加</a:t>
            </a:r>
            <a:r>
              <a:rPr lang="zh-CN" altLang="en-US" sz="2400" dirty="0">
                <a:solidFill>
                  <a:srgbClr val="FF0000"/>
                </a:solidFill>
              </a:rPr>
              <a:t>线性转换能力</a:t>
            </a:r>
            <a:r>
              <a:rPr lang="zh-CN" altLang="en-US" sz="2400" dirty="0">
                <a:solidFill>
                  <a:schemeClr val="bg1"/>
                </a:solidFill>
              </a:rPr>
              <a:t>。</a:t>
            </a:r>
          </a:p>
          <a:p>
            <a:r>
              <a:rPr lang="zh-CN" altLang="en-US" sz="2400" dirty="0">
                <a:solidFill>
                  <a:schemeClr val="bg1"/>
                </a:solidFill>
              </a:rPr>
              <a:t>增加层数：增加激活函数的次数，即增加</a:t>
            </a:r>
            <a:r>
              <a:rPr lang="zh-CN" altLang="en-US" sz="2400" dirty="0">
                <a:solidFill>
                  <a:srgbClr val="FF0000"/>
                </a:solidFill>
              </a:rPr>
              <a:t>非线性转换次数</a:t>
            </a:r>
            <a:r>
              <a:rPr lang="zh-CN" altLang="en-US" sz="2400" dirty="0">
                <a:solidFill>
                  <a:schemeClr val="bg1"/>
                </a:solidFill>
              </a:rPr>
              <a:t>。</a:t>
            </a:r>
          </a:p>
          <a:p>
            <a:endParaRPr lang="zh-CN" altLang="en-US" sz="2400" b="1" dirty="0">
              <a:solidFill>
                <a:schemeClr val="bg1"/>
              </a:solidFill>
            </a:endParaRPr>
          </a:p>
        </p:txBody>
      </p:sp>
    </p:spTree>
    <p:extLst>
      <p:ext uri="{BB962C8B-B14F-4D97-AF65-F5344CB8AC3E}">
        <p14:creationId xmlns:p14="http://schemas.microsoft.com/office/powerpoint/2010/main" val="48621476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0"/>
            <a:ext cx="6705600" cy="584775"/>
          </a:xfrm>
          <a:prstGeom prst="rect">
            <a:avLst/>
          </a:prstGeom>
          <a:noFill/>
        </p:spPr>
        <p:txBody>
          <a:bodyPr wrap="square" rtlCol="0">
            <a:spAutoFit/>
          </a:bodyPr>
          <a:lstStyle/>
          <a:p>
            <a:r>
              <a:rPr lang="zh-CN" altLang="en-US" sz="3200" dirty="0">
                <a:solidFill>
                  <a:schemeClr val="bg1"/>
                </a:solidFill>
              </a:rPr>
              <a:t>物理视角</a:t>
            </a:r>
            <a:r>
              <a:rPr lang="zh-CN" altLang="en-US" sz="3200" dirty="0" smtClean="0">
                <a:solidFill>
                  <a:schemeClr val="bg1"/>
                </a:solidFill>
              </a:rPr>
              <a:t>：“物质组成”</a:t>
            </a:r>
            <a:endParaRPr lang="zh-CN" altLang="en-US" sz="3200" dirty="0">
              <a:solidFill>
                <a:schemeClr val="bg1"/>
              </a:solidFill>
            </a:endParaRPr>
          </a:p>
        </p:txBody>
      </p:sp>
      <p:pic>
        <p:nvPicPr>
          <p:cNvPr id="7" name="图片 6"/>
          <p:cNvPicPr>
            <a:picLocks noChangeAspect="1"/>
          </p:cNvPicPr>
          <p:nvPr/>
        </p:nvPicPr>
        <p:blipFill>
          <a:blip r:embed="rId3"/>
          <a:stretch>
            <a:fillRect/>
          </a:stretch>
        </p:blipFill>
        <p:spPr>
          <a:xfrm>
            <a:off x="2324100" y="3556026"/>
            <a:ext cx="7592786" cy="2657475"/>
          </a:xfrm>
          <a:prstGeom prst="rect">
            <a:avLst/>
          </a:prstGeom>
        </p:spPr>
      </p:pic>
      <p:sp>
        <p:nvSpPr>
          <p:cNvPr id="8" name="矩形 7"/>
          <p:cNvSpPr/>
          <p:nvPr/>
        </p:nvSpPr>
        <p:spPr>
          <a:xfrm>
            <a:off x="3238500" y="2103705"/>
            <a:ext cx="6096000" cy="1631216"/>
          </a:xfrm>
          <a:prstGeom prst="rect">
            <a:avLst/>
          </a:prstGeom>
        </p:spPr>
        <p:txBody>
          <a:bodyPr>
            <a:spAutoFit/>
          </a:bodyPr>
          <a:lstStyle/>
          <a:p>
            <a:r>
              <a:rPr lang="zh-CN" altLang="en-US" sz="2000" b="1" dirty="0">
                <a:solidFill>
                  <a:schemeClr val="bg1"/>
                </a:solidFill>
              </a:rPr>
              <a:t>人脸识别情景：我们可以模拟这种思想并应用在画面识别上。由像素组成菱角再组成五官最后到不同的人脸。每一层代表不同的不同的物质层面 </a:t>
            </a:r>
            <a:r>
              <a:rPr lang="en-US" altLang="zh-CN" sz="2000" b="1" dirty="0">
                <a:solidFill>
                  <a:schemeClr val="bg1"/>
                </a:solidFill>
              </a:rPr>
              <a:t>(</a:t>
            </a:r>
            <a:r>
              <a:rPr lang="zh-CN" altLang="en-US" sz="2000" b="1" dirty="0">
                <a:solidFill>
                  <a:schemeClr val="bg1"/>
                </a:solidFill>
              </a:rPr>
              <a:t>如分子层</a:t>
            </a:r>
            <a:r>
              <a:rPr lang="en-US" altLang="zh-CN" sz="2000" b="1" dirty="0">
                <a:solidFill>
                  <a:schemeClr val="bg1"/>
                </a:solidFill>
              </a:rPr>
              <a:t>)</a:t>
            </a:r>
            <a:r>
              <a:rPr lang="zh-CN" altLang="en-US" sz="2000" b="1" dirty="0">
                <a:solidFill>
                  <a:schemeClr val="bg1"/>
                </a:solidFill>
              </a:rPr>
              <a:t>。</a:t>
            </a:r>
            <a:r>
              <a:rPr lang="zh-CN" altLang="en-US" sz="2000" b="1" dirty="0">
                <a:solidFill>
                  <a:srgbClr val="FF0000"/>
                </a:solidFill>
              </a:rPr>
              <a:t>而每层的</a:t>
            </a:r>
            <a:r>
              <a:rPr lang="en-US" altLang="zh-CN" sz="2000" b="1" dirty="0">
                <a:solidFill>
                  <a:srgbClr val="FF0000"/>
                </a:solidFill>
              </a:rPr>
              <a:t>W</a:t>
            </a:r>
            <a:r>
              <a:rPr lang="zh-CN" altLang="en-US" sz="2000" b="1" dirty="0">
                <a:solidFill>
                  <a:srgbClr val="FF0000"/>
                </a:solidFill>
              </a:rPr>
              <a:t>存储着如何组合上一层的物质从而形成新物质。 </a:t>
            </a:r>
          </a:p>
        </p:txBody>
      </p:sp>
      <mc:AlternateContent xmlns:mc="http://schemas.openxmlformats.org/markup-compatibility/2006" xmlns:a14="http://schemas.microsoft.com/office/drawing/2010/main">
        <mc:Choice Requires="a14">
          <p:sp>
            <p:nvSpPr>
              <p:cNvPr id="13" name="文本框 12"/>
              <p:cNvSpPr txBox="1"/>
              <p:nvPr/>
            </p:nvSpPr>
            <p:spPr>
              <a:xfrm>
                <a:off x="5474634" y="1140950"/>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5474634" y="1140950"/>
                <a:ext cx="3859866" cy="769441"/>
              </a:xfrm>
              <a:prstGeom prst="rect">
                <a:avLst/>
              </a:prstGeom>
              <a:blipFill rotWithShape="0">
                <a:blip r:embed="rId4"/>
                <a:stretch>
                  <a:fillRect b="-2063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4807493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0"/>
            <a:ext cx="6705600" cy="584775"/>
          </a:xfrm>
          <a:prstGeom prst="rect">
            <a:avLst/>
          </a:prstGeom>
          <a:noFill/>
        </p:spPr>
        <p:txBody>
          <a:bodyPr wrap="square" rtlCol="0">
            <a:spAutoFit/>
          </a:bodyPr>
          <a:lstStyle/>
          <a:p>
            <a:r>
              <a:rPr lang="zh-CN" altLang="en-US" sz="3200" dirty="0">
                <a:solidFill>
                  <a:schemeClr val="bg1"/>
                </a:solidFill>
              </a:rPr>
              <a:t>物理视角</a:t>
            </a:r>
            <a:r>
              <a:rPr lang="zh-CN" altLang="en-US" sz="3200" dirty="0" smtClean="0">
                <a:solidFill>
                  <a:schemeClr val="bg1"/>
                </a:solidFill>
              </a:rPr>
              <a:t>：“物质组成”</a:t>
            </a:r>
            <a:endParaRPr lang="zh-CN" altLang="en-US" sz="3200" dirty="0">
              <a:solidFill>
                <a:schemeClr val="bg1"/>
              </a:solidFill>
            </a:endParaRPr>
          </a:p>
        </p:txBody>
      </p:sp>
      <p:sp>
        <p:nvSpPr>
          <p:cNvPr id="8" name="矩形 7"/>
          <p:cNvSpPr/>
          <p:nvPr/>
        </p:nvSpPr>
        <p:spPr>
          <a:xfrm>
            <a:off x="2209800" y="2671534"/>
            <a:ext cx="7886700" cy="1200329"/>
          </a:xfrm>
          <a:prstGeom prst="rect">
            <a:avLst/>
          </a:prstGeom>
        </p:spPr>
        <p:txBody>
          <a:bodyPr wrap="square">
            <a:spAutoFit/>
          </a:bodyPr>
          <a:lstStyle/>
          <a:p>
            <a:r>
              <a:rPr lang="zh-CN" altLang="en-US" sz="2400" b="1" dirty="0" smtClean="0">
                <a:solidFill>
                  <a:schemeClr val="bg1"/>
                </a:solidFill>
              </a:rPr>
              <a:t>物质组成视角：神经网络的学习过程就是</a:t>
            </a:r>
            <a:r>
              <a:rPr lang="zh-CN" altLang="en-US" sz="2400" b="1" dirty="0" smtClean="0">
                <a:solidFill>
                  <a:srgbClr val="FF0000"/>
                </a:solidFill>
              </a:rPr>
              <a:t>学习物质组成方式的过程。</a:t>
            </a:r>
          </a:p>
          <a:p>
            <a:endParaRPr lang="zh-CN" altLang="en-US" sz="2400" b="1" dirty="0">
              <a:solidFill>
                <a:schemeClr val="bg1"/>
              </a:solidFill>
            </a:endParaRPr>
          </a:p>
        </p:txBody>
      </p:sp>
      <mc:AlternateContent xmlns:mc="http://schemas.openxmlformats.org/markup-compatibility/2006" xmlns:a14="http://schemas.microsoft.com/office/drawing/2010/main">
        <mc:Choice Requires="a14">
          <p:sp>
            <p:nvSpPr>
              <p:cNvPr id="13" name="文本框 12"/>
              <p:cNvSpPr txBox="1"/>
              <p:nvPr/>
            </p:nvSpPr>
            <p:spPr>
              <a:xfrm>
                <a:off x="5474634" y="1140950"/>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5474634" y="1140950"/>
                <a:ext cx="3859866" cy="769441"/>
              </a:xfrm>
              <a:prstGeom prst="rect">
                <a:avLst/>
              </a:prstGeom>
              <a:blipFill rotWithShape="0">
                <a:blip r:embed="rId3"/>
                <a:stretch>
                  <a:fillRect b="-20635"/>
                </a:stretch>
              </a:blipFill>
            </p:spPr>
            <p:txBody>
              <a:bodyPr/>
              <a:lstStyle/>
              <a:p>
                <a:r>
                  <a:rPr lang="zh-CN" altLang="en-US">
                    <a:noFill/>
                  </a:rPr>
                  <a:t> </a:t>
                </a:r>
              </a:p>
            </p:txBody>
          </p:sp>
        </mc:Fallback>
      </mc:AlternateContent>
      <p:sp>
        <p:nvSpPr>
          <p:cNvPr id="9" name="矩形 8"/>
          <p:cNvSpPr/>
          <p:nvPr/>
        </p:nvSpPr>
        <p:spPr>
          <a:xfrm>
            <a:off x="2209800" y="3902522"/>
            <a:ext cx="7886700" cy="1569660"/>
          </a:xfrm>
          <a:prstGeom prst="rect">
            <a:avLst/>
          </a:prstGeom>
        </p:spPr>
        <p:txBody>
          <a:bodyPr wrap="square">
            <a:spAutoFit/>
          </a:bodyPr>
          <a:lstStyle/>
          <a:p>
            <a:r>
              <a:rPr lang="zh-CN" altLang="en-US" sz="2400" b="1" dirty="0">
                <a:solidFill>
                  <a:schemeClr val="bg1"/>
                </a:solidFill>
              </a:rPr>
              <a:t>增加节点数：增加同一层物质的种类，比如</a:t>
            </a:r>
            <a:r>
              <a:rPr lang="en-US" altLang="zh-CN" sz="2400" b="1" dirty="0">
                <a:solidFill>
                  <a:schemeClr val="bg1"/>
                </a:solidFill>
              </a:rPr>
              <a:t>118</a:t>
            </a:r>
            <a:r>
              <a:rPr lang="zh-CN" altLang="en-US" sz="2400" b="1" dirty="0">
                <a:solidFill>
                  <a:schemeClr val="bg1"/>
                </a:solidFill>
              </a:rPr>
              <a:t>个元素的原子层就有</a:t>
            </a:r>
            <a:r>
              <a:rPr lang="en-US" altLang="zh-CN" sz="2400" b="1" dirty="0">
                <a:solidFill>
                  <a:schemeClr val="bg1"/>
                </a:solidFill>
              </a:rPr>
              <a:t>118</a:t>
            </a:r>
            <a:r>
              <a:rPr lang="zh-CN" altLang="en-US" sz="2400" b="1" dirty="0">
                <a:solidFill>
                  <a:schemeClr val="bg1"/>
                </a:solidFill>
              </a:rPr>
              <a:t>个节点。</a:t>
            </a:r>
          </a:p>
          <a:p>
            <a:r>
              <a:rPr lang="zh-CN" altLang="en-US" sz="2400" b="1" dirty="0">
                <a:solidFill>
                  <a:schemeClr val="bg1"/>
                </a:solidFill>
              </a:rPr>
              <a:t>增加层数：增加更多层级，比如分子层，原子层，器官层，并通过判断更抽象的概念来识别物体。</a:t>
            </a:r>
            <a:endParaRPr lang="zh-CN" altLang="en-US" sz="2400" b="1" dirty="0">
              <a:solidFill>
                <a:srgbClr val="FF0000"/>
              </a:solidFill>
            </a:endParaRPr>
          </a:p>
        </p:txBody>
      </p:sp>
    </p:spTree>
    <p:extLst>
      <p:ext uri="{BB962C8B-B14F-4D97-AF65-F5344CB8AC3E}">
        <p14:creationId xmlns:p14="http://schemas.microsoft.com/office/powerpoint/2010/main" val="124411850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3"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3</a:t>
            </a:r>
            <a:endParaRPr lang="zh-CN" altLang="en-US" sz="19900" b="1" dirty="0">
              <a:solidFill>
                <a:schemeClr val="bg1"/>
              </a:solidFill>
            </a:endParaRPr>
          </a:p>
        </p:txBody>
      </p:sp>
      <p:sp>
        <p:nvSpPr>
          <p:cNvPr id="3" name="文本框 2"/>
          <p:cNvSpPr txBox="1"/>
          <p:nvPr/>
        </p:nvSpPr>
        <p:spPr>
          <a:xfrm>
            <a:off x="5981700" y="2778865"/>
            <a:ext cx="4781550" cy="769441"/>
          </a:xfrm>
          <a:prstGeom prst="rect">
            <a:avLst/>
          </a:prstGeom>
          <a:noFill/>
        </p:spPr>
        <p:txBody>
          <a:bodyPr wrap="square" rtlCol="0">
            <a:spAutoFit/>
          </a:bodyPr>
          <a:lstStyle/>
          <a:p>
            <a:r>
              <a:rPr lang="zh-CN" altLang="en-US"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神经网络的训练</a:t>
            </a:r>
          </a:p>
        </p:txBody>
      </p:sp>
    </p:spTree>
    <p:extLst>
      <p:ext uri="{BB962C8B-B14F-4D97-AF65-F5344CB8AC3E}">
        <p14:creationId xmlns:p14="http://schemas.microsoft.com/office/powerpoint/2010/main" val="3770101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0"/>
            <a:ext cx="6705600" cy="584775"/>
          </a:xfrm>
          <a:prstGeom prst="rect">
            <a:avLst/>
          </a:prstGeom>
          <a:noFill/>
        </p:spPr>
        <p:txBody>
          <a:bodyPr wrap="square" rtlCol="0">
            <a:spAutoFit/>
          </a:bodyPr>
          <a:lstStyle/>
          <a:p>
            <a:r>
              <a:rPr lang="zh-CN" altLang="en-US" sz="3200" dirty="0">
                <a:solidFill>
                  <a:schemeClr val="bg1"/>
                </a:solidFill>
              </a:rPr>
              <a:t>如何训练：</a:t>
            </a:r>
          </a:p>
        </p:txBody>
      </p:sp>
      <p:sp>
        <p:nvSpPr>
          <p:cNvPr id="8" name="矩形 7"/>
          <p:cNvSpPr/>
          <p:nvPr/>
        </p:nvSpPr>
        <p:spPr>
          <a:xfrm>
            <a:off x="2209800" y="2254481"/>
            <a:ext cx="7886700" cy="461665"/>
          </a:xfrm>
          <a:prstGeom prst="rect">
            <a:avLst/>
          </a:prstGeom>
        </p:spPr>
        <p:txBody>
          <a:bodyPr wrap="square">
            <a:spAutoFit/>
          </a:bodyPr>
          <a:lstStyle/>
          <a:p>
            <a:r>
              <a:rPr lang="zh-CN" altLang="en-US" sz="2400" b="1" dirty="0" smtClean="0">
                <a:solidFill>
                  <a:schemeClr val="bg1"/>
                </a:solidFill>
              </a:rPr>
              <a:t>目的：</a:t>
            </a:r>
            <a:r>
              <a:rPr lang="zh-CN" altLang="en-US" sz="2400" b="1" dirty="0" smtClean="0">
                <a:solidFill>
                  <a:srgbClr val="FF0000"/>
                </a:solidFill>
              </a:rPr>
              <a:t>输出（</a:t>
            </a:r>
            <a:r>
              <a:rPr lang="en-US" altLang="zh-CN" sz="2400" b="1" dirty="0" smtClean="0">
                <a:solidFill>
                  <a:srgbClr val="FF0000"/>
                </a:solidFill>
              </a:rPr>
              <a:t>output</a:t>
            </a:r>
            <a:r>
              <a:rPr lang="zh-CN" altLang="en-US" sz="2400" b="1" dirty="0" smtClean="0">
                <a:solidFill>
                  <a:srgbClr val="FF0000"/>
                </a:solidFill>
              </a:rPr>
              <a:t>）</a:t>
            </a:r>
            <a:r>
              <a:rPr lang="zh-CN" altLang="en-US" sz="2400" b="1" dirty="0" smtClean="0">
                <a:solidFill>
                  <a:schemeClr val="bg1"/>
                </a:solidFill>
              </a:rPr>
              <a:t>接近于</a:t>
            </a:r>
            <a:r>
              <a:rPr lang="zh-CN" altLang="en-US" sz="2400" b="1" dirty="0" smtClean="0">
                <a:solidFill>
                  <a:srgbClr val="FF0000"/>
                </a:solidFill>
              </a:rPr>
              <a:t>期望值（</a:t>
            </a:r>
            <a:r>
              <a:rPr lang="en-US" altLang="zh-CN" sz="2400" b="1" dirty="0" smtClean="0">
                <a:solidFill>
                  <a:srgbClr val="FF0000"/>
                </a:solidFill>
              </a:rPr>
              <a:t>target</a:t>
            </a:r>
            <a:r>
              <a:rPr lang="zh-CN" altLang="en-US" sz="2400" b="1" dirty="0" smtClean="0">
                <a:solidFill>
                  <a:srgbClr val="FF0000"/>
                </a:solidFill>
              </a:rPr>
              <a:t>）</a:t>
            </a:r>
            <a:endParaRPr lang="zh-CN" altLang="en-US" sz="2400" b="1" dirty="0">
              <a:solidFill>
                <a:srgbClr val="FF0000"/>
              </a:solidFill>
            </a:endParaRPr>
          </a:p>
        </p:txBody>
      </p:sp>
      <mc:AlternateContent xmlns:mc="http://schemas.openxmlformats.org/markup-compatibility/2006" xmlns:a14="http://schemas.microsoft.com/office/drawing/2010/main">
        <mc:Choice Requires="a14">
          <p:sp>
            <p:nvSpPr>
              <p:cNvPr id="13" name="文本框 12"/>
              <p:cNvSpPr txBox="1"/>
              <p:nvPr/>
            </p:nvSpPr>
            <p:spPr>
              <a:xfrm>
                <a:off x="6413967" y="1178936"/>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6413967" y="1178936"/>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12" name="矩形 11"/>
          <p:cNvSpPr/>
          <p:nvPr/>
        </p:nvSpPr>
        <p:spPr>
          <a:xfrm>
            <a:off x="960955" y="3114583"/>
            <a:ext cx="1248845" cy="1000217"/>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079482" y="3400017"/>
            <a:ext cx="1130318" cy="469359"/>
          </a:xfrm>
          <a:prstGeom prst="rect">
            <a:avLst/>
          </a:prstGeom>
          <a:noFill/>
        </p:spPr>
        <p:txBody>
          <a:bodyPr wrap="square" lIns="68580" tIns="34290" rIns="68580" bIns="34290" rtlCol="0">
            <a:spAutoFit/>
          </a:bodyPr>
          <a:lstStyle/>
          <a:p>
            <a:pPr lvl="0" defTabSz="457200">
              <a:lnSpc>
                <a:spcPct val="130000"/>
              </a:lnSpc>
            </a:pPr>
            <a:r>
              <a:rPr lang="en-US" altLang="zh-CN" sz="2000" b="1" dirty="0" smtClean="0">
                <a:solidFill>
                  <a:schemeClr val="bg1"/>
                </a:solidFill>
                <a:latin typeface="微软雅黑" panose="020B0503020204020204" pitchFamily="34" charset="-122"/>
                <a:ea typeface="微软雅黑" panose="020B0503020204020204" pitchFamily="34" charset="-122"/>
              </a:rPr>
              <a:t>output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960955" y="4733833"/>
            <a:ext cx="1248845" cy="1000217"/>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079482" y="5019267"/>
            <a:ext cx="1049978" cy="430374"/>
          </a:xfrm>
          <a:prstGeom prst="rect">
            <a:avLst/>
          </a:prstGeom>
          <a:noFill/>
        </p:spPr>
        <p:txBody>
          <a:bodyPr wrap="square" lIns="68580" tIns="34290" rIns="68580" bIns="34290" rtlCol="0">
            <a:spAutoFit/>
          </a:bodyPr>
          <a:lstStyle/>
          <a:p>
            <a:pPr lvl="0" defTabSz="457200">
              <a:lnSpc>
                <a:spcPct val="130000"/>
              </a:lnSpc>
            </a:pPr>
            <a:r>
              <a:rPr lang="en-US" altLang="zh-CN" sz="2000" b="1" dirty="0" smtClean="0">
                <a:solidFill>
                  <a:schemeClr val="bg1"/>
                </a:solidFill>
                <a:latin typeface="微软雅黑" panose="020B0503020204020204" pitchFamily="34" charset="-122"/>
                <a:ea typeface="微软雅黑" panose="020B0503020204020204" pitchFamily="34" charset="-122"/>
              </a:rPr>
              <a:t>target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1" name="右箭头 10"/>
          <p:cNvSpPr/>
          <p:nvPr/>
        </p:nvSpPr>
        <p:spPr>
          <a:xfrm>
            <a:off x="3067050" y="4114800"/>
            <a:ext cx="2381250" cy="619033"/>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t>compare</a:t>
            </a:r>
            <a:endParaRPr lang="zh-CN" altLang="en-US" b="1" dirty="0"/>
          </a:p>
        </p:txBody>
      </p:sp>
      <p:sp>
        <p:nvSpPr>
          <p:cNvPr id="17" name="矩形 16"/>
          <p:cNvSpPr/>
          <p:nvPr/>
        </p:nvSpPr>
        <p:spPr>
          <a:xfrm>
            <a:off x="5962650" y="3869376"/>
            <a:ext cx="1248845" cy="1000217"/>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8386226" y="3547194"/>
            <a:ext cx="3043774" cy="469359"/>
          </a:xfrm>
          <a:prstGeom prst="rect">
            <a:avLst/>
          </a:prstGeom>
          <a:noFill/>
        </p:spPr>
        <p:txBody>
          <a:bodyPr wrap="square" lIns="68580" tIns="34290" rIns="68580" bIns="34290" rtlCol="0">
            <a:spAutoFit/>
          </a:bodyPr>
          <a:lstStyle/>
          <a:p>
            <a:pPr lvl="0" defTabSz="457200">
              <a:lnSpc>
                <a:spcPct val="130000"/>
              </a:lnSpc>
            </a:pPr>
            <a:r>
              <a:rPr lang="zh-CN" altLang="en-US" sz="2000" b="1" dirty="0" smtClean="0">
                <a:solidFill>
                  <a:schemeClr val="bg1"/>
                </a:solidFill>
                <a:latin typeface="微软雅黑" panose="020B0503020204020204" pitchFamily="34" charset="-122"/>
                <a:ea typeface="微软雅黑" panose="020B0503020204020204" pitchFamily="34" charset="-122"/>
              </a:rPr>
              <a:t>调整权重使预测值降低</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1" name="左大括号 20"/>
          <p:cNvSpPr/>
          <p:nvPr/>
        </p:nvSpPr>
        <p:spPr>
          <a:xfrm>
            <a:off x="7725845" y="3181099"/>
            <a:ext cx="218005" cy="248643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 name="文本框 21"/>
          <p:cNvSpPr txBox="1"/>
          <p:nvPr/>
        </p:nvSpPr>
        <p:spPr>
          <a:xfrm>
            <a:off x="8386226" y="3114582"/>
            <a:ext cx="2578119" cy="469359"/>
          </a:xfrm>
          <a:prstGeom prst="rect">
            <a:avLst/>
          </a:prstGeom>
          <a:noFill/>
        </p:spPr>
        <p:txBody>
          <a:bodyPr wrap="square" lIns="68580" tIns="34290" rIns="68580" bIns="34290" rtlCol="0">
            <a:spAutoFit/>
          </a:bodyPr>
          <a:lstStyle/>
          <a:p>
            <a:pPr lvl="0" defTabSz="457200">
              <a:lnSpc>
                <a:spcPct val="130000"/>
              </a:lnSpc>
            </a:pPr>
            <a:r>
              <a:rPr lang="en-US" altLang="zh-CN" sz="2000" b="1" dirty="0" smtClean="0">
                <a:solidFill>
                  <a:schemeClr val="bg1"/>
                </a:solidFill>
                <a:latin typeface="微软雅黑" panose="020B0503020204020204" pitchFamily="34" charset="-122"/>
                <a:ea typeface="微软雅黑" panose="020B0503020204020204" pitchFamily="34" charset="-122"/>
              </a:rPr>
              <a:t>Output &gt; target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8386226" y="5019267"/>
            <a:ext cx="2578119" cy="469359"/>
          </a:xfrm>
          <a:prstGeom prst="rect">
            <a:avLst/>
          </a:prstGeom>
          <a:noFill/>
        </p:spPr>
        <p:txBody>
          <a:bodyPr wrap="square" lIns="68580" tIns="34290" rIns="68580" bIns="34290" rtlCol="0">
            <a:spAutoFit/>
          </a:bodyPr>
          <a:lstStyle/>
          <a:p>
            <a:pPr lvl="0" defTabSz="457200">
              <a:lnSpc>
                <a:spcPct val="130000"/>
              </a:lnSpc>
            </a:pPr>
            <a:r>
              <a:rPr lang="en-US" altLang="zh-CN" sz="2000" b="1" dirty="0" smtClean="0">
                <a:solidFill>
                  <a:schemeClr val="bg1"/>
                </a:solidFill>
                <a:latin typeface="微软雅黑" panose="020B0503020204020204" pitchFamily="34" charset="-122"/>
                <a:ea typeface="微软雅黑" panose="020B0503020204020204" pitchFamily="34" charset="-122"/>
              </a:rPr>
              <a:t>Output &lt; target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8386226" y="5432852"/>
            <a:ext cx="3043774" cy="469359"/>
          </a:xfrm>
          <a:prstGeom prst="rect">
            <a:avLst/>
          </a:prstGeom>
          <a:noFill/>
        </p:spPr>
        <p:txBody>
          <a:bodyPr wrap="square" lIns="68580" tIns="34290" rIns="68580" bIns="34290" rtlCol="0">
            <a:spAutoFit/>
          </a:bodyPr>
          <a:lstStyle/>
          <a:p>
            <a:pPr lvl="0" defTabSz="457200">
              <a:lnSpc>
                <a:spcPct val="130000"/>
              </a:lnSpc>
            </a:pPr>
            <a:r>
              <a:rPr lang="zh-CN" altLang="en-US" sz="2000" b="1" dirty="0" smtClean="0">
                <a:solidFill>
                  <a:schemeClr val="bg1"/>
                </a:solidFill>
                <a:latin typeface="微软雅黑" panose="020B0503020204020204" pitchFamily="34" charset="-122"/>
                <a:ea typeface="微软雅黑" panose="020B0503020204020204" pitchFamily="34" charset="-122"/>
              </a:rPr>
              <a:t>调整权重使预测值升高</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6153150" y="4114800"/>
            <a:ext cx="971550" cy="469359"/>
          </a:xfrm>
          <a:prstGeom prst="rect">
            <a:avLst/>
          </a:prstGeom>
          <a:noFill/>
        </p:spPr>
        <p:txBody>
          <a:bodyPr wrap="square" lIns="68580" tIns="34290" rIns="68580" bIns="34290" rtlCol="0">
            <a:spAutoFit/>
          </a:bodyPr>
          <a:lstStyle/>
          <a:p>
            <a:pPr lvl="0" defTabSz="457200">
              <a:lnSpc>
                <a:spcPct val="130000"/>
              </a:lnSpc>
            </a:pPr>
            <a:r>
              <a:rPr lang="en-US" altLang="zh-CN" sz="2000" b="1" dirty="0" smtClean="0">
                <a:solidFill>
                  <a:schemeClr val="bg1"/>
                </a:solidFill>
                <a:latin typeface="微软雅黑" panose="020B0503020204020204" pitchFamily="34" charset="-122"/>
                <a:ea typeface="微软雅黑" panose="020B0503020204020204" pitchFamily="34" charset="-122"/>
              </a:rPr>
              <a:t>result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3230033" y="4908148"/>
            <a:ext cx="1837282" cy="469359"/>
          </a:xfrm>
          <a:prstGeom prst="rect">
            <a:avLst/>
          </a:prstGeom>
          <a:noFill/>
        </p:spPr>
        <p:txBody>
          <a:bodyPr wrap="square" lIns="68580" tIns="34290" rIns="68580" bIns="34290" rtlCol="0">
            <a:spAutoFit/>
          </a:bodyPr>
          <a:lstStyle/>
          <a:p>
            <a:pPr lvl="0" defTabSz="457200">
              <a:lnSpc>
                <a:spcPct val="130000"/>
              </a:lnSpc>
            </a:pPr>
            <a:r>
              <a:rPr lang="en-US" altLang="zh-CN" sz="2000" b="1" dirty="0">
                <a:solidFill>
                  <a:schemeClr val="bg1"/>
                </a:solidFill>
                <a:latin typeface="微软雅黑" panose="020B0503020204020204" pitchFamily="34" charset="-122"/>
                <a:ea typeface="微软雅黑" panose="020B0503020204020204" pitchFamily="34" charset="-122"/>
              </a:rPr>
              <a:t>loss function </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7" name="下箭头 26"/>
          <p:cNvSpPr/>
          <p:nvPr/>
        </p:nvSpPr>
        <p:spPr>
          <a:xfrm>
            <a:off x="5034499" y="4852804"/>
            <a:ext cx="227542" cy="580048"/>
          </a:xfrm>
          <a:prstGeom prst="down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p>
        </p:txBody>
      </p:sp>
    </p:spTree>
    <p:extLst>
      <p:ext uri="{BB962C8B-B14F-4D97-AF65-F5344CB8AC3E}">
        <p14:creationId xmlns:p14="http://schemas.microsoft.com/office/powerpoint/2010/main" val="132028828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500"/>
                                        <p:tgtEl>
                                          <p:spTgt spid="2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3" grpId="0"/>
      <p:bldP spid="12" grpId="0" animBg="1"/>
      <p:bldP spid="14" grpId="0"/>
      <p:bldP spid="15" grpId="0" animBg="1"/>
      <p:bldP spid="16" grpId="0"/>
      <p:bldP spid="11" grpId="0" animBg="1"/>
      <p:bldP spid="17" grpId="0" animBg="1"/>
      <p:bldP spid="18" grpId="0"/>
      <p:bldP spid="21" grpId="0" animBg="1"/>
      <p:bldP spid="22" grpId="0"/>
      <p:bldP spid="23" grpId="0"/>
      <p:bldP spid="24" grpId="0"/>
      <p:bldP spid="25" grpId="0"/>
      <p:bldP spid="26" grpId="0"/>
      <p:bldP spid="2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0"/>
            <a:ext cx="6705600" cy="584775"/>
          </a:xfrm>
          <a:prstGeom prst="rect">
            <a:avLst/>
          </a:prstGeom>
          <a:noFill/>
        </p:spPr>
        <p:txBody>
          <a:bodyPr wrap="square" rtlCol="0">
            <a:spAutoFit/>
          </a:bodyPr>
          <a:lstStyle/>
          <a:p>
            <a:r>
              <a:rPr lang="zh-CN" altLang="en-US" sz="3200" dirty="0" smtClean="0">
                <a:solidFill>
                  <a:schemeClr val="bg1"/>
                </a:solidFill>
              </a:rPr>
              <a:t>如何调整权重以减小</a:t>
            </a:r>
            <a:r>
              <a:rPr lang="en-US" altLang="zh-CN" sz="3200" dirty="0" smtClean="0">
                <a:solidFill>
                  <a:schemeClr val="bg1"/>
                </a:solidFill>
              </a:rPr>
              <a:t>loss</a:t>
            </a:r>
            <a:r>
              <a:rPr lang="zh-CN" altLang="en-US" sz="3200" dirty="0" smtClean="0">
                <a:solidFill>
                  <a:schemeClr val="bg1"/>
                </a:solidFill>
              </a:rPr>
              <a:t>：</a:t>
            </a:r>
            <a:endParaRPr lang="zh-CN" altLang="en-US" sz="3200" dirty="0">
              <a:solidFill>
                <a:schemeClr val="bg1"/>
              </a:solidFill>
            </a:endParaRPr>
          </a:p>
        </p:txBody>
      </p:sp>
      <p:sp>
        <p:nvSpPr>
          <p:cNvPr id="8" name="矩形 7"/>
          <p:cNvSpPr/>
          <p:nvPr/>
        </p:nvSpPr>
        <p:spPr>
          <a:xfrm>
            <a:off x="2209800" y="2254481"/>
            <a:ext cx="7886700" cy="830997"/>
          </a:xfrm>
          <a:prstGeom prst="rect">
            <a:avLst/>
          </a:prstGeom>
        </p:spPr>
        <p:txBody>
          <a:bodyPr wrap="square">
            <a:spAutoFit/>
          </a:bodyPr>
          <a:lstStyle/>
          <a:p>
            <a:r>
              <a:rPr lang="zh-CN" altLang="en-US" sz="2400" b="1" dirty="0" smtClean="0">
                <a:solidFill>
                  <a:schemeClr val="bg1"/>
                </a:solidFill>
              </a:rPr>
              <a:t>方法：</a:t>
            </a:r>
            <a:r>
              <a:rPr lang="zh-CN" altLang="fr-FR" sz="2400" b="1" dirty="0">
                <a:solidFill>
                  <a:srgbClr val="FF0000"/>
                </a:solidFill>
              </a:rPr>
              <a:t>梯度下降（</a:t>
            </a:r>
            <a:r>
              <a:rPr lang="fr-FR" altLang="zh-CN" sz="2400" b="1" dirty="0">
                <a:solidFill>
                  <a:srgbClr val="FF0000"/>
                </a:solidFill>
              </a:rPr>
              <a:t>Gradient descent</a:t>
            </a:r>
            <a:r>
              <a:rPr lang="zh-CN" altLang="fr-FR" sz="2400" b="1" dirty="0" smtClean="0">
                <a:solidFill>
                  <a:srgbClr val="FF0000"/>
                </a:solidFill>
              </a:rPr>
              <a:t>）</a:t>
            </a:r>
            <a:endParaRPr lang="en-US" altLang="zh-CN" sz="2400" b="1" dirty="0" smtClean="0">
              <a:solidFill>
                <a:srgbClr val="FF0000"/>
              </a:solidFill>
            </a:endParaRPr>
          </a:p>
          <a:p>
            <a:r>
              <a:rPr lang="zh-CN" altLang="en-US" sz="2400" b="1" dirty="0" smtClean="0">
                <a:solidFill>
                  <a:schemeClr val="bg1"/>
                </a:solidFill>
              </a:rPr>
              <a:t>一</a:t>
            </a:r>
            <a:r>
              <a:rPr lang="zh-CN" altLang="en-US" sz="2400" b="1" dirty="0">
                <a:solidFill>
                  <a:schemeClr val="bg1"/>
                </a:solidFill>
              </a:rPr>
              <a:t>次移动多少是由</a:t>
            </a:r>
            <a:r>
              <a:rPr lang="zh-CN" altLang="en-US" sz="2400" b="1" dirty="0">
                <a:solidFill>
                  <a:srgbClr val="FF0000"/>
                </a:solidFill>
              </a:rPr>
              <a:t>学习速率（</a:t>
            </a:r>
            <a:r>
              <a:rPr lang="en-US" altLang="zh-CN" sz="2400" b="1" dirty="0">
                <a:solidFill>
                  <a:srgbClr val="FF0000"/>
                </a:solidFill>
              </a:rPr>
              <a:t>learning rate</a:t>
            </a:r>
            <a:r>
              <a:rPr lang="zh-CN" altLang="en-US" sz="2400" b="1" dirty="0">
                <a:solidFill>
                  <a:srgbClr val="FF0000"/>
                </a:solidFill>
              </a:rPr>
              <a:t>）</a:t>
            </a:r>
            <a:r>
              <a:rPr lang="zh-CN" altLang="en-US" sz="2400" b="1" dirty="0">
                <a:solidFill>
                  <a:schemeClr val="bg1"/>
                </a:solidFill>
              </a:rPr>
              <a:t>来控制的</a:t>
            </a:r>
            <a:endParaRPr lang="zh-CN" altLang="en-US" sz="2400" b="1" dirty="0">
              <a:solidFill>
                <a:srgbClr val="FF0000"/>
              </a:solidFill>
            </a:endParaRPr>
          </a:p>
        </p:txBody>
      </p:sp>
      <mc:AlternateContent xmlns:mc="http://schemas.openxmlformats.org/markup-compatibility/2006" xmlns:a14="http://schemas.microsoft.com/office/drawing/2010/main">
        <mc:Choice Requires="a14">
          <p:sp>
            <p:nvSpPr>
              <p:cNvPr id="13" name="文本框 12"/>
              <p:cNvSpPr txBox="1"/>
              <p:nvPr/>
            </p:nvSpPr>
            <p:spPr>
              <a:xfrm>
                <a:off x="6413967" y="1178936"/>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6413967" y="1178936"/>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28" name="矩形 27"/>
          <p:cNvSpPr/>
          <p:nvPr/>
        </p:nvSpPr>
        <p:spPr>
          <a:xfrm>
            <a:off x="2209800" y="3391582"/>
            <a:ext cx="7886700" cy="461665"/>
          </a:xfrm>
          <a:prstGeom prst="rect">
            <a:avLst/>
          </a:prstGeom>
        </p:spPr>
        <p:txBody>
          <a:bodyPr wrap="square">
            <a:spAutoFit/>
          </a:bodyPr>
          <a:lstStyle/>
          <a:p>
            <a:r>
              <a:rPr lang="en-US" altLang="zh-CN" sz="2400" b="1" dirty="0">
                <a:solidFill>
                  <a:schemeClr val="bg1"/>
                </a:solidFill>
              </a:rPr>
              <a:t>1</a:t>
            </a:r>
            <a:r>
              <a:rPr lang="zh-CN" altLang="en-US" sz="2400" b="1" dirty="0">
                <a:solidFill>
                  <a:schemeClr val="bg1"/>
                </a:solidFill>
              </a:rPr>
              <a:t>、局部极小值</a:t>
            </a:r>
            <a:endParaRPr lang="zh-CN" altLang="en-US" sz="2400" b="1" dirty="0">
              <a:solidFill>
                <a:srgbClr val="FF0000"/>
              </a:solidFill>
            </a:endParaRPr>
          </a:p>
        </p:txBody>
      </p:sp>
      <p:sp>
        <p:nvSpPr>
          <p:cNvPr id="29" name="矩形 28"/>
          <p:cNvSpPr/>
          <p:nvPr/>
        </p:nvSpPr>
        <p:spPr>
          <a:xfrm>
            <a:off x="2209800" y="4126398"/>
            <a:ext cx="7886700" cy="461665"/>
          </a:xfrm>
          <a:prstGeom prst="rect">
            <a:avLst/>
          </a:prstGeom>
        </p:spPr>
        <p:txBody>
          <a:bodyPr wrap="square">
            <a:spAutoFit/>
          </a:bodyPr>
          <a:lstStyle/>
          <a:p>
            <a:r>
              <a:rPr lang="en-US" altLang="zh-CN" sz="2400" b="1" dirty="0" smtClean="0">
                <a:solidFill>
                  <a:schemeClr val="bg1"/>
                </a:solidFill>
              </a:rPr>
              <a:t>2</a:t>
            </a:r>
            <a:r>
              <a:rPr lang="zh-CN" altLang="en-US" sz="2400" b="1" dirty="0" smtClean="0">
                <a:solidFill>
                  <a:schemeClr val="bg1"/>
                </a:solidFill>
              </a:rPr>
              <a:t>、梯度的计算</a:t>
            </a:r>
            <a:endParaRPr lang="zh-CN" altLang="en-US" sz="2400" b="1" dirty="0">
              <a:solidFill>
                <a:srgbClr val="FF0000"/>
              </a:solidFill>
            </a:endParaRPr>
          </a:p>
        </p:txBody>
      </p:sp>
    </p:spTree>
    <p:extLst>
      <p:ext uri="{BB962C8B-B14F-4D97-AF65-F5344CB8AC3E}">
        <p14:creationId xmlns:p14="http://schemas.microsoft.com/office/powerpoint/2010/main" val="20904488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3" grpId="0"/>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0"/>
            <a:ext cx="6705600" cy="584775"/>
          </a:xfrm>
          <a:prstGeom prst="rect">
            <a:avLst/>
          </a:prstGeom>
          <a:noFill/>
        </p:spPr>
        <p:txBody>
          <a:bodyPr wrap="square" rtlCol="0">
            <a:spAutoFit/>
          </a:bodyPr>
          <a:lstStyle/>
          <a:p>
            <a:r>
              <a:rPr lang="zh-CN" altLang="en-US" sz="3200" dirty="0" smtClean="0">
                <a:solidFill>
                  <a:schemeClr val="bg1"/>
                </a:solidFill>
              </a:rPr>
              <a:t>梯度计算</a:t>
            </a:r>
            <a:endParaRPr lang="zh-CN" altLang="en-US" sz="3200" dirty="0">
              <a:solidFill>
                <a:schemeClr val="bg1"/>
              </a:solidFill>
            </a:endParaRPr>
          </a:p>
        </p:txBody>
      </p:sp>
      <mc:AlternateContent xmlns:mc="http://schemas.openxmlformats.org/markup-compatibility/2006" xmlns:a14="http://schemas.microsoft.com/office/drawing/2010/main">
        <mc:Choice Requires="a14">
          <p:sp>
            <p:nvSpPr>
              <p:cNvPr id="13" name="文本框 12"/>
              <p:cNvSpPr txBox="1"/>
              <p:nvPr/>
            </p:nvSpPr>
            <p:spPr>
              <a:xfrm>
                <a:off x="6413967" y="1178936"/>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6413967" y="1178936"/>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28" name="矩形 27"/>
          <p:cNvSpPr/>
          <p:nvPr/>
        </p:nvSpPr>
        <p:spPr>
          <a:xfrm>
            <a:off x="698967" y="2103703"/>
            <a:ext cx="7886700" cy="461665"/>
          </a:xfrm>
          <a:prstGeom prst="rect">
            <a:avLst/>
          </a:prstGeom>
        </p:spPr>
        <p:txBody>
          <a:bodyPr wrap="square">
            <a:spAutoFit/>
          </a:bodyPr>
          <a:lstStyle/>
          <a:p>
            <a:r>
              <a:rPr lang="en-US" altLang="zh-CN" sz="2400" b="1" dirty="0">
                <a:solidFill>
                  <a:schemeClr val="bg1"/>
                </a:solidFill>
              </a:rPr>
              <a:t>1</a:t>
            </a:r>
            <a:r>
              <a:rPr lang="zh-CN" altLang="en-US" sz="2400" b="1" dirty="0">
                <a:solidFill>
                  <a:schemeClr val="bg1"/>
                </a:solidFill>
              </a:rPr>
              <a:t>、局部极小值</a:t>
            </a:r>
            <a:endParaRPr lang="zh-CN" altLang="en-US" sz="2400" b="1" dirty="0">
              <a:solidFill>
                <a:srgbClr val="FF0000"/>
              </a:solidFill>
            </a:endParaRPr>
          </a:p>
        </p:txBody>
      </p:sp>
      <p:pic>
        <p:nvPicPr>
          <p:cNvPr id="6" name="图片 5"/>
          <p:cNvPicPr>
            <a:picLocks noChangeAspect="1"/>
          </p:cNvPicPr>
          <p:nvPr/>
        </p:nvPicPr>
        <p:blipFill>
          <a:blip r:embed="rId4"/>
          <a:stretch>
            <a:fillRect/>
          </a:stretch>
        </p:blipFill>
        <p:spPr>
          <a:xfrm>
            <a:off x="4051767" y="2196035"/>
            <a:ext cx="6286500" cy="3741964"/>
          </a:xfrm>
          <a:prstGeom prst="rect">
            <a:avLst/>
          </a:prstGeom>
        </p:spPr>
      </p:pic>
      <p:sp>
        <p:nvSpPr>
          <p:cNvPr id="11" name="椭圆 10"/>
          <p:cNvSpPr/>
          <p:nvPr/>
        </p:nvSpPr>
        <p:spPr>
          <a:xfrm>
            <a:off x="7404567" y="4832128"/>
            <a:ext cx="1698803" cy="36747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496214" y="4104065"/>
            <a:ext cx="1698803" cy="36747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9982424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28" grpId="0"/>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Geoffrey Hinton</a:t>
            </a:r>
          </a:p>
        </p:txBody>
      </p:sp>
      <p:sp>
        <p:nvSpPr>
          <p:cNvPr id="10" name="文本框 9"/>
          <p:cNvSpPr txBox="1"/>
          <p:nvPr/>
        </p:nvSpPr>
        <p:spPr>
          <a:xfrm>
            <a:off x="2051523" y="3711065"/>
            <a:ext cx="3059090" cy="561692"/>
          </a:xfrm>
          <a:prstGeom prst="rect">
            <a:avLst/>
          </a:prstGeom>
          <a:noFill/>
        </p:spPr>
        <p:txBody>
          <a:bodyPr wrap="square" lIns="68580" tIns="34290" rIns="68580" bIns="34290" rtlCol="0">
            <a:spAutoFit/>
          </a:bodyPr>
          <a:lstStyle/>
          <a:p>
            <a:r>
              <a:rPr lang="en-US" altLang="zh-CN" sz="3200" b="1" dirty="0">
                <a:solidFill>
                  <a:srgbClr val="42D2C4"/>
                </a:solidFill>
              </a:rPr>
              <a:t>Geoffrey Hinton</a:t>
            </a:r>
            <a:endParaRPr lang="zh-CN" altLang="en-US" sz="3200" b="1" dirty="0">
              <a:solidFill>
                <a:srgbClr val="42D2C4"/>
              </a:solidFill>
            </a:endParaRPr>
          </a:p>
        </p:txBody>
      </p:sp>
      <p:sp>
        <p:nvSpPr>
          <p:cNvPr id="11" name="文本框 10"/>
          <p:cNvSpPr txBox="1"/>
          <p:nvPr/>
        </p:nvSpPr>
        <p:spPr>
          <a:xfrm>
            <a:off x="2171115" y="4266486"/>
            <a:ext cx="2819905" cy="1469633"/>
          </a:xfrm>
          <a:prstGeom prst="rect">
            <a:avLst/>
          </a:prstGeom>
          <a:noFill/>
        </p:spPr>
        <p:txBody>
          <a:bodyPr wrap="square" lIns="68580" tIns="34290" rIns="68580" bIns="34290" rtlCol="0">
            <a:spAutoFit/>
          </a:bodyPr>
          <a:lstStyle/>
          <a:p>
            <a:pPr lvl="0" defTabSz="457200">
              <a:lnSpc>
                <a:spcPct val="130000"/>
              </a:lnSpc>
            </a:pPr>
            <a:r>
              <a:rPr lang="en-US" altLang="zh-CN" sz="1400" b="1" dirty="0">
                <a:solidFill>
                  <a:schemeClr val="bg1"/>
                </a:solidFill>
                <a:latin typeface="微软雅黑" panose="020B0503020204020204" pitchFamily="34" charset="-122"/>
                <a:ea typeface="微软雅黑" panose="020B0503020204020204" pitchFamily="34" charset="-122"/>
              </a:rPr>
              <a:t>1947</a:t>
            </a:r>
            <a:r>
              <a:rPr lang="zh-CN" altLang="en-US" sz="1400" b="1" dirty="0">
                <a:solidFill>
                  <a:schemeClr val="bg1"/>
                </a:solidFill>
                <a:latin typeface="微软雅黑" panose="020B0503020204020204" pitchFamily="34" charset="-122"/>
                <a:ea typeface="微软雅黑" panose="020B0503020204020204" pitchFamily="34" charset="-122"/>
              </a:rPr>
              <a:t>年</a:t>
            </a:r>
            <a:r>
              <a:rPr lang="en-US" altLang="zh-CN" sz="1400" b="1" dirty="0">
                <a:solidFill>
                  <a:schemeClr val="bg1"/>
                </a:solidFill>
                <a:latin typeface="微软雅黑" panose="020B0503020204020204" pitchFamily="34" charset="-122"/>
                <a:ea typeface="微软雅黑" panose="020B0503020204020204" pitchFamily="34" charset="-122"/>
              </a:rPr>
              <a:t>12</a:t>
            </a:r>
            <a:r>
              <a:rPr lang="zh-CN" altLang="en-US" sz="1400" b="1" dirty="0">
                <a:solidFill>
                  <a:schemeClr val="bg1"/>
                </a:solidFill>
                <a:latin typeface="微软雅黑" panose="020B0503020204020204" pitchFamily="34" charset="-122"/>
                <a:ea typeface="微软雅黑" panose="020B0503020204020204" pitchFamily="34" charset="-122"/>
              </a:rPr>
              <a:t>月生于英国</a:t>
            </a:r>
          </a:p>
          <a:p>
            <a:pPr lvl="0" defTabSz="457200">
              <a:lnSpc>
                <a:spcPct val="130000"/>
              </a:lnSpc>
            </a:pPr>
            <a:r>
              <a:rPr lang="zh-CN" altLang="en-US" sz="1400" b="1" dirty="0">
                <a:solidFill>
                  <a:schemeClr val="bg1"/>
                </a:solidFill>
                <a:latin typeface="微软雅黑" panose="020B0503020204020204" pitchFamily="34" charset="-122"/>
                <a:ea typeface="微软雅黑" panose="020B0503020204020204" pitchFamily="34" charset="-122"/>
              </a:rPr>
              <a:t>认知心理学家、计算机科学家</a:t>
            </a:r>
          </a:p>
          <a:p>
            <a:pPr lvl="0" defTabSz="457200">
              <a:lnSpc>
                <a:spcPct val="130000"/>
              </a:lnSpc>
            </a:pPr>
            <a:r>
              <a:rPr lang="zh-CN" altLang="en-US" sz="1400" b="1" dirty="0">
                <a:solidFill>
                  <a:schemeClr val="bg1"/>
                </a:solidFill>
                <a:latin typeface="微软雅黑" panose="020B0503020204020204" pitchFamily="34" charset="-122"/>
                <a:ea typeface="微软雅黑" panose="020B0503020204020204" pitchFamily="34" charset="-122"/>
              </a:rPr>
              <a:t>“人工神经网络”、“深度学习”开山鼻祖</a:t>
            </a:r>
          </a:p>
          <a:p>
            <a:pPr lvl="0" defTabSz="457200">
              <a:lnSpc>
                <a:spcPct val="130000"/>
              </a:lnSpc>
            </a:pPr>
            <a:r>
              <a:rPr lang="zh-CN" altLang="en-US" sz="1400" b="1" dirty="0">
                <a:solidFill>
                  <a:schemeClr val="bg1"/>
                </a:solidFill>
                <a:latin typeface="微软雅黑" panose="020B0503020204020204" pitchFamily="34" charset="-122"/>
                <a:ea typeface="微软雅黑" panose="020B0503020204020204" pitchFamily="34" charset="-122"/>
              </a:rPr>
              <a:t>现任职于谷歌和多伦多大学</a:t>
            </a:r>
          </a:p>
        </p:txBody>
      </p:sp>
      <p:pic>
        <p:nvPicPr>
          <p:cNvPr id="2" name="图片 1"/>
          <p:cNvPicPr>
            <a:picLocks noChangeAspect="1"/>
          </p:cNvPicPr>
          <p:nvPr/>
        </p:nvPicPr>
        <p:blipFill>
          <a:blip r:embed="rId3"/>
          <a:stretch>
            <a:fillRect/>
          </a:stretch>
        </p:blipFill>
        <p:spPr>
          <a:xfrm>
            <a:off x="2520408" y="1731839"/>
            <a:ext cx="1809750" cy="1876425"/>
          </a:xfrm>
          <a:custGeom>
            <a:avLst/>
            <a:gdLst>
              <a:gd name="connsiteX0" fmla="*/ 774000 w 1548000"/>
              <a:gd name="connsiteY0" fmla="*/ 0 h 1548000"/>
              <a:gd name="connsiteX1" fmla="*/ 1548000 w 1548000"/>
              <a:gd name="connsiteY1" fmla="*/ 774000 h 1548000"/>
              <a:gd name="connsiteX2" fmla="*/ 774000 w 1548000"/>
              <a:gd name="connsiteY2" fmla="*/ 1548000 h 1548000"/>
              <a:gd name="connsiteX3" fmla="*/ 0 w 1548000"/>
              <a:gd name="connsiteY3" fmla="*/ 774000 h 1548000"/>
              <a:gd name="connsiteX4" fmla="*/ 774000 w 1548000"/>
              <a:gd name="connsiteY4" fmla="*/ 0 h 15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000" h="1548000">
                <a:moveTo>
                  <a:pt x="774000" y="0"/>
                </a:moveTo>
                <a:cubicBezTo>
                  <a:pt x="1201468" y="0"/>
                  <a:pt x="1548000" y="346532"/>
                  <a:pt x="1548000" y="774000"/>
                </a:cubicBezTo>
                <a:cubicBezTo>
                  <a:pt x="1548000" y="1201468"/>
                  <a:pt x="1201468" y="1548000"/>
                  <a:pt x="774000" y="1548000"/>
                </a:cubicBezTo>
                <a:cubicBezTo>
                  <a:pt x="346532" y="1548000"/>
                  <a:pt x="0" y="1201468"/>
                  <a:pt x="0" y="774000"/>
                </a:cubicBezTo>
                <a:cubicBezTo>
                  <a:pt x="0" y="346532"/>
                  <a:pt x="346532" y="0"/>
                  <a:pt x="774000" y="0"/>
                </a:cubicBezTo>
                <a:close/>
              </a:path>
            </a:pathLst>
          </a:custGeom>
          <a:effectLst>
            <a:glow rad="228600">
              <a:schemeClr val="accent3">
                <a:satMod val="175000"/>
                <a:alpha val="40000"/>
              </a:schemeClr>
            </a:glow>
          </a:effectLst>
        </p:spPr>
      </p:pic>
      <p:sp>
        <p:nvSpPr>
          <p:cNvPr id="18" name="文本框 17"/>
          <p:cNvSpPr txBox="1"/>
          <p:nvPr/>
        </p:nvSpPr>
        <p:spPr>
          <a:xfrm>
            <a:off x="6286500" y="4872421"/>
            <a:ext cx="4653280" cy="1015663"/>
          </a:xfrm>
          <a:prstGeom prst="rect">
            <a:avLst/>
          </a:prstGeom>
          <a:noFill/>
        </p:spPr>
        <p:txBody>
          <a:bodyPr wrap="square" rtlCol="0">
            <a:spAutoFit/>
          </a:bodyPr>
          <a:lstStyle/>
          <a:p>
            <a:r>
              <a:rPr lang="zh-CN" altLang="en-US" sz="2000" b="1" dirty="0" smtClean="0">
                <a:solidFill>
                  <a:schemeClr val="bg1"/>
                </a:solidFill>
                <a:latin typeface="+mn-ea"/>
              </a:rPr>
              <a:t>大脑</a:t>
            </a:r>
            <a:r>
              <a:rPr lang="zh-CN" altLang="en-US" sz="2000" b="1" dirty="0">
                <a:solidFill>
                  <a:schemeClr val="bg1"/>
                </a:solidFill>
                <a:latin typeface="+mn-ea"/>
              </a:rPr>
              <a:t>储存信息的方式居然与全息图如此类似，</a:t>
            </a:r>
            <a:r>
              <a:rPr lang="zh-CN" altLang="en-US" sz="2000" b="1" dirty="0">
                <a:solidFill>
                  <a:srgbClr val="FF0000"/>
                </a:solidFill>
                <a:latin typeface="+mn-ea"/>
              </a:rPr>
              <a:t>大脑并非将记忆储存在一个特定的地方，而是在整个神经网络里传播</a:t>
            </a:r>
          </a:p>
        </p:txBody>
      </p:sp>
      <p:pic>
        <p:nvPicPr>
          <p:cNvPr id="20" name="图片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9973" y="1498740"/>
            <a:ext cx="3487853" cy="2898550"/>
          </a:xfrm>
          <a:prstGeom prst="rect">
            <a:avLst/>
          </a:prstGeom>
        </p:spPr>
      </p:pic>
    </p:spTree>
    <p:extLst>
      <p:ext uri="{BB962C8B-B14F-4D97-AF65-F5344CB8AC3E}">
        <p14:creationId xmlns:p14="http://schemas.microsoft.com/office/powerpoint/2010/main" val="34276616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 name="文本框 1"/>
          <p:cNvSpPr txBox="1"/>
          <p:nvPr/>
        </p:nvSpPr>
        <p:spPr>
          <a:xfrm>
            <a:off x="698967" y="1271271"/>
            <a:ext cx="1815633" cy="584775"/>
          </a:xfrm>
          <a:prstGeom prst="rect">
            <a:avLst/>
          </a:prstGeom>
          <a:noFill/>
        </p:spPr>
        <p:txBody>
          <a:bodyPr wrap="square" rtlCol="0">
            <a:spAutoFit/>
          </a:bodyPr>
          <a:lstStyle/>
          <a:p>
            <a:r>
              <a:rPr lang="zh-CN" altLang="en-US" sz="3200" b="1" dirty="0" smtClean="0">
                <a:solidFill>
                  <a:schemeClr val="bg1"/>
                </a:solidFill>
              </a:rPr>
              <a:t>梯度计算</a:t>
            </a:r>
            <a:endParaRPr lang="zh-CN" altLang="en-US" sz="3200" b="1" dirty="0">
              <a:solidFill>
                <a:schemeClr val="bg1"/>
              </a:solidFill>
            </a:endParaRPr>
          </a:p>
        </p:txBody>
      </p:sp>
      <mc:AlternateContent xmlns:mc="http://schemas.openxmlformats.org/markup-compatibility/2006" xmlns:a14="http://schemas.microsoft.com/office/drawing/2010/main">
        <mc:Choice Requires="a14">
          <p:sp>
            <p:nvSpPr>
              <p:cNvPr id="13" name="文本框 12"/>
              <p:cNvSpPr txBox="1"/>
              <p:nvPr/>
            </p:nvSpPr>
            <p:spPr>
              <a:xfrm>
                <a:off x="3156417" y="1162805"/>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3156417" y="1162805"/>
                <a:ext cx="3859866" cy="769441"/>
              </a:xfrm>
              <a:prstGeom prst="rect">
                <a:avLst/>
              </a:prstGeom>
              <a:blipFill rotWithShape="0">
                <a:blip r:embed="rId3"/>
                <a:stretch>
                  <a:fillRect b="-20635"/>
                </a:stretch>
              </a:blipFill>
            </p:spPr>
            <p:txBody>
              <a:bodyPr/>
              <a:lstStyle/>
              <a:p>
                <a:r>
                  <a:rPr lang="zh-CN" altLang="en-US">
                    <a:noFill/>
                  </a:rPr>
                  <a:t> </a:t>
                </a:r>
              </a:p>
            </p:txBody>
          </p:sp>
        </mc:Fallback>
      </mc:AlternateContent>
      <p:sp>
        <p:nvSpPr>
          <p:cNvPr id="22" name="文本框 21"/>
          <p:cNvSpPr txBox="1"/>
          <p:nvPr/>
        </p:nvSpPr>
        <p:spPr>
          <a:xfrm>
            <a:off x="6027084" y="1162805"/>
            <a:ext cx="8850966" cy="830997"/>
          </a:xfrm>
          <a:prstGeom prst="rect">
            <a:avLst/>
          </a:prstGeom>
          <a:noFill/>
        </p:spPr>
        <p:txBody>
          <a:bodyPr wrap="square" rtlCol="0">
            <a:spAutoFit/>
          </a:bodyPr>
          <a:lstStyle/>
          <a:p>
            <a:r>
              <a:rPr lang="zh-CN" altLang="en-US" sz="2400" b="1" dirty="0" smtClean="0">
                <a:solidFill>
                  <a:schemeClr val="bg1"/>
                </a:solidFill>
              </a:rPr>
              <a:t>方法：计算图，反向传播算法</a:t>
            </a:r>
            <a:endParaRPr lang="en-US" altLang="zh-CN" sz="2400" b="1" dirty="0" smtClean="0">
              <a:solidFill>
                <a:schemeClr val="bg1"/>
              </a:solidFill>
            </a:endParaRPr>
          </a:p>
          <a:p>
            <a:r>
              <a:rPr lang="zh-CN" altLang="en-US" sz="2400" b="1" dirty="0" smtClean="0">
                <a:solidFill>
                  <a:schemeClr val="bg1"/>
                </a:solidFill>
              </a:rPr>
              <a:t>（</a:t>
            </a:r>
            <a:r>
              <a:rPr lang="en-US" altLang="zh-CN" sz="2400" b="1" dirty="0">
                <a:solidFill>
                  <a:schemeClr val="bg1"/>
                </a:solidFill>
              </a:rPr>
              <a:t>Computational Graphs: Backpropagation</a:t>
            </a:r>
            <a:r>
              <a:rPr lang="zh-CN" altLang="en-US" sz="2400" b="1" dirty="0" smtClean="0">
                <a:solidFill>
                  <a:schemeClr val="bg1"/>
                </a:solidFill>
              </a:rPr>
              <a:t>）</a:t>
            </a:r>
            <a:endParaRPr lang="zh-CN" altLang="en-US" sz="2400" b="1" dirty="0">
              <a:solidFill>
                <a:schemeClr val="bg1"/>
              </a:solidFill>
            </a:endParaRPr>
          </a:p>
        </p:txBody>
      </p:sp>
      <p:pic>
        <p:nvPicPr>
          <p:cNvPr id="8" name="图片 7"/>
          <p:cNvPicPr>
            <a:picLocks noChangeAspect="1"/>
          </p:cNvPicPr>
          <p:nvPr/>
        </p:nvPicPr>
        <p:blipFill>
          <a:blip r:embed="rId4"/>
          <a:stretch>
            <a:fillRect/>
          </a:stretch>
        </p:blipFill>
        <p:spPr>
          <a:xfrm>
            <a:off x="489417" y="2071441"/>
            <a:ext cx="6317316" cy="4431299"/>
          </a:xfrm>
          <a:prstGeom prst="rect">
            <a:avLst/>
          </a:prstGeom>
        </p:spPr>
      </p:pic>
      <p:sp>
        <p:nvSpPr>
          <p:cNvPr id="23" name="文本框 22"/>
          <p:cNvSpPr txBox="1"/>
          <p:nvPr/>
        </p:nvSpPr>
        <p:spPr>
          <a:xfrm>
            <a:off x="7016283" y="2894997"/>
            <a:ext cx="8850966" cy="461665"/>
          </a:xfrm>
          <a:prstGeom prst="rect">
            <a:avLst/>
          </a:prstGeom>
          <a:noFill/>
        </p:spPr>
        <p:txBody>
          <a:bodyPr wrap="square" rtlCol="0">
            <a:spAutoFit/>
          </a:bodyPr>
          <a:lstStyle/>
          <a:p>
            <a:r>
              <a:rPr lang="en-US" altLang="zh-CN" sz="2400" b="1" dirty="0">
                <a:solidFill>
                  <a:schemeClr val="bg1"/>
                </a:solidFill>
              </a:rPr>
              <a:t>1.</a:t>
            </a:r>
            <a:r>
              <a:rPr lang="zh-CN" altLang="en-US" sz="2400" b="1" dirty="0">
                <a:solidFill>
                  <a:schemeClr val="bg1"/>
                </a:solidFill>
              </a:rPr>
              <a:t>收集训练集（</a:t>
            </a:r>
            <a:r>
              <a:rPr lang="en-US" altLang="zh-CN" sz="2400" b="1" dirty="0">
                <a:solidFill>
                  <a:schemeClr val="bg1"/>
                </a:solidFill>
              </a:rPr>
              <a:t>train data</a:t>
            </a:r>
            <a:r>
              <a:rPr lang="zh-CN" altLang="en-US" sz="2400" b="1" dirty="0">
                <a:solidFill>
                  <a:schemeClr val="bg1"/>
                </a:solidFill>
              </a:rPr>
              <a:t>）</a:t>
            </a:r>
          </a:p>
        </p:txBody>
      </p:sp>
      <p:sp>
        <p:nvSpPr>
          <p:cNvPr id="24" name="文本框 23"/>
          <p:cNvSpPr txBox="1"/>
          <p:nvPr/>
        </p:nvSpPr>
        <p:spPr>
          <a:xfrm>
            <a:off x="7016283" y="3495857"/>
            <a:ext cx="8850966" cy="461665"/>
          </a:xfrm>
          <a:prstGeom prst="rect">
            <a:avLst/>
          </a:prstGeom>
          <a:noFill/>
        </p:spPr>
        <p:txBody>
          <a:bodyPr wrap="square" rtlCol="0">
            <a:spAutoFit/>
          </a:bodyPr>
          <a:lstStyle/>
          <a:p>
            <a:r>
              <a:rPr lang="en-US" altLang="zh-CN" sz="2400" b="1" dirty="0" smtClean="0">
                <a:solidFill>
                  <a:schemeClr val="bg1"/>
                </a:solidFill>
              </a:rPr>
              <a:t>2.</a:t>
            </a:r>
            <a:r>
              <a:rPr lang="zh-CN" altLang="en-US" sz="2400" b="1" dirty="0">
                <a:solidFill>
                  <a:schemeClr val="bg1"/>
                </a:solidFill>
              </a:rPr>
              <a:t>设计网络结构（</a:t>
            </a:r>
            <a:r>
              <a:rPr lang="en-US" altLang="zh-CN" sz="2400" b="1" dirty="0">
                <a:solidFill>
                  <a:schemeClr val="bg1"/>
                </a:solidFill>
              </a:rPr>
              <a:t>architecture</a:t>
            </a:r>
            <a:r>
              <a:rPr lang="zh-CN" altLang="en-US" sz="2400" b="1" dirty="0">
                <a:solidFill>
                  <a:schemeClr val="bg1"/>
                </a:solidFill>
              </a:rPr>
              <a:t>）</a:t>
            </a:r>
          </a:p>
        </p:txBody>
      </p:sp>
      <p:sp>
        <p:nvSpPr>
          <p:cNvPr id="25" name="文本框 24"/>
          <p:cNvSpPr txBox="1"/>
          <p:nvPr/>
        </p:nvSpPr>
        <p:spPr>
          <a:xfrm>
            <a:off x="7016283" y="4096717"/>
            <a:ext cx="8850966" cy="461665"/>
          </a:xfrm>
          <a:prstGeom prst="rect">
            <a:avLst/>
          </a:prstGeom>
          <a:noFill/>
        </p:spPr>
        <p:txBody>
          <a:bodyPr wrap="square" rtlCol="0">
            <a:spAutoFit/>
          </a:bodyPr>
          <a:lstStyle/>
          <a:p>
            <a:r>
              <a:rPr lang="en-US" altLang="zh-CN" sz="2400" b="1" dirty="0" smtClean="0">
                <a:solidFill>
                  <a:schemeClr val="bg1"/>
                </a:solidFill>
              </a:rPr>
              <a:t>3.</a:t>
            </a:r>
            <a:r>
              <a:rPr lang="zh-CN" altLang="en-US" sz="2400" b="1" dirty="0">
                <a:solidFill>
                  <a:schemeClr val="bg1"/>
                </a:solidFill>
              </a:rPr>
              <a:t>数据预处理（</a:t>
            </a:r>
            <a:r>
              <a:rPr lang="en-US" altLang="zh-CN" sz="2400" b="1" dirty="0">
                <a:solidFill>
                  <a:schemeClr val="bg1"/>
                </a:solidFill>
              </a:rPr>
              <a:t>preprocessing</a:t>
            </a:r>
            <a:r>
              <a:rPr lang="zh-CN" altLang="en-US" sz="2400" b="1" dirty="0">
                <a:solidFill>
                  <a:schemeClr val="bg1"/>
                </a:solidFill>
              </a:rPr>
              <a:t>）</a:t>
            </a:r>
          </a:p>
        </p:txBody>
      </p:sp>
      <p:sp>
        <p:nvSpPr>
          <p:cNvPr id="26" name="文本框 25"/>
          <p:cNvSpPr txBox="1"/>
          <p:nvPr/>
        </p:nvSpPr>
        <p:spPr>
          <a:xfrm>
            <a:off x="7016283" y="4697577"/>
            <a:ext cx="8850966" cy="461665"/>
          </a:xfrm>
          <a:prstGeom prst="rect">
            <a:avLst/>
          </a:prstGeom>
          <a:noFill/>
        </p:spPr>
        <p:txBody>
          <a:bodyPr wrap="square" rtlCol="0">
            <a:spAutoFit/>
          </a:bodyPr>
          <a:lstStyle/>
          <a:p>
            <a:r>
              <a:rPr lang="en-US" altLang="zh-CN" sz="2400" b="1" dirty="0" smtClean="0">
                <a:solidFill>
                  <a:schemeClr val="bg1"/>
                </a:solidFill>
              </a:rPr>
              <a:t>4.</a:t>
            </a:r>
            <a:r>
              <a:rPr lang="zh-CN" altLang="en-US" sz="2400" b="1" dirty="0">
                <a:solidFill>
                  <a:schemeClr val="bg1"/>
                </a:solidFill>
              </a:rPr>
              <a:t>权重初始化（</a:t>
            </a:r>
            <a:r>
              <a:rPr lang="en-US" altLang="zh-CN" sz="2400" b="1" dirty="0">
                <a:solidFill>
                  <a:schemeClr val="bg1"/>
                </a:solidFill>
              </a:rPr>
              <a:t>weights initialization</a:t>
            </a:r>
            <a:r>
              <a:rPr lang="zh-CN" altLang="en-US" sz="2400" b="1" dirty="0">
                <a:solidFill>
                  <a:schemeClr val="bg1"/>
                </a:solidFill>
              </a:rPr>
              <a:t>）</a:t>
            </a:r>
          </a:p>
        </p:txBody>
      </p:sp>
      <p:sp>
        <p:nvSpPr>
          <p:cNvPr id="27" name="文本框 26"/>
          <p:cNvSpPr txBox="1"/>
          <p:nvPr/>
        </p:nvSpPr>
        <p:spPr>
          <a:xfrm>
            <a:off x="7016283" y="5298437"/>
            <a:ext cx="8850966" cy="461665"/>
          </a:xfrm>
          <a:prstGeom prst="rect">
            <a:avLst/>
          </a:prstGeom>
          <a:noFill/>
        </p:spPr>
        <p:txBody>
          <a:bodyPr wrap="square" rtlCol="0">
            <a:spAutoFit/>
          </a:bodyPr>
          <a:lstStyle/>
          <a:p>
            <a:r>
              <a:rPr lang="en-US" altLang="zh-CN" sz="2400" b="1" dirty="0" smtClean="0">
                <a:solidFill>
                  <a:schemeClr val="bg1"/>
                </a:solidFill>
              </a:rPr>
              <a:t>5.</a:t>
            </a:r>
            <a:r>
              <a:rPr lang="zh-CN" altLang="en-US" sz="2400" b="1" dirty="0">
                <a:solidFill>
                  <a:schemeClr val="bg1"/>
                </a:solidFill>
              </a:rPr>
              <a:t>训练网络（</a:t>
            </a:r>
            <a:r>
              <a:rPr lang="en-US" altLang="zh-CN" sz="2400" b="1" dirty="0">
                <a:solidFill>
                  <a:schemeClr val="bg1"/>
                </a:solidFill>
              </a:rPr>
              <a:t>training</a:t>
            </a:r>
            <a:r>
              <a:rPr lang="zh-CN" altLang="en-US" sz="2400" b="1" dirty="0">
                <a:solidFill>
                  <a:schemeClr val="bg1"/>
                </a:solidFill>
              </a:rPr>
              <a:t>）</a:t>
            </a:r>
          </a:p>
        </p:txBody>
      </p:sp>
    </p:spTree>
    <p:extLst>
      <p:ext uri="{BB962C8B-B14F-4D97-AF65-F5344CB8AC3E}">
        <p14:creationId xmlns:p14="http://schemas.microsoft.com/office/powerpoint/2010/main" val="260650873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22" grpId="0"/>
      <p:bldP spid="23" grpId="0"/>
      <p:bldP spid="24" grpId="0"/>
      <p:bldP spid="25" grpId="0"/>
      <p:bldP spid="26" grpId="0"/>
      <p:bldP spid="2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2" name="文本框 21"/>
          <p:cNvSpPr txBox="1"/>
          <p:nvPr/>
        </p:nvSpPr>
        <p:spPr>
          <a:xfrm>
            <a:off x="630331" y="978835"/>
            <a:ext cx="8850966" cy="830997"/>
          </a:xfrm>
          <a:prstGeom prst="rect">
            <a:avLst/>
          </a:prstGeom>
          <a:noFill/>
        </p:spPr>
        <p:txBody>
          <a:bodyPr wrap="square" rtlCol="0">
            <a:spAutoFit/>
          </a:bodyPr>
          <a:lstStyle/>
          <a:p>
            <a:r>
              <a:rPr lang="zh-CN" altLang="en-US" sz="2400" b="1" dirty="0" smtClean="0">
                <a:solidFill>
                  <a:schemeClr val="bg1"/>
                </a:solidFill>
              </a:rPr>
              <a:t>方法：计算图，反向传播算法</a:t>
            </a:r>
            <a:endParaRPr lang="en-US" altLang="zh-CN" sz="2400" b="1" dirty="0" smtClean="0">
              <a:solidFill>
                <a:schemeClr val="bg1"/>
              </a:solidFill>
            </a:endParaRPr>
          </a:p>
          <a:p>
            <a:r>
              <a:rPr lang="zh-CN" altLang="en-US" sz="2400" b="1" dirty="0" smtClean="0">
                <a:solidFill>
                  <a:schemeClr val="bg1"/>
                </a:solidFill>
              </a:rPr>
              <a:t>（</a:t>
            </a:r>
            <a:r>
              <a:rPr lang="en-US" altLang="zh-CN" sz="2400" b="1" dirty="0">
                <a:solidFill>
                  <a:schemeClr val="bg1"/>
                </a:solidFill>
              </a:rPr>
              <a:t>Computational Graphs: Backpropagation</a:t>
            </a:r>
            <a:r>
              <a:rPr lang="zh-CN" altLang="en-US" sz="2400" b="1" dirty="0" smtClean="0">
                <a:solidFill>
                  <a:schemeClr val="bg1"/>
                </a:solidFill>
              </a:rPr>
              <a:t>）</a:t>
            </a:r>
            <a:endParaRPr lang="zh-CN" altLang="en-US" sz="2400" b="1" dirty="0">
              <a:solidFill>
                <a:schemeClr val="bg1"/>
              </a:solidFill>
            </a:endParaRPr>
          </a:p>
        </p:txBody>
      </p:sp>
      <p:sp>
        <p:nvSpPr>
          <p:cNvPr id="23" name="文本框 22"/>
          <p:cNvSpPr txBox="1"/>
          <p:nvPr/>
        </p:nvSpPr>
        <p:spPr>
          <a:xfrm>
            <a:off x="1285875" y="2049300"/>
            <a:ext cx="8850966" cy="461665"/>
          </a:xfrm>
          <a:prstGeom prst="rect">
            <a:avLst/>
          </a:prstGeom>
          <a:noFill/>
        </p:spPr>
        <p:txBody>
          <a:bodyPr wrap="square" rtlCol="0">
            <a:spAutoFit/>
          </a:bodyPr>
          <a:lstStyle/>
          <a:p>
            <a:r>
              <a:rPr lang="en-US" altLang="zh-CN" sz="2400" b="1" dirty="0" smtClean="0">
                <a:solidFill>
                  <a:schemeClr val="bg1"/>
                </a:solidFill>
              </a:rPr>
              <a:t>1.</a:t>
            </a:r>
            <a:r>
              <a:rPr lang="zh-CN" altLang="en-US" sz="2400" b="1" dirty="0" smtClean="0">
                <a:solidFill>
                  <a:schemeClr val="bg1"/>
                </a:solidFill>
              </a:rPr>
              <a:t>收集</a:t>
            </a:r>
            <a:r>
              <a:rPr lang="zh-CN" altLang="en-US" sz="2400" b="1" dirty="0">
                <a:solidFill>
                  <a:schemeClr val="bg1"/>
                </a:solidFill>
              </a:rPr>
              <a:t>训练集（</a:t>
            </a:r>
            <a:r>
              <a:rPr lang="en-US" altLang="zh-CN" sz="2400" b="1" dirty="0">
                <a:solidFill>
                  <a:schemeClr val="bg1"/>
                </a:solidFill>
              </a:rPr>
              <a:t>train data</a:t>
            </a:r>
            <a:r>
              <a:rPr lang="zh-CN" altLang="en-US" sz="2400" b="1" dirty="0" smtClean="0">
                <a:solidFill>
                  <a:schemeClr val="bg1"/>
                </a:solidFill>
              </a:rPr>
              <a:t>）</a:t>
            </a:r>
            <a:endParaRPr lang="zh-CN" altLang="en-US" sz="2400" b="1" dirty="0">
              <a:solidFill>
                <a:schemeClr val="bg1"/>
              </a:solidFill>
            </a:endParaRPr>
          </a:p>
        </p:txBody>
      </p:sp>
      <p:sp>
        <p:nvSpPr>
          <p:cNvPr id="14" name="文本框 13"/>
          <p:cNvSpPr txBox="1"/>
          <p:nvPr/>
        </p:nvSpPr>
        <p:spPr>
          <a:xfrm>
            <a:off x="1861017" y="2510965"/>
            <a:ext cx="8850966" cy="954107"/>
          </a:xfrm>
          <a:prstGeom prst="rect">
            <a:avLst/>
          </a:prstGeom>
          <a:noFill/>
        </p:spPr>
        <p:txBody>
          <a:bodyPr wrap="square" rtlCol="0">
            <a:spAutoFit/>
          </a:bodyPr>
          <a:lstStyle/>
          <a:p>
            <a:r>
              <a:rPr lang="zh-CN" altLang="en-US" sz="2000" dirty="0">
                <a:solidFill>
                  <a:schemeClr val="bg1"/>
                </a:solidFill>
              </a:rPr>
              <a:t>也就是同时有</a:t>
            </a:r>
            <a:r>
              <a:rPr lang="en-US" altLang="zh-CN" sz="3600" b="1" dirty="0">
                <a:solidFill>
                  <a:srgbClr val="42D2C4"/>
                </a:solidFill>
              </a:rPr>
              <a:t>input</a:t>
            </a:r>
            <a:r>
              <a:rPr lang="zh-CN" altLang="en-US" sz="2000" dirty="0">
                <a:solidFill>
                  <a:schemeClr val="bg1"/>
                </a:solidFill>
              </a:rPr>
              <a:t>以及对应</a:t>
            </a:r>
            <a:r>
              <a:rPr lang="en-US" altLang="zh-CN" sz="3600" b="1" dirty="0">
                <a:solidFill>
                  <a:srgbClr val="42D2C4"/>
                </a:solidFill>
              </a:rPr>
              <a:t>label</a:t>
            </a:r>
            <a:r>
              <a:rPr lang="zh-CN" altLang="en-US" sz="2000" dirty="0">
                <a:solidFill>
                  <a:schemeClr val="bg1"/>
                </a:solidFill>
              </a:rPr>
              <a:t>的数据。每个数据叫做训练样本（</a:t>
            </a:r>
            <a:r>
              <a:rPr lang="en-US" altLang="zh-CN" sz="2000" dirty="0">
                <a:solidFill>
                  <a:schemeClr val="bg1"/>
                </a:solidFill>
              </a:rPr>
              <a:t>sample</a:t>
            </a:r>
            <a:r>
              <a:rPr lang="zh-CN" altLang="en-US" sz="2000" dirty="0">
                <a:solidFill>
                  <a:schemeClr val="bg1"/>
                </a:solidFill>
              </a:rPr>
              <a:t>）。</a:t>
            </a:r>
            <a:r>
              <a:rPr lang="en-US" altLang="zh-CN" sz="2000" dirty="0">
                <a:solidFill>
                  <a:schemeClr val="bg1"/>
                </a:solidFill>
              </a:rPr>
              <a:t>label</a:t>
            </a:r>
            <a:r>
              <a:rPr lang="zh-CN" altLang="en-US" sz="2000" dirty="0">
                <a:solidFill>
                  <a:schemeClr val="bg1"/>
                </a:solidFill>
              </a:rPr>
              <a:t>也叫</a:t>
            </a:r>
            <a:r>
              <a:rPr lang="en-US" altLang="zh-CN" sz="2000" dirty="0">
                <a:solidFill>
                  <a:schemeClr val="bg1"/>
                </a:solidFill>
              </a:rPr>
              <a:t>target</a:t>
            </a:r>
            <a:r>
              <a:rPr lang="zh-CN" altLang="en-US" sz="2000" dirty="0">
                <a:solidFill>
                  <a:schemeClr val="bg1"/>
                </a:solidFill>
              </a:rPr>
              <a:t>，也是机器学习中最贵的部分。</a:t>
            </a:r>
          </a:p>
        </p:txBody>
      </p:sp>
      <p:sp>
        <p:nvSpPr>
          <p:cNvPr id="15" name="文本框 14"/>
          <p:cNvSpPr txBox="1"/>
          <p:nvPr/>
        </p:nvSpPr>
        <p:spPr>
          <a:xfrm>
            <a:off x="1285875" y="3834970"/>
            <a:ext cx="8850966" cy="461665"/>
          </a:xfrm>
          <a:prstGeom prst="rect">
            <a:avLst/>
          </a:prstGeom>
          <a:noFill/>
        </p:spPr>
        <p:txBody>
          <a:bodyPr wrap="square" rtlCol="0">
            <a:spAutoFit/>
          </a:bodyPr>
          <a:lstStyle/>
          <a:p>
            <a:r>
              <a:rPr lang="en-US" altLang="zh-CN" sz="2400" b="1" dirty="0" smtClean="0">
                <a:solidFill>
                  <a:schemeClr val="bg1"/>
                </a:solidFill>
              </a:rPr>
              <a:t>2.</a:t>
            </a:r>
            <a:r>
              <a:rPr lang="zh-CN" altLang="en-US" sz="2400" b="1" dirty="0" smtClean="0">
                <a:solidFill>
                  <a:schemeClr val="bg1"/>
                </a:solidFill>
              </a:rPr>
              <a:t>设计</a:t>
            </a:r>
            <a:r>
              <a:rPr lang="zh-CN" altLang="en-US" sz="2400" b="1" dirty="0">
                <a:solidFill>
                  <a:schemeClr val="bg1"/>
                </a:solidFill>
              </a:rPr>
              <a:t>网络结构（</a:t>
            </a:r>
            <a:r>
              <a:rPr lang="en-US" altLang="zh-CN" sz="2400" b="1" dirty="0">
                <a:solidFill>
                  <a:schemeClr val="bg1"/>
                </a:solidFill>
              </a:rPr>
              <a:t>architecture</a:t>
            </a:r>
            <a:r>
              <a:rPr lang="zh-CN" altLang="en-US" sz="2400" b="1" dirty="0">
                <a:solidFill>
                  <a:schemeClr val="bg1"/>
                </a:solidFill>
              </a:rPr>
              <a:t>）</a:t>
            </a:r>
          </a:p>
        </p:txBody>
      </p:sp>
      <p:sp>
        <p:nvSpPr>
          <p:cNvPr id="16" name="文本框 15"/>
          <p:cNvSpPr txBox="1"/>
          <p:nvPr/>
        </p:nvSpPr>
        <p:spPr>
          <a:xfrm>
            <a:off x="1861017" y="4373579"/>
            <a:ext cx="8850966" cy="830997"/>
          </a:xfrm>
          <a:prstGeom prst="rect">
            <a:avLst/>
          </a:prstGeom>
          <a:noFill/>
        </p:spPr>
        <p:txBody>
          <a:bodyPr wrap="square" rtlCol="0">
            <a:spAutoFit/>
          </a:bodyPr>
          <a:lstStyle/>
          <a:p>
            <a:r>
              <a:rPr lang="zh-CN" altLang="en-US" sz="2000" dirty="0">
                <a:solidFill>
                  <a:schemeClr val="bg1"/>
                </a:solidFill>
              </a:rPr>
              <a:t>确定</a:t>
            </a:r>
            <a:r>
              <a:rPr lang="zh-CN" altLang="en-US" sz="2400" b="1" dirty="0">
                <a:solidFill>
                  <a:srgbClr val="42D2C4"/>
                </a:solidFill>
              </a:rPr>
              <a:t>层数</a:t>
            </a:r>
            <a:r>
              <a:rPr lang="zh-CN" altLang="en-US" sz="2000" dirty="0">
                <a:solidFill>
                  <a:schemeClr val="bg1"/>
                </a:solidFill>
              </a:rPr>
              <a:t>、每一</a:t>
            </a:r>
            <a:r>
              <a:rPr lang="zh-CN" altLang="en-US" sz="2400" b="1" dirty="0">
                <a:solidFill>
                  <a:srgbClr val="42D2C4"/>
                </a:solidFill>
              </a:rPr>
              <a:t>隐藏层的节点数</a:t>
            </a:r>
            <a:r>
              <a:rPr lang="zh-CN" altLang="en-US" sz="2000" dirty="0" smtClean="0">
                <a:solidFill>
                  <a:schemeClr val="bg1"/>
                </a:solidFill>
              </a:rPr>
              <a:t>和</a:t>
            </a:r>
            <a:r>
              <a:rPr lang="zh-CN" altLang="en-US" sz="2400" b="1" dirty="0">
                <a:solidFill>
                  <a:srgbClr val="42D2C4"/>
                </a:solidFill>
              </a:rPr>
              <a:t>激活函数</a:t>
            </a:r>
            <a:r>
              <a:rPr lang="zh-CN" altLang="en-US" sz="2000" dirty="0" smtClean="0">
                <a:solidFill>
                  <a:schemeClr val="bg1"/>
                </a:solidFill>
              </a:rPr>
              <a:t>，</a:t>
            </a:r>
            <a:r>
              <a:rPr lang="zh-CN" altLang="en-US" sz="2000" dirty="0">
                <a:solidFill>
                  <a:schemeClr val="bg1"/>
                </a:solidFill>
              </a:rPr>
              <a:t>以及输出层的</a:t>
            </a:r>
            <a:r>
              <a:rPr lang="zh-CN" altLang="en-US" sz="2400" b="1" dirty="0">
                <a:solidFill>
                  <a:srgbClr val="42D2C4"/>
                </a:solidFill>
              </a:rPr>
              <a:t>激活函数</a:t>
            </a:r>
            <a:r>
              <a:rPr lang="zh-CN" altLang="en-US" sz="2000" dirty="0">
                <a:solidFill>
                  <a:schemeClr val="bg1"/>
                </a:solidFill>
              </a:rPr>
              <a:t>和</a:t>
            </a:r>
            <a:r>
              <a:rPr lang="zh-CN" altLang="en-US" sz="2400" b="1" dirty="0">
                <a:solidFill>
                  <a:srgbClr val="42D2C4"/>
                </a:solidFill>
              </a:rPr>
              <a:t>损失函数</a:t>
            </a:r>
            <a:r>
              <a:rPr lang="zh-CN" altLang="en-US" sz="2000" dirty="0">
                <a:solidFill>
                  <a:schemeClr val="bg1"/>
                </a:solidFill>
              </a:rPr>
              <a:t>。</a:t>
            </a:r>
          </a:p>
        </p:txBody>
      </p:sp>
      <p:sp>
        <p:nvSpPr>
          <p:cNvPr id="17" name="文本框 16"/>
          <p:cNvSpPr txBox="1"/>
          <p:nvPr/>
        </p:nvSpPr>
        <p:spPr>
          <a:xfrm>
            <a:off x="1861017" y="5282086"/>
            <a:ext cx="8850966" cy="523220"/>
          </a:xfrm>
          <a:prstGeom prst="rect">
            <a:avLst/>
          </a:prstGeom>
          <a:noFill/>
        </p:spPr>
        <p:txBody>
          <a:bodyPr wrap="square" rtlCol="0">
            <a:spAutoFit/>
          </a:bodyPr>
          <a:lstStyle/>
          <a:p>
            <a:r>
              <a:rPr lang="zh-CN" altLang="en-US" sz="2000" dirty="0">
                <a:solidFill>
                  <a:schemeClr val="bg1"/>
                </a:solidFill>
              </a:rPr>
              <a:t>损失函数</a:t>
            </a:r>
            <a:r>
              <a:rPr lang="en-US" altLang="zh-CN" sz="2000" dirty="0">
                <a:solidFill>
                  <a:schemeClr val="bg1"/>
                </a:solidFill>
              </a:rPr>
              <a:t>L( )</a:t>
            </a:r>
            <a:r>
              <a:rPr lang="zh-CN" altLang="en-US" sz="2000" dirty="0">
                <a:solidFill>
                  <a:schemeClr val="bg1"/>
                </a:solidFill>
              </a:rPr>
              <a:t>是用于比较距离</a:t>
            </a:r>
            <a:r>
              <a:rPr lang="en-US" altLang="zh-CN" sz="2000" dirty="0">
                <a:solidFill>
                  <a:schemeClr val="bg1"/>
                </a:solidFill>
              </a:rPr>
              <a:t>MSE</a:t>
            </a:r>
            <a:r>
              <a:rPr lang="zh-CN" altLang="en-US" sz="2000" dirty="0">
                <a:solidFill>
                  <a:schemeClr val="bg1"/>
                </a:solidFill>
              </a:rPr>
              <a:t>：</a:t>
            </a:r>
            <a:r>
              <a:rPr lang="en-US" altLang="zh-CN" sz="2800" b="1" dirty="0">
                <a:solidFill>
                  <a:srgbClr val="FF0000"/>
                </a:solidFill>
              </a:rPr>
              <a:t>mean((output - target)^2)</a:t>
            </a:r>
            <a:endParaRPr lang="zh-CN" altLang="en-US" sz="2800" b="1" dirty="0">
              <a:solidFill>
                <a:srgbClr val="FF0000"/>
              </a:solidFill>
            </a:endParaRPr>
          </a:p>
        </p:txBody>
      </p:sp>
    </p:spTree>
    <p:extLst>
      <p:ext uri="{BB962C8B-B14F-4D97-AF65-F5344CB8AC3E}">
        <p14:creationId xmlns:p14="http://schemas.microsoft.com/office/powerpoint/2010/main" val="408713187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4" grpId="0"/>
      <p:bldP spid="15" grpId="0"/>
      <p:bldP spid="16" grpId="0"/>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2" name="文本框 21"/>
          <p:cNvSpPr txBox="1"/>
          <p:nvPr/>
        </p:nvSpPr>
        <p:spPr>
          <a:xfrm>
            <a:off x="630331" y="978835"/>
            <a:ext cx="8850966" cy="830997"/>
          </a:xfrm>
          <a:prstGeom prst="rect">
            <a:avLst/>
          </a:prstGeom>
          <a:noFill/>
        </p:spPr>
        <p:txBody>
          <a:bodyPr wrap="square" rtlCol="0">
            <a:spAutoFit/>
          </a:bodyPr>
          <a:lstStyle/>
          <a:p>
            <a:r>
              <a:rPr lang="zh-CN" altLang="en-US" sz="2400" b="1" dirty="0" smtClean="0">
                <a:solidFill>
                  <a:schemeClr val="bg1"/>
                </a:solidFill>
              </a:rPr>
              <a:t>方法：计算图，反向传播算法</a:t>
            </a:r>
            <a:endParaRPr lang="en-US" altLang="zh-CN" sz="2400" b="1" dirty="0" smtClean="0">
              <a:solidFill>
                <a:schemeClr val="bg1"/>
              </a:solidFill>
            </a:endParaRPr>
          </a:p>
          <a:p>
            <a:r>
              <a:rPr lang="zh-CN" altLang="en-US" sz="2400" b="1" dirty="0" smtClean="0">
                <a:solidFill>
                  <a:schemeClr val="bg1"/>
                </a:solidFill>
              </a:rPr>
              <a:t>（</a:t>
            </a:r>
            <a:r>
              <a:rPr lang="en-US" altLang="zh-CN" sz="2400" b="1" dirty="0">
                <a:solidFill>
                  <a:schemeClr val="bg1"/>
                </a:solidFill>
              </a:rPr>
              <a:t>Computational Graphs: Backpropagation</a:t>
            </a:r>
            <a:r>
              <a:rPr lang="zh-CN" altLang="en-US" sz="2400" b="1" dirty="0" smtClean="0">
                <a:solidFill>
                  <a:schemeClr val="bg1"/>
                </a:solidFill>
              </a:rPr>
              <a:t>）</a:t>
            </a:r>
            <a:endParaRPr lang="zh-CN" altLang="en-US" sz="2400" b="1" dirty="0">
              <a:solidFill>
                <a:schemeClr val="bg1"/>
              </a:solidFill>
            </a:endParaRPr>
          </a:p>
        </p:txBody>
      </p:sp>
      <p:sp>
        <p:nvSpPr>
          <p:cNvPr id="23" name="文本框 22"/>
          <p:cNvSpPr txBox="1"/>
          <p:nvPr/>
        </p:nvSpPr>
        <p:spPr>
          <a:xfrm>
            <a:off x="1285875" y="2049300"/>
            <a:ext cx="8850966" cy="461665"/>
          </a:xfrm>
          <a:prstGeom prst="rect">
            <a:avLst/>
          </a:prstGeom>
          <a:noFill/>
        </p:spPr>
        <p:txBody>
          <a:bodyPr wrap="square" rtlCol="0">
            <a:spAutoFit/>
          </a:bodyPr>
          <a:lstStyle/>
          <a:p>
            <a:r>
              <a:rPr lang="en-US" altLang="zh-CN" sz="2400" b="1" dirty="0" smtClean="0">
                <a:solidFill>
                  <a:schemeClr val="bg1"/>
                </a:solidFill>
              </a:rPr>
              <a:t>3.</a:t>
            </a:r>
            <a:r>
              <a:rPr lang="zh-CN" altLang="en-US" sz="2400" b="1" dirty="0">
                <a:solidFill>
                  <a:schemeClr val="bg1"/>
                </a:solidFill>
              </a:rPr>
              <a:t>数据预处理（</a:t>
            </a:r>
            <a:r>
              <a:rPr lang="en-US" altLang="zh-CN" sz="2400" b="1" dirty="0">
                <a:solidFill>
                  <a:schemeClr val="bg1"/>
                </a:solidFill>
              </a:rPr>
              <a:t>preprocessing</a:t>
            </a:r>
            <a:r>
              <a:rPr lang="zh-CN" altLang="en-US" sz="2400" b="1" dirty="0">
                <a:solidFill>
                  <a:schemeClr val="bg1"/>
                </a:solidFill>
              </a:rPr>
              <a:t>）</a:t>
            </a:r>
          </a:p>
        </p:txBody>
      </p:sp>
      <p:sp>
        <p:nvSpPr>
          <p:cNvPr id="14" name="文本框 13"/>
          <p:cNvSpPr txBox="1"/>
          <p:nvPr/>
        </p:nvSpPr>
        <p:spPr>
          <a:xfrm>
            <a:off x="1861017" y="2793823"/>
            <a:ext cx="8850966" cy="1508105"/>
          </a:xfrm>
          <a:prstGeom prst="rect">
            <a:avLst/>
          </a:prstGeom>
          <a:noFill/>
        </p:spPr>
        <p:txBody>
          <a:bodyPr wrap="square" rtlCol="0">
            <a:spAutoFit/>
          </a:bodyPr>
          <a:lstStyle/>
          <a:p>
            <a:r>
              <a:rPr lang="zh-CN" altLang="en-US" sz="2000" dirty="0">
                <a:solidFill>
                  <a:schemeClr val="bg1"/>
                </a:solidFill>
              </a:rPr>
              <a:t>将所有样本的</a:t>
            </a:r>
            <a:r>
              <a:rPr lang="en-US" altLang="zh-CN" sz="2000" dirty="0">
                <a:solidFill>
                  <a:schemeClr val="bg1"/>
                </a:solidFill>
              </a:rPr>
              <a:t>input</a:t>
            </a:r>
            <a:r>
              <a:rPr lang="zh-CN" altLang="en-US" sz="2000" dirty="0">
                <a:solidFill>
                  <a:schemeClr val="bg1"/>
                </a:solidFill>
              </a:rPr>
              <a:t>和</a:t>
            </a:r>
            <a:r>
              <a:rPr lang="en-US" altLang="zh-CN" sz="2000" dirty="0">
                <a:solidFill>
                  <a:schemeClr val="bg1"/>
                </a:solidFill>
              </a:rPr>
              <a:t>label</a:t>
            </a:r>
            <a:r>
              <a:rPr lang="zh-CN" altLang="en-US" sz="2000" dirty="0">
                <a:solidFill>
                  <a:schemeClr val="bg1"/>
                </a:solidFill>
              </a:rPr>
              <a:t>处理成能够</a:t>
            </a:r>
            <a:r>
              <a:rPr lang="zh-CN" altLang="en-US" sz="2400" b="1" dirty="0">
                <a:solidFill>
                  <a:srgbClr val="42D2C4"/>
                </a:solidFill>
              </a:rPr>
              <a:t>使用神经网络的数据</a:t>
            </a:r>
            <a:r>
              <a:rPr lang="zh-CN" altLang="en-US" sz="2000" dirty="0">
                <a:solidFill>
                  <a:schemeClr val="bg1"/>
                </a:solidFill>
              </a:rPr>
              <a:t>，</a:t>
            </a:r>
            <a:r>
              <a:rPr lang="en-US" altLang="zh-CN" sz="2000" dirty="0">
                <a:solidFill>
                  <a:schemeClr val="bg1"/>
                </a:solidFill>
              </a:rPr>
              <a:t>label</a:t>
            </a:r>
            <a:r>
              <a:rPr lang="zh-CN" altLang="en-US" sz="2000" dirty="0">
                <a:solidFill>
                  <a:schemeClr val="bg1"/>
                </a:solidFill>
              </a:rPr>
              <a:t>的值域符合激活函数的</a:t>
            </a:r>
            <a:r>
              <a:rPr lang="zh-CN" altLang="en-US" sz="2400" b="1" dirty="0">
                <a:solidFill>
                  <a:srgbClr val="42D2C4"/>
                </a:solidFill>
              </a:rPr>
              <a:t>值域</a:t>
            </a:r>
            <a:r>
              <a:rPr lang="zh-CN" altLang="en-US" sz="2000" dirty="0">
                <a:solidFill>
                  <a:schemeClr val="bg1"/>
                </a:solidFill>
              </a:rPr>
              <a:t>，并简单优化数据以便让训练易于收敛。</a:t>
            </a:r>
            <a:br>
              <a:rPr lang="zh-CN" altLang="en-US" sz="2000" dirty="0">
                <a:solidFill>
                  <a:schemeClr val="bg1"/>
                </a:solidFill>
              </a:rPr>
            </a:br>
            <a:endParaRPr lang="zh-CN" altLang="en-US" sz="2000" dirty="0">
              <a:solidFill>
                <a:schemeClr val="bg1"/>
              </a:solidFill>
            </a:endParaRPr>
          </a:p>
          <a:p>
            <a:endParaRPr lang="zh-CN" altLang="en-US" sz="2400" b="1" dirty="0">
              <a:solidFill>
                <a:srgbClr val="42D2C4"/>
              </a:solidFill>
            </a:endParaRPr>
          </a:p>
        </p:txBody>
      </p:sp>
      <p:sp>
        <p:nvSpPr>
          <p:cNvPr id="15" name="文本框 14"/>
          <p:cNvSpPr txBox="1"/>
          <p:nvPr/>
        </p:nvSpPr>
        <p:spPr>
          <a:xfrm>
            <a:off x="1285875" y="3834970"/>
            <a:ext cx="8850966" cy="461665"/>
          </a:xfrm>
          <a:prstGeom prst="rect">
            <a:avLst/>
          </a:prstGeom>
          <a:noFill/>
        </p:spPr>
        <p:txBody>
          <a:bodyPr wrap="square" rtlCol="0">
            <a:spAutoFit/>
          </a:bodyPr>
          <a:lstStyle/>
          <a:p>
            <a:r>
              <a:rPr lang="en-US" altLang="zh-CN" sz="2400" b="1" dirty="0" smtClean="0">
                <a:solidFill>
                  <a:schemeClr val="bg1"/>
                </a:solidFill>
              </a:rPr>
              <a:t>4.</a:t>
            </a:r>
            <a:r>
              <a:rPr lang="zh-CN" altLang="en-US" sz="2400" b="1" dirty="0" smtClean="0">
                <a:solidFill>
                  <a:schemeClr val="bg1"/>
                </a:solidFill>
              </a:rPr>
              <a:t>权重</a:t>
            </a:r>
            <a:r>
              <a:rPr lang="zh-CN" altLang="en-US" sz="2400" b="1" dirty="0">
                <a:solidFill>
                  <a:schemeClr val="bg1"/>
                </a:solidFill>
              </a:rPr>
              <a:t>初始化（</a:t>
            </a:r>
            <a:r>
              <a:rPr lang="en-US" altLang="zh-CN" sz="2400" b="1" dirty="0">
                <a:solidFill>
                  <a:schemeClr val="bg1"/>
                </a:solidFill>
              </a:rPr>
              <a:t>weights initialization</a:t>
            </a:r>
            <a:r>
              <a:rPr lang="zh-CN" altLang="en-US" sz="2400" b="1" dirty="0">
                <a:solidFill>
                  <a:schemeClr val="bg1"/>
                </a:solidFill>
              </a:rPr>
              <a:t>）</a:t>
            </a:r>
          </a:p>
        </p:txBody>
      </p:sp>
      <p:sp>
        <p:nvSpPr>
          <p:cNvPr id="16" name="文本框 15"/>
          <p:cNvSpPr txBox="1"/>
          <p:nvPr/>
        </p:nvSpPr>
        <p:spPr>
          <a:xfrm>
            <a:off x="1861017" y="4584786"/>
            <a:ext cx="8850966" cy="707886"/>
          </a:xfrm>
          <a:prstGeom prst="rect">
            <a:avLst/>
          </a:prstGeom>
          <a:noFill/>
        </p:spPr>
        <p:txBody>
          <a:bodyPr wrap="square" rtlCol="0">
            <a:spAutoFit/>
          </a:bodyPr>
          <a:lstStyle/>
          <a:p>
            <a:r>
              <a:rPr lang="zh-CN" altLang="en-US" sz="2000" dirty="0" smtClean="0">
                <a:solidFill>
                  <a:schemeClr val="bg1"/>
                </a:solidFill>
              </a:rPr>
              <a:t>初始的权重不能为空，初始化</a:t>
            </a:r>
            <a:r>
              <a:rPr lang="zh-CN" altLang="en-US" sz="2000" dirty="0">
                <a:solidFill>
                  <a:schemeClr val="bg1"/>
                </a:solidFill>
              </a:rPr>
              <a:t>决定了</a:t>
            </a:r>
            <a:r>
              <a:rPr lang="en-US" altLang="zh-CN" sz="2000" dirty="0">
                <a:solidFill>
                  <a:schemeClr val="bg1"/>
                </a:solidFill>
              </a:rPr>
              <a:t>loss</a:t>
            </a:r>
            <a:r>
              <a:rPr lang="zh-CN" altLang="en-US" sz="2000" dirty="0">
                <a:solidFill>
                  <a:schemeClr val="bg1"/>
                </a:solidFill>
              </a:rPr>
              <a:t>在</a:t>
            </a:r>
            <a:r>
              <a:rPr lang="en-US" altLang="zh-CN" sz="2000" dirty="0">
                <a:solidFill>
                  <a:schemeClr val="bg1"/>
                </a:solidFill>
              </a:rPr>
              <a:t>loss function</a:t>
            </a:r>
            <a:r>
              <a:rPr lang="zh-CN" altLang="en-US" sz="2000" dirty="0">
                <a:solidFill>
                  <a:schemeClr val="bg1"/>
                </a:solidFill>
              </a:rPr>
              <a:t>中从哪个点开始作为起点训练网络。上图用均匀分布初始权重（</a:t>
            </a:r>
            <a:r>
              <a:rPr lang="en-US" altLang="zh-CN" sz="2000" dirty="0">
                <a:solidFill>
                  <a:schemeClr val="bg1"/>
                </a:solidFill>
              </a:rPr>
              <a:t>Uniform distribution</a:t>
            </a:r>
            <a:r>
              <a:rPr lang="zh-CN" altLang="en-US" sz="2000" dirty="0">
                <a:solidFill>
                  <a:schemeClr val="bg1"/>
                </a:solidFill>
              </a:rPr>
              <a:t>）。</a:t>
            </a:r>
          </a:p>
        </p:txBody>
      </p:sp>
    </p:spTree>
    <p:extLst>
      <p:ext uri="{BB962C8B-B14F-4D97-AF65-F5344CB8AC3E}">
        <p14:creationId xmlns:p14="http://schemas.microsoft.com/office/powerpoint/2010/main" val="206068022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4" grpId="0"/>
      <p:bldP spid="15"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2" name="文本框 21"/>
          <p:cNvSpPr txBox="1"/>
          <p:nvPr/>
        </p:nvSpPr>
        <p:spPr>
          <a:xfrm>
            <a:off x="630331" y="978835"/>
            <a:ext cx="8850966" cy="830997"/>
          </a:xfrm>
          <a:prstGeom prst="rect">
            <a:avLst/>
          </a:prstGeom>
          <a:noFill/>
        </p:spPr>
        <p:txBody>
          <a:bodyPr wrap="square" rtlCol="0">
            <a:spAutoFit/>
          </a:bodyPr>
          <a:lstStyle/>
          <a:p>
            <a:r>
              <a:rPr lang="zh-CN" altLang="en-US" sz="2400" b="1" dirty="0" smtClean="0">
                <a:solidFill>
                  <a:schemeClr val="bg1"/>
                </a:solidFill>
              </a:rPr>
              <a:t>方法：计算图，反向传播算法</a:t>
            </a:r>
            <a:endParaRPr lang="en-US" altLang="zh-CN" sz="2400" b="1" dirty="0" smtClean="0">
              <a:solidFill>
                <a:schemeClr val="bg1"/>
              </a:solidFill>
            </a:endParaRPr>
          </a:p>
          <a:p>
            <a:r>
              <a:rPr lang="zh-CN" altLang="en-US" sz="2400" b="1" dirty="0" smtClean="0">
                <a:solidFill>
                  <a:schemeClr val="bg1"/>
                </a:solidFill>
              </a:rPr>
              <a:t>（</a:t>
            </a:r>
            <a:r>
              <a:rPr lang="en-US" altLang="zh-CN" sz="2400" b="1" dirty="0">
                <a:solidFill>
                  <a:schemeClr val="bg1"/>
                </a:solidFill>
              </a:rPr>
              <a:t>Computational Graphs: Backpropagation</a:t>
            </a:r>
            <a:r>
              <a:rPr lang="zh-CN" altLang="en-US" sz="2400" b="1" dirty="0" smtClean="0">
                <a:solidFill>
                  <a:schemeClr val="bg1"/>
                </a:solidFill>
              </a:rPr>
              <a:t>）</a:t>
            </a:r>
            <a:endParaRPr lang="zh-CN" altLang="en-US" sz="2400" b="1" dirty="0">
              <a:solidFill>
                <a:schemeClr val="bg1"/>
              </a:solidFill>
            </a:endParaRPr>
          </a:p>
        </p:txBody>
      </p:sp>
      <p:sp>
        <p:nvSpPr>
          <p:cNvPr id="23" name="文本框 22"/>
          <p:cNvSpPr txBox="1"/>
          <p:nvPr/>
        </p:nvSpPr>
        <p:spPr>
          <a:xfrm>
            <a:off x="630331" y="1842990"/>
            <a:ext cx="3998819" cy="461665"/>
          </a:xfrm>
          <a:prstGeom prst="rect">
            <a:avLst/>
          </a:prstGeom>
          <a:noFill/>
        </p:spPr>
        <p:txBody>
          <a:bodyPr wrap="square" rtlCol="0">
            <a:spAutoFit/>
          </a:bodyPr>
          <a:lstStyle/>
          <a:p>
            <a:r>
              <a:rPr lang="en-US" altLang="zh-CN" sz="2400" b="1" dirty="0" smtClean="0">
                <a:solidFill>
                  <a:schemeClr val="bg1"/>
                </a:solidFill>
              </a:rPr>
              <a:t>5.</a:t>
            </a:r>
            <a:r>
              <a:rPr lang="zh-CN" altLang="en-US" sz="2400" b="1" dirty="0">
                <a:solidFill>
                  <a:schemeClr val="bg1"/>
                </a:solidFill>
              </a:rPr>
              <a:t>训练网络（</a:t>
            </a:r>
            <a:r>
              <a:rPr lang="en-US" altLang="zh-CN" sz="2400" b="1" dirty="0">
                <a:solidFill>
                  <a:schemeClr val="bg1"/>
                </a:solidFill>
              </a:rPr>
              <a:t>training</a:t>
            </a:r>
            <a:r>
              <a:rPr lang="zh-CN" altLang="en-US" sz="2400" b="1" dirty="0">
                <a:solidFill>
                  <a:schemeClr val="bg1"/>
                </a:solidFill>
              </a:rPr>
              <a:t>）</a:t>
            </a:r>
          </a:p>
        </p:txBody>
      </p:sp>
      <p:sp>
        <p:nvSpPr>
          <p:cNvPr id="14" name="文本框 13"/>
          <p:cNvSpPr txBox="1"/>
          <p:nvPr/>
        </p:nvSpPr>
        <p:spPr>
          <a:xfrm>
            <a:off x="1084640" y="2356089"/>
            <a:ext cx="8850966" cy="954107"/>
          </a:xfrm>
          <a:prstGeom prst="rect">
            <a:avLst/>
          </a:prstGeom>
          <a:noFill/>
        </p:spPr>
        <p:txBody>
          <a:bodyPr wrap="square" rtlCol="0">
            <a:spAutoFit/>
          </a:bodyPr>
          <a:lstStyle/>
          <a:p>
            <a:r>
              <a:rPr lang="zh-CN" altLang="en-US" sz="2000" dirty="0">
                <a:solidFill>
                  <a:schemeClr val="bg1"/>
                </a:solidFill>
              </a:rPr>
              <a:t>训练过程就是用训练数据的</a:t>
            </a:r>
            <a:r>
              <a:rPr lang="en-US" altLang="zh-CN" sz="2800" b="1" dirty="0">
                <a:solidFill>
                  <a:srgbClr val="42D2C4"/>
                </a:solidFill>
              </a:rPr>
              <a:t>input</a:t>
            </a:r>
            <a:r>
              <a:rPr lang="zh-CN" altLang="en-US" sz="2000" dirty="0">
                <a:solidFill>
                  <a:schemeClr val="bg1"/>
                </a:solidFill>
              </a:rPr>
              <a:t>经过网络计算出</a:t>
            </a:r>
            <a:r>
              <a:rPr lang="en-US" altLang="zh-CN" sz="2800" b="1" dirty="0">
                <a:solidFill>
                  <a:srgbClr val="42D2C4"/>
                </a:solidFill>
              </a:rPr>
              <a:t>output</a:t>
            </a:r>
            <a:r>
              <a:rPr lang="zh-CN" altLang="en-US" sz="2000" dirty="0">
                <a:solidFill>
                  <a:schemeClr val="bg1"/>
                </a:solidFill>
              </a:rPr>
              <a:t>，再和</a:t>
            </a:r>
            <a:r>
              <a:rPr lang="en-US" altLang="zh-CN" sz="2800" b="1" dirty="0">
                <a:solidFill>
                  <a:srgbClr val="42D2C4"/>
                </a:solidFill>
              </a:rPr>
              <a:t>label</a:t>
            </a:r>
            <a:r>
              <a:rPr lang="zh-CN" altLang="en-US" sz="2000" dirty="0">
                <a:solidFill>
                  <a:schemeClr val="bg1"/>
                </a:solidFill>
              </a:rPr>
              <a:t>计算出</a:t>
            </a:r>
            <a:r>
              <a:rPr lang="en-US" altLang="zh-CN" sz="2800" b="1" dirty="0">
                <a:solidFill>
                  <a:srgbClr val="42D2C4"/>
                </a:solidFill>
              </a:rPr>
              <a:t>loss</a:t>
            </a:r>
            <a:r>
              <a:rPr lang="zh-CN" altLang="en-US" sz="2000" dirty="0">
                <a:solidFill>
                  <a:schemeClr val="bg1"/>
                </a:solidFill>
              </a:rPr>
              <a:t>，再计算出</a:t>
            </a:r>
            <a:r>
              <a:rPr lang="en-US" altLang="zh-CN" sz="2800" b="1" dirty="0">
                <a:solidFill>
                  <a:srgbClr val="42D2C4"/>
                </a:solidFill>
              </a:rPr>
              <a:t>gradients</a:t>
            </a:r>
            <a:r>
              <a:rPr lang="zh-CN" altLang="en-US" sz="2000" dirty="0">
                <a:solidFill>
                  <a:schemeClr val="bg1"/>
                </a:solidFill>
              </a:rPr>
              <a:t>来更新</a:t>
            </a:r>
            <a:r>
              <a:rPr lang="en-US" altLang="zh-CN" sz="2800" b="1" dirty="0">
                <a:solidFill>
                  <a:srgbClr val="42D2C4"/>
                </a:solidFill>
              </a:rPr>
              <a:t>weights</a:t>
            </a:r>
            <a:r>
              <a:rPr lang="zh-CN" altLang="en-US" sz="2000" dirty="0">
                <a:solidFill>
                  <a:schemeClr val="bg1"/>
                </a:solidFill>
              </a:rPr>
              <a:t>的过程</a:t>
            </a:r>
            <a:endParaRPr lang="zh-CN" altLang="en-US" sz="2400" b="1" dirty="0">
              <a:solidFill>
                <a:srgbClr val="42D2C4"/>
              </a:solidFill>
            </a:endParaRPr>
          </a:p>
        </p:txBody>
      </p:sp>
      <p:sp>
        <p:nvSpPr>
          <p:cNvPr id="11" name="文本框 10"/>
          <p:cNvSpPr txBox="1"/>
          <p:nvPr/>
        </p:nvSpPr>
        <p:spPr>
          <a:xfrm>
            <a:off x="1861017" y="3539472"/>
            <a:ext cx="8850966" cy="400110"/>
          </a:xfrm>
          <a:prstGeom prst="rect">
            <a:avLst/>
          </a:prstGeom>
          <a:noFill/>
        </p:spPr>
        <p:txBody>
          <a:bodyPr wrap="square" rtlCol="0">
            <a:spAutoFit/>
          </a:bodyPr>
          <a:lstStyle/>
          <a:p>
            <a:r>
              <a:rPr lang="en-US" altLang="zh-CN" sz="2000" dirty="0" smtClean="0">
                <a:solidFill>
                  <a:schemeClr val="bg1"/>
                </a:solidFill>
              </a:rPr>
              <a:t>1.</a:t>
            </a:r>
            <a:r>
              <a:rPr lang="zh-CN" altLang="en-US" sz="2000" dirty="0" smtClean="0">
                <a:solidFill>
                  <a:schemeClr val="bg1"/>
                </a:solidFill>
              </a:rPr>
              <a:t>正向传递：</a:t>
            </a:r>
            <a:r>
              <a:rPr lang="en-US" altLang="zh-CN" sz="2000" dirty="0" smtClean="0">
                <a:solidFill>
                  <a:schemeClr val="bg1"/>
                </a:solidFill>
              </a:rPr>
              <a:t>output = </a:t>
            </a:r>
            <a:r>
              <a:rPr lang="en-US" altLang="zh-CN" sz="2000" dirty="0" err="1" smtClean="0">
                <a:solidFill>
                  <a:schemeClr val="bg1"/>
                </a:solidFill>
              </a:rPr>
              <a:t>Relu</a:t>
            </a:r>
            <a:r>
              <a:rPr lang="zh-CN" altLang="en-US" sz="2000" dirty="0" smtClean="0">
                <a:solidFill>
                  <a:schemeClr val="bg1"/>
                </a:solidFill>
              </a:rPr>
              <a:t>（</a:t>
            </a:r>
            <a:r>
              <a:rPr lang="en-US" altLang="zh-CN" sz="2000" dirty="0" smtClean="0">
                <a:solidFill>
                  <a:schemeClr val="bg1"/>
                </a:solidFill>
              </a:rPr>
              <a:t>W</a:t>
            </a:r>
            <a:r>
              <a:rPr lang="zh-CN" altLang="en-US" sz="2000" dirty="0" smtClean="0">
                <a:solidFill>
                  <a:schemeClr val="bg1"/>
                </a:solidFill>
              </a:rPr>
              <a:t>。</a:t>
            </a:r>
            <a:r>
              <a:rPr lang="en-US" altLang="zh-CN" sz="2000" dirty="0" smtClean="0">
                <a:solidFill>
                  <a:schemeClr val="bg1"/>
                </a:solidFill>
              </a:rPr>
              <a:t>· </a:t>
            </a:r>
            <a:r>
              <a:rPr lang="en-US" altLang="zh-CN" sz="2000" dirty="0" err="1" smtClean="0">
                <a:solidFill>
                  <a:schemeClr val="bg1"/>
                </a:solidFill>
              </a:rPr>
              <a:t>Relu</a:t>
            </a:r>
            <a:r>
              <a:rPr lang="en-US" altLang="zh-CN" sz="2000" dirty="0" smtClean="0">
                <a:solidFill>
                  <a:schemeClr val="bg1"/>
                </a:solidFill>
              </a:rPr>
              <a:t>(W₂·</a:t>
            </a:r>
            <a:r>
              <a:rPr lang="en-US" altLang="zh-CN" sz="2000" dirty="0" err="1" smtClean="0">
                <a:solidFill>
                  <a:schemeClr val="bg1"/>
                </a:solidFill>
              </a:rPr>
              <a:t>Relu</a:t>
            </a:r>
            <a:r>
              <a:rPr lang="zh-CN" altLang="en-US" sz="2000" dirty="0" smtClean="0">
                <a:solidFill>
                  <a:schemeClr val="bg1"/>
                </a:solidFill>
              </a:rPr>
              <a:t>（</a:t>
            </a:r>
            <a:r>
              <a:rPr lang="en-US" altLang="zh-CN" sz="2000" dirty="0">
                <a:solidFill>
                  <a:schemeClr val="bg1"/>
                </a:solidFill>
              </a:rPr>
              <a:t>W ₁  · input + b ₁ </a:t>
            </a:r>
            <a:r>
              <a:rPr lang="zh-CN" altLang="en-US" sz="2000" dirty="0" smtClean="0">
                <a:solidFill>
                  <a:schemeClr val="bg1"/>
                </a:solidFill>
              </a:rPr>
              <a:t>）</a:t>
            </a:r>
            <a:r>
              <a:rPr lang="en-US" altLang="zh-CN" sz="2000" dirty="0" smtClean="0">
                <a:solidFill>
                  <a:schemeClr val="bg1"/>
                </a:solidFill>
              </a:rPr>
              <a:t>+</a:t>
            </a:r>
            <a:r>
              <a:rPr lang="zh-CN" altLang="en-US" sz="2000" dirty="0">
                <a:solidFill>
                  <a:schemeClr val="bg1"/>
                </a:solidFill>
              </a:rPr>
              <a:t> </a:t>
            </a:r>
            <a:r>
              <a:rPr lang="en-US" altLang="zh-CN" sz="2000" dirty="0">
                <a:solidFill>
                  <a:schemeClr val="bg1"/>
                </a:solidFill>
              </a:rPr>
              <a:t>b ₂</a:t>
            </a:r>
            <a:r>
              <a:rPr lang="en-US" altLang="zh-CN" sz="2000" dirty="0" smtClean="0">
                <a:solidFill>
                  <a:schemeClr val="bg1"/>
                </a:solidFill>
              </a:rPr>
              <a:t>)  + b</a:t>
            </a:r>
            <a:r>
              <a:rPr lang="zh-CN" altLang="en-US" sz="2000" dirty="0" smtClean="0">
                <a:solidFill>
                  <a:schemeClr val="bg1"/>
                </a:solidFill>
              </a:rPr>
              <a:t>。）</a:t>
            </a:r>
            <a:endParaRPr lang="zh-CN" altLang="en-US" sz="2400" b="1" dirty="0">
              <a:solidFill>
                <a:srgbClr val="42D2C4"/>
              </a:solidFill>
            </a:endParaRPr>
          </a:p>
        </p:txBody>
      </p:sp>
      <mc:AlternateContent xmlns:mc="http://schemas.openxmlformats.org/markup-compatibility/2006" xmlns:a14="http://schemas.microsoft.com/office/drawing/2010/main">
        <mc:Choice Requires="a14">
          <p:sp>
            <p:nvSpPr>
              <p:cNvPr id="12" name="文本框 11"/>
              <p:cNvSpPr txBox="1"/>
              <p:nvPr/>
            </p:nvSpPr>
            <p:spPr>
              <a:xfrm>
                <a:off x="7551364" y="1020930"/>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7551364" y="1020930"/>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13" name="文本框 12"/>
          <p:cNvSpPr txBox="1"/>
          <p:nvPr/>
        </p:nvSpPr>
        <p:spPr>
          <a:xfrm>
            <a:off x="1861017" y="4053756"/>
            <a:ext cx="4884840" cy="400110"/>
          </a:xfrm>
          <a:prstGeom prst="rect">
            <a:avLst/>
          </a:prstGeom>
          <a:noFill/>
        </p:spPr>
        <p:txBody>
          <a:bodyPr wrap="square" rtlCol="0">
            <a:spAutoFit/>
          </a:bodyPr>
          <a:lstStyle/>
          <a:p>
            <a:r>
              <a:rPr lang="en-US" altLang="zh-CN" sz="2000" dirty="0" smtClean="0">
                <a:solidFill>
                  <a:schemeClr val="bg1"/>
                </a:solidFill>
              </a:rPr>
              <a:t>2.</a:t>
            </a:r>
            <a:r>
              <a:rPr lang="zh-CN" altLang="en-US" sz="2000" dirty="0" smtClean="0">
                <a:solidFill>
                  <a:schemeClr val="bg1"/>
                </a:solidFill>
              </a:rPr>
              <a:t>计算</a:t>
            </a:r>
            <a:r>
              <a:rPr lang="en-US" altLang="zh-CN" sz="2000" dirty="0" smtClean="0">
                <a:solidFill>
                  <a:schemeClr val="bg1"/>
                </a:solidFill>
              </a:rPr>
              <a:t>loss</a:t>
            </a:r>
            <a:r>
              <a:rPr lang="zh-CN" altLang="en-US" sz="2000" dirty="0" smtClean="0">
                <a:solidFill>
                  <a:schemeClr val="bg1"/>
                </a:solidFill>
              </a:rPr>
              <a:t>：</a:t>
            </a:r>
            <a:r>
              <a:rPr lang="en-US" altLang="zh-CN" sz="2000" dirty="0" smtClean="0">
                <a:solidFill>
                  <a:schemeClr val="bg1"/>
                </a:solidFill>
              </a:rPr>
              <a:t>loss = mean((output </a:t>
            </a:r>
            <a:r>
              <a:rPr lang="en-US" altLang="zh-CN" sz="2000" dirty="0">
                <a:solidFill>
                  <a:schemeClr val="bg1"/>
                </a:solidFill>
              </a:rPr>
              <a:t>- target) ²)</a:t>
            </a:r>
            <a:endParaRPr lang="zh-CN" altLang="en-US" sz="2400" b="1" dirty="0">
              <a:solidFill>
                <a:srgbClr val="42D2C4"/>
              </a:solidFill>
            </a:endParaRPr>
          </a:p>
        </p:txBody>
      </p:sp>
      <p:sp>
        <p:nvSpPr>
          <p:cNvPr id="17" name="文本框 16"/>
          <p:cNvSpPr txBox="1"/>
          <p:nvPr/>
        </p:nvSpPr>
        <p:spPr>
          <a:xfrm>
            <a:off x="1861017" y="4515326"/>
            <a:ext cx="8850966" cy="707886"/>
          </a:xfrm>
          <a:prstGeom prst="rect">
            <a:avLst/>
          </a:prstGeom>
          <a:noFill/>
        </p:spPr>
        <p:txBody>
          <a:bodyPr wrap="square" rtlCol="0">
            <a:spAutoFit/>
          </a:bodyPr>
          <a:lstStyle/>
          <a:p>
            <a:r>
              <a:rPr lang="en-US" altLang="zh-CN" sz="2000" dirty="0" smtClean="0">
                <a:solidFill>
                  <a:schemeClr val="bg1"/>
                </a:solidFill>
              </a:rPr>
              <a:t>3.</a:t>
            </a:r>
            <a:r>
              <a:rPr lang="zh-CN" altLang="en-US" sz="2000" dirty="0">
                <a:solidFill>
                  <a:schemeClr val="bg1"/>
                </a:solidFill>
              </a:rPr>
              <a:t>计算梯度：从</a:t>
            </a:r>
            <a:r>
              <a:rPr lang="en-US" altLang="zh-CN" sz="2000" dirty="0">
                <a:solidFill>
                  <a:schemeClr val="bg1"/>
                </a:solidFill>
              </a:rPr>
              <a:t>loss</a:t>
            </a:r>
            <a:r>
              <a:rPr lang="zh-CN" altLang="en-US" sz="2000" dirty="0">
                <a:solidFill>
                  <a:schemeClr val="bg1"/>
                </a:solidFill>
              </a:rPr>
              <a:t>开始反向传播计算每个参数（</a:t>
            </a:r>
            <a:r>
              <a:rPr lang="en-US" altLang="zh-CN" sz="2000" dirty="0">
                <a:solidFill>
                  <a:schemeClr val="bg1"/>
                </a:solidFill>
              </a:rPr>
              <a:t>parameters</a:t>
            </a:r>
            <a:r>
              <a:rPr lang="zh-CN" altLang="en-US" sz="2000" dirty="0">
                <a:solidFill>
                  <a:schemeClr val="bg1"/>
                </a:solidFill>
              </a:rPr>
              <a:t>）对应的梯度（</a:t>
            </a:r>
            <a:r>
              <a:rPr lang="en-US" altLang="zh-CN" sz="2000" dirty="0">
                <a:solidFill>
                  <a:schemeClr val="bg1"/>
                </a:solidFill>
              </a:rPr>
              <a:t>gradients</a:t>
            </a:r>
            <a:r>
              <a:rPr lang="zh-CN" altLang="en-US" sz="2000" dirty="0">
                <a:solidFill>
                  <a:schemeClr val="bg1"/>
                </a:solidFill>
              </a:rPr>
              <a:t>）</a:t>
            </a:r>
            <a:endParaRPr lang="zh-CN" altLang="en-US" sz="2400" b="1" dirty="0">
              <a:solidFill>
                <a:srgbClr val="42D2C4"/>
              </a:solidFill>
            </a:endParaRPr>
          </a:p>
        </p:txBody>
      </p:sp>
      <p:sp>
        <p:nvSpPr>
          <p:cNvPr id="18" name="文本框 17"/>
          <p:cNvSpPr txBox="1"/>
          <p:nvPr/>
        </p:nvSpPr>
        <p:spPr>
          <a:xfrm>
            <a:off x="1861017" y="5238272"/>
            <a:ext cx="8850966" cy="400110"/>
          </a:xfrm>
          <a:prstGeom prst="rect">
            <a:avLst/>
          </a:prstGeom>
          <a:noFill/>
        </p:spPr>
        <p:txBody>
          <a:bodyPr wrap="square" rtlCol="0">
            <a:spAutoFit/>
          </a:bodyPr>
          <a:lstStyle/>
          <a:p>
            <a:r>
              <a:rPr lang="en-US" altLang="zh-CN" sz="2000" dirty="0" smtClean="0">
                <a:solidFill>
                  <a:schemeClr val="bg1"/>
                </a:solidFill>
              </a:rPr>
              <a:t>4.</a:t>
            </a:r>
            <a:r>
              <a:rPr lang="zh-CN" altLang="en-US" sz="2000" dirty="0" smtClean="0">
                <a:solidFill>
                  <a:schemeClr val="bg1"/>
                </a:solidFill>
              </a:rPr>
              <a:t>更新权重：</a:t>
            </a:r>
            <a:r>
              <a:rPr lang="en-US" altLang="zh-CN" sz="2000" dirty="0" smtClean="0">
                <a:solidFill>
                  <a:schemeClr val="bg1"/>
                </a:solidFill>
              </a:rPr>
              <a:t>W = W – </a:t>
            </a:r>
            <a:r>
              <a:rPr lang="en-US" altLang="zh-CN" sz="2000" dirty="0" err="1" smtClean="0">
                <a:solidFill>
                  <a:schemeClr val="bg1"/>
                </a:solidFill>
              </a:rPr>
              <a:t>learngrate</a:t>
            </a:r>
            <a:r>
              <a:rPr lang="en-US" altLang="zh-CN" sz="2000" dirty="0" smtClean="0">
                <a:solidFill>
                  <a:schemeClr val="bg1"/>
                </a:solidFill>
              </a:rPr>
              <a:t> *gradient</a:t>
            </a:r>
            <a:endParaRPr lang="zh-CN" altLang="en-US" sz="2400" b="1" dirty="0">
              <a:solidFill>
                <a:srgbClr val="42D2C4"/>
              </a:solidFill>
            </a:endParaRPr>
          </a:p>
        </p:txBody>
      </p:sp>
      <p:sp>
        <p:nvSpPr>
          <p:cNvPr id="19" name="文本框 18"/>
          <p:cNvSpPr txBox="1"/>
          <p:nvPr/>
        </p:nvSpPr>
        <p:spPr>
          <a:xfrm>
            <a:off x="1861017" y="5688683"/>
            <a:ext cx="8850966" cy="707886"/>
          </a:xfrm>
          <a:prstGeom prst="rect">
            <a:avLst/>
          </a:prstGeom>
          <a:noFill/>
        </p:spPr>
        <p:txBody>
          <a:bodyPr wrap="square" rtlCol="0">
            <a:spAutoFit/>
          </a:bodyPr>
          <a:lstStyle/>
          <a:p>
            <a:r>
              <a:rPr lang="en-US" altLang="zh-CN" sz="2000" dirty="0" smtClean="0">
                <a:solidFill>
                  <a:schemeClr val="bg1"/>
                </a:solidFill>
              </a:rPr>
              <a:t>5.</a:t>
            </a:r>
            <a:r>
              <a:rPr lang="zh-CN" altLang="en-US" sz="2000" dirty="0" smtClean="0">
                <a:solidFill>
                  <a:schemeClr val="bg1"/>
                </a:solidFill>
              </a:rPr>
              <a:t>预测新</a:t>
            </a:r>
            <a:r>
              <a:rPr lang="zh-CN" altLang="en-US" sz="2000" dirty="0">
                <a:solidFill>
                  <a:schemeClr val="bg1"/>
                </a:solidFill>
              </a:rPr>
              <a:t>值：训练过所有样本后，打乱样本顺序再次训练若干次。训练完毕后，当再来新的数据</a:t>
            </a:r>
            <a:r>
              <a:rPr lang="en-US" altLang="zh-CN" sz="2000" dirty="0">
                <a:solidFill>
                  <a:schemeClr val="bg1"/>
                </a:solidFill>
              </a:rPr>
              <a:t>input</a:t>
            </a:r>
            <a:r>
              <a:rPr lang="zh-CN" altLang="en-US" sz="2000" dirty="0">
                <a:solidFill>
                  <a:schemeClr val="bg1"/>
                </a:solidFill>
              </a:rPr>
              <a:t>，就可以利用训练的网络来预测了。</a:t>
            </a:r>
            <a:endParaRPr lang="zh-CN" altLang="en-US" sz="2400" b="1" dirty="0">
              <a:solidFill>
                <a:srgbClr val="42D2C4"/>
              </a:solidFill>
            </a:endParaRPr>
          </a:p>
        </p:txBody>
      </p:sp>
      <p:sp>
        <p:nvSpPr>
          <p:cNvPr id="21" name="矩形 20"/>
          <p:cNvSpPr/>
          <p:nvPr/>
        </p:nvSpPr>
        <p:spPr>
          <a:xfrm>
            <a:off x="3300244" y="4077390"/>
            <a:ext cx="3511140" cy="4388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右箭头 23"/>
          <p:cNvSpPr/>
          <p:nvPr/>
        </p:nvSpPr>
        <p:spPr>
          <a:xfrm>
            <a:off x="7024182" y="3987364"/>
            <a:ext cx="919668" cy="466502"/>
          </a:xfrm>
          <a:prstGeom prst="rightArrow">
            <a:avLst/>
          </a:prstGeom>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文本框 24"/>
          <p:cNvSpPr txBox="1"/>
          <p:nvPr/>
        </p:nvSpPr>
        <p:spPr>
          <a:xfrm>
            <a:off x="8222175" y="4019937"/>
            <a:ext cx="4884840" cy="400110"/>
          </a:xfrm>
          <a:prstGeom prst="rect">
            <a:avLst/>
          </a:prstGeom>
          <a:noFill/>
        </p:spPr>
        <p:txBody>
          <a:bodyPr wrap="square" rtlCol="0">
            <a:spAutoFit/>
          </a:bodyPr>
          <a:lstStyle/>
          <a:p>
            <a:r>
              <a:rPr lang="zh-CN" altLang="en-US" sz="2000" b="1" dirty="0">
                <a:solidFill>
                  <a:schemeClr val="bg1"/>
                </a:solidFill>
              </a:rPr>
              <a:t>尽可能缩小</a:t>
            </a:r>
            <a:r>
              <a:rPr lang="en-US" altLang="zh-CN" sz="2000" b="1" dirty="0">
                <a:solidFill>
                  <a:schemeClr val="bg1"/>
                </a:solidFill>
              </a:rPr>
              <a:t>loss</a:t>
            </a:r>
            <a:endParaRPr lang="zh-CN" altLang="en-US" sz="2400" b="1" dirty="0">
              <a:solidFill>
                <a:srgbClr val="42D2C4"/>
              </a:solidFill>
            </a:endParaRPr>
          </a:p>
        </p:txBody>
      </p:sp>
    </p:spTree>
    <p:extLst>
      <p:ext uri="{BB962C8B-B14F-4D97-AF65-F5344CB8AC3E}">
        <p14:creationId xmlns:p14="http://schemas.microsoft.com/office/powerpoint/2010/main" val="23298682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4" grpId="0"/>
      <p:bldP spid="11" grpId="0"/>
      <p:bldP spid="12" grpId="0"/>
      <p:bldP spid="13" grpId="0"/>
      <p:bldP spid="17" grpId="0"/>
      <p:bldP spid="18" grpId="0"/>
      <p:bldP spid="19" grpId="0"/>
      <p:bldP spid="21" grpId="0" animBg="1"/>
      <p:bldP spid="24" grpId="0" animBg="1"/>
      <p:bldP spid="2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理解视角</a:t>
            </a:r>
          </a:p>
        </p:txBody>
      </p:sp>
      <p:sp>
        <p:nvSpPr>
          <p:cNvPr id="22" name="文本框 21"/>
          <p:cNvSpPr txBox="1"/>
          <p:nvPr/>
        </p:nvSpPr>
        <p:spPr>
          <a:xfrm>
            <a:off x="630331" y="978835"/>
            <a:ext cx="8850966" cy="830997"/>
          </a:xfrm>
          <a:prstGeom prst="rect">
            <a:avLst/>
          </a:prstGeom>
          <a:noFill/>
        </p:spPr>
        <p:txBody>
          <a:bodyPr wrap="square" rtlCol="0">
            <a:spAutoFit/>
          </a:bodyPr>
          <a:lstStyle/>
          <a:p>
            <a:r>
              <a:rPr lang="zh-CN" altLang="en-US" sz="2400" b="1" dirty="0" smtClean="0">
                <a:solidFill>
                  <a:schemeClr val="bg1"/>
                </a:solidFill>
              </a:rPr>
              <a:t>方法：计算图，反向传播算法</a:t>
            </a:r>
            <a:endParaRPr lang="en-US" altLang="zh-CN" sz="2400" b="1" dirty="0" smtClean="0">
              <a:solidFill>
                <a:schemeClr val="bg1"/>
              </a:solidFill>
            </a:endParaRPr>
          </a:p>
          <a:p>
            <a:r>
              <a:rPr lang="zh-CN" altLang="en-US" sz="2400" b="1" dirty="0" smtClean="0">
                <a:solidFill>
                  <a:schemeClr val="bg1"/>
                </a:solidFill>
              </a:rPr>
              <a:t>（</a:t>
            </a:r>
            <a:r>
              <a:rPr lang="en-US" altLang="zh-CN" sz="2400" b="1" dirty="0">
                <a:solidFill>
                  <a:schemeClr val="bg1"/>
                </a:solidFill>
              </a:rPr>
              <a:t>Computational Graphs: Backpropagation</a:t>
            </a:r>
            <a:r>
              <a:rPr lang="zh-CN" altLang="en-US" sz="2400" b="1" dirty="0" smtClean="0">
                <a:solidFill>
                  <a:schemeClr val="bg1"/>
                </a:solidFill>
              </a:rPr>
              <a:t>）</a:t>
            </a:r>
            <a:endParaRPr lang="zh-CN" altLang="en-US" sz="2400" b="1" dirty="0">
              <a:solidFill>
                <a:schemeClr val="bg1"/>
              </a:solidFill>
            </a:endParaRPr>
          </a:p>
        </p:txBody>
      </p:sp>
      <p:sp>
        <p:nvSpPr>
          <p:cNvPr id="23" name="文本框 22"/>
          <p:cNvSpPr txBox="1"/>
          <p:nvPr/>
        </p:nvSpPr>
        <p:spPr>
          <a:xfrm>
            <a:off x="630331" y="1842990"/>
            <a:ext cx="3998819" cy="461665"/>
          </a:xfrm>
          <a:prstGeom prst="rect">
            <a:avLst/>
          </a:prstGeom>
          <a:noFill/>
        </p:spPr>
        <p:txBody>
          <a:bodyPr wrap="square" rtlCol="0">
            <a:spAutoFit/>
          </a:bodyPr>
          <a:lstStyle/>
          <a:p>
            <a:r>
              <a:rPr lang="en-US" altLang="zh-CN" sz="2400" b="1" dirty="0" smtClean="0">
                <a:solidFill>
                  <a:schemeClr val="bg1"/>
                </a:solidFill>
              </a:rPr>
              <a:t>5.</a:t>
            </a:r>
            <a:r>
              <a:rPr lang="zh-CN" altLang="en-US" sz="2400" b="1" dirty="0">
                <a:solidFill>
                  <a:schemeClr val="bg1"/>
                </a:solidFill>
              </a:rPr>
              <a:t>训练网络（</a:t>
            </a:r>
            <a:r>
              <a:rPr lang="en-US" altLang="zh-CN" sz="2400" b="1" dirty="0">
                <a:solidFill>
                  <a:schemeClr val="bg1"/>
                </a:solidFill>
              </a:rPr>
              <a:t>training</a:t>
            </a:r>
            <a:r>
              <a:rPr lang="zh-CN" altLang="en-US" sz="2400" b="1" dirty="0">
                <a:solidFill>
                  <a:schemeClr val="bg1"/>
                </a:solidFill>
              </a:rPr>
              <a:t>）</a:t>
            </a:r>
          </a:p>
        </p:txBody>
      </p:sp>
      <p:sp>
        <p:nvSpPr>
          <p:cNvPr id="14" name="文本框 13"/>
          <p:cNvSpPr txBox="1"/>
          <p:nvPr/>
        </p:nvSpPr>
        <p:spPr>
          <a:xfrm>
            <a:off x="1084640" y="2356089"/>
            <a:ext cx="8850966" cy="954107"/>
          </a:xfrm>
          <a:prstGeom prst="rect">
            <a:avLst/>
          </a:prstGeom>
          <a:noFill/>
        </p:spPr>
        <p:txBody>
          <a:bodyPr wrap="square" rtlCol="0">
            <a:spAutoFit/>
          </a:bodyPr>
          <a:lstStyle/>
          <a:p>
            <a:r>
              <a:rPr lang="zh-CN" altLang="en-US" sz="2000" dirty="0">
                <a:solidFill>
                  <a:schemeClr val="bg1"/>
                </a:solidFill>
              </a:rPr>
              <a:t>训练过程就是用训练数据的</a:t>
            </a:r>
            <a:r>
              <a:rPr lang="en-US" altLang="zh-CN" sz="2800" b="1" dirty="0">
                <a:solidFill>
                  <a:srgbClr val="42D2C4"/>
                </a:solidFill>
              </a:rPr>
              <a:t>input</a:t>
            </a:r>
            <a:r>
              <a:rPr lang="zh-CN" altLang="en-US" sz="2000" dirty="0">
                <a:solidFill>
                  <a:schemeClr val="bg1"/>
                </a:solidFill>
              </a:rPr>
              <a:t>经过网络计算出</a:t>
            </a:r>
            <a:r>
              <a:rPr lang="en-US" altLang="zh-CN" sz="2800" b="1" dirty="0">
                <a:solidFill>
                  <a:srgbClr val="42D2C4"/>
                </a:solidFill>
              </a:rPr>
              <a:t>output</a:t>
            </a:r>
            <a:r>
              <a:rPr lang="zh-CN" altLang="en-US" sz="2000" dirty="0">
                <a:solidFill>
                  <a:schemeClr val="bg1"/>
                </a:solidFill>
              </a:rPr>
              <a:t>，再和</a:t>
            </a:r>
            <a:r>
              <a:rPr lang="en-US" altLang="zh-CN" sz="2800" b="1" dirty="0">
                <a:solidFill>
                  <a:srgbClr val="42D2C4"/>
                </a:solidFill>
              </a:rPr>
              <a:t>label</a:t>
            </a:r>
            <a:r>
              <a:rPr lang="zh-CN" altLang="en-US" sz="2000" dirty="0">
                <a:solidFill>
                  <a:schemeClr val="bg1"/>
                </a:solidFill>
              </a:rPr>
              <a:t>计算出</a:t>
            </a:r>
            <a:r>
              <a:rPr lang="en-US" altLang="zh-CN" sz="2800" b="1" dirty="0">
                <a:solidFill>
                  <a:srgbClr val="42D2C4"/>
                </a:solidFill>
              </a:rPr>
              <a:t>loss</a:t>
            </a:r>
            <a:r>
              <a:rPr lang="zh-CN" altLang="en-US" sz="2000" dirty="0">
                <a:solidFill>
                  <a:schemeClr val="bg1"/>
                </a:solidFill>
              </a:rPr>
              <a:t>，再计算出</a:t>
            </a:r>
            <a:r>
              <a:rPr lang="en-US" altLang="zh-CN" sz="2800" b="1" dirty="0">
                <a:solidFill>
                  <a:srgbClr val="42D2C4"/>
                </a:solidFill>
              </a:rPr>
              <a:t>gradients</a:t>
            </a:r>
            <a:r>
              <a:rPr lang="zh-CN" altLang="en-US" sz="2000" dirty="0">
                <a:solidFill>
                  <a:schemeClr val="bg1"/>
                </a:solidFill>
              </a:rPr>
              <a:t>来更新</a:t>
            </a:r>
            <a:r>
              <a:rPr lang="en-US" altLang="zh-CN" sz="2800" b="1" dirty="0">
                <a:solidFill>
                  <a:srgbClr val="42D2C4"/>
                </a:solidFill>
              </a:rPr>
              <a:t>weights</a:t>
            </a:r>
            <a:r>
              <a:rPr lang="zh-CN" altLang="en-US" sz="2000" dirty="0">
                <a:solidFill>
                  <a:schemeClr val="bg1"/>
                </a:solidFill>
              </a:rPr>
              <a:t>的过程</a:t>
            </a:r>
            <a:endParaRPr lang="zh-CN" altLang="en-US" sz="2400" b="1" dirty="0">
              <a:solidFill>
                <a:srgbClr val="42D2C4"/>
              </a:solidFill>
            </a:endParaRPr>
          </a:p>
        </p:txBody>
      </p:sp>
      <p:sp>
        <p:nvSpPr>
          <p:cNvPr id="11" name="文本框 10"/>
          <p:cNvSpPr txBox="1"/>
          <p:nvPr/>
        </p:nvSpPr>
        <p:spPr>
          <a:xfrm>
            <a:off x="1861017" y="3539472"/>
            <a:ext cx="8850966" cy="400110"/>
          </a:xfrm>
          <a:prstGeom prst="rect">
            <a:avLst/>
          </a:prstGeom>
          <a:noFill/>
        </p:spPr>
        <p:txBody>
          <a:bodyPr wrap="square" rtlCol="0">
            <a:spAutoFit/>
          </a:bodyPr>
          <a:lstStyle/>
          <a:p>
            <a:r>
              <a:rPr lang="en-US" altLang="zh-CN" sz="2000" dirty="0" smtClean="0">
                <a:solidFill>
                  <a:schemeClr val="bg1"/>
                </a:solidFill>
              </a:rPr>
              <a:t>1.</a:t>
            </a:r>
            <a:r>
              <a:rPr lang="zh-CN" altLang="en-US" sz="2000" dirty="0" smtClean="0">
                <a:solidFill>
                  <a:schemeClr val="bg1"/>
                </a:solidFill>
              </a:rPr>
              <a:t>正向传递：</a:t>
            </a:r>
            <a:r>
              <a:rPr lang="en-US" altLang="zh-CN" sz="2000" dirty="0" smtClean="0">
                <a:solidFill>
                  <a:schemeClr val="bg1"/>
                </a:solidFill>
              </a:rPr>
              <a:t>output = </a:t>
            </a:r>
            <a:r>
              <a:rPr lang="en-US" altLang="zh-CN" sz="2000" dirty="0" err="1" smtClean="0">
                <a:solidFill>
                  <a:schemeClr val="bg1"/>
                </a:solidFill>
              </a:rPr>
              <a:t>Relu</a:t>
            </a:r>
            <a:r>
              <a:rPr lang="zh-CN" altLang="en-US" sz="2000" dirty="0" smtClean="0">
                <a:solidFill>
                  <a:schemeClr val="bg1"/>
                </a:solidFill>
              </a:rPr>
              <a:t>（</a:t>
            </a:r>
            <a:r>
              <a:rPr lang="en-US" altLang="zh-CN" sz="2000" dirty="0" smtClean="0">
                <a:solidFill>
                  <a:schemeClr val="bg1"/>
                </a:solidFill>
              </a:rPr>
              <a:t>W</a:t>
            </a:r>
            <a:r>
              <a:rPr lang="zh-CN" altLang="en-US" sz="2000" dirty="0" smtClean="0">
                <a:solidFill>
                  <a:schemeClr val="bg1"/>
                </a:solidFill>
              </a:rPr>
              <a:t>。</a:t>
            </a:r>
            <a:r>
              <a:rPr lang="en-US" altLang="zh-CN" sz="2000" dirty="0" smtClean="0">
                <a:solidFill>
                  <a:schemeClr val="bg1"/>
                </a:solidFill>
              </a:rPr>
              <a:t>· </a:t>
            </a:r>
            <a:r>
              <a:rPr lang="en-US" altLang="zh-CN" sz="2000" dirty="0" err="1" smtClean="0">
                <a:solidFill>
                  <a:schemeClr val="bg1"/>
                </a:solidFill>
              </a:rPr>
              <a:t>Relu</a:t>
            </a:r>
            <a:r>
              <a:rPr lang="en-US" altLang="zh-CN" sz="2000" dirty="0" smtClean="0">
                <a:solidFill>
                  <a:schemeClr val="bg1"/>
                </a:solidFill>
              </a:rPr>
              <a:t>(W₂·</a:t>
            </a:r>
            <a:r>
              <a:rPr lang="en-US" altLang="zh-CN" sz="2000" dirty="0" err="1" smtClean="0">
                <a:solidFill>
                  <a:schemeClr val="bg1"/>
                </a:solidFill>
              </a:rPr>
              <a:t>Relu</a:t>
            </a:r>
            <a:r>
              <a:rPr lang="zh-CN" altLang="en-US" sz="2000" dirty="0" smtClean="0">
                <a:solidFill>
                  <a:schemeClr val="bg1"/>
                </a:solidFill>
              </a:rPr>
              <a:t>（</a:t>
            </a:r>
            <a:r>
              <a:rPr lang="en-US" altLang="zh-CN" sz="2000" dirty="0">
                <a:solidFill>
                  <a:schemeClr val="bg1"/>
                </a:solidFill>
              </a:rPr>
              <a:t>W ₁  · input + b ₁ </a:t>
            </a:r>
            <a:r>
              <a:rPr lang="zh-CN" altLang="en-US" sz="2000" dirty="0" smtClean="0">
                <a:solidFill>
                  <a:schemeClr val="bg1"/>
                </a:solidFill>
              </a:rPr>
              <a:t>）</a:t>
            </a:r>
            <a:r>
              <a:rPr lang="en-US" altLang="zh-CN" sz="2000" dirty="0" smtClean="0">
                <a:solidFill>
                  <a:schemeClr val="bg1"/>
                </a:solidFill>
              </a:rPr>
              <a:t>+</a:t>
            </a:r>
            <a:r>
              <a:rPr lang="zh-CN" altLang="en-US" sz="2000" dirty="0">
                <a:solidFill>
                  <a:schemeClr val="bg1"/>
                </a:solidFill>
              </a:rPr>
              <a:t> </a:t>
            </a:r>
            <a:r>
              <a:rPr lang="en-US" altLang="zh-CN" sz="2000" dirty="0">
                <a:solidFill>
                  <a:schemeClr val="bg1"/>
                </a:solidFill>
              </a:rPr>
              <a:t>b ₂</a:t>
            </a:r>
            <a:r>
              <a:rPr lang="en-US" altLang="zh-CN" sz="2000" dirty="0" smtClean="0">
                <a:solidFill>
                  <a:schemeClr val="bg1"/>
                </a:solidFill>
              </a:rPr>
              <a:t>)  + b</a:t>
            </a:r>
            <a:r>
              <a:rPr lang="zh-CN" altLang="en-US" sz="2000" dirty="0" smtClean="0">
                <a:solidFill>
                  <a:schemeClr val="bg1"/>
                </a:solidFill>
              </a:rPr>
              <a:t>。）</a:t>
            </a:r>
            <a:endParaRPr lang="zh-CN" altLang="en-US" sz="2400" b="1" dirty="0">
              <a:solidFill>
                <a:srgbClr val="42D2C4"/>
              </a:solidFill>
            </a:endParaRPr>
          </a:p>
        </p:txBody>
      </p:sp>
      <mc:AlternateContent xmlns:mc="http://schemas.openxmlformats.org/markup-compatibility/2006" xmlns:a14="http://schemas.microsoft.com/office/drawing/2010/main">
        <mc:Choice Requires="a14">
          <p:sp>
            <p:nvSpPr>
              <p:cNvPr id="12" name="文本框 11"/>
              <p:cNvSpPr txBox="1"/>
              <p:nvPr/>
            </p:nvSpPr>
            <p:spPr>
              <a:xfrm>
                <a:off x="7551364" y="1020930"/>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7551364" y="1020930"/>
                <a:ext cx="3859866" cy="769441"/>
              </a:xfrm>
              <a:prstGeom prst="rect">
                <a:avLst/>
              </a:prstGeom>
              <a:blipFill rotWithShape="0">
                <a:blip r:embed="rId3"/>
                <a:stretch>
                  <a:fillRect b="-19685"/>
                </a:stretch>
              </a:blipFill>
            </p:spPr>
            <p:txBody>
              <a:bodyPr/>
              <a:lstStyle/>
              <a:p>
                <a:r>
                  <a:rPr lang="zh-CN" altLang="en-US">
                    <a:noFill/>
                  </a:rPr>
                  <a:t> </a:t>
                </a:r>
              </a:p>
            </p:txBody>
          </p:sp>
        </mc:Fallback>
      </mc:AlternateContent>
      <p:sp>
        <p:nvSpPr>
          <p:cNvPr id="13" name="文本框 12"/>
          <p:cNvSpPr txBox="1"/>
          <p:nvPr/>
        </p:nvSpPr>
        <p:spPr>
          <a:xfrm>
            <a:off x="1861017" y="4053756"/>
            <a:ext cx="4884840" cy="400110"/>
          </a:xfrm>
          <a:prstGeom prst="rect">
            <a:avLst/>
          </a:prstGeom>
          <a:noFill/>
        </p:spPr>
        <p:txBody>
          <a:bodyPr wrap="square" rtlCol="0">
            <a:spAutoFit/>
          </a:bodyPr>
          <a:lstStyle/>
          <a:p>
            <a:r>
              <a:rPr lang="en-US" altLang="zh-CN" sz="2000" dirty="0" smtClean="0">
                <a:solidFill>
                  <a:schemeClr val="bg1"/>
                </a:solidFill>
              </a:rPr>
              <a:t>2.</a:t>
            </a:r>
            <a:r>
              <a:rPr lang="zh-CN" altLang="en-US" sz="2000" dirty="0" smtClean="0">
                <a:solidFill>
                  <a:schemeClr val="bg1"/>
                </a:solidFill>
              </a:rPr>
              <a:t>计算</a:t>
            </a:r>
            <a:r>
              <a:rPr lang="en-US" altLang="zh-CN" sz="2000" dirty="0" smtClean="0">
                <a:solidFill>
                  <a:schemeClr val="bg1"/>
                </a:solidFill>
              </a:rPr>
              <a:t>loss</a:t>
            </a:r>
            <a:r>
              <a:rPr lang="zh-CN" altLang="en-US" sz="2000" dirty="0" smtClean="0">
                <a:solidFill>
                  <a:schemeClr val="bg1"/>
                </a:solidFill>
              </a:rPr>
              <a:t>：</a:t>
            </a:r>
            <a:r>
              <a:rPr lang="en-US" altLang="zh-CN" sz="2000" dirty="0" smtClean="0">
                <a:solidFill>
                  <a:schemeClr val="bg1"/>
                </a:solidFill>
              </a:rPr>
              <a:t>loss = mean((output </a:t>
            </a:r>
            <a:r>
              <a:rPr lang="en-US" altLang="zh-CN" sz="2000" dirty="0">
                <a:solidFill>
                  <a:schemeClr val="bg1"/>
                </a:solidFill>
              </a:rPr>
              <a:t>- target) ²)</a:t>
            </a:r>
            <a:endParaRPr lang="zh-CN" altLang="en-US" sz="2400" b="1" dirty="0">
              <a:solidFill>
                <a:srgbClr val="42D2C4"/>
              </a:solidFill>
            </a:endParaRPr>
          </a:p>
        </p:txBody>
      </p:sp>
      <p:sp>
        <p:nvSpPr>
          <p:cNvPr id="17" name="文本框 16"/>
          <p:cNvSpPr txBox="1"/>
          <p:nvPr/>
        </p:nvSpPr>
        <p:spPr>
          <a:xfrm>
            <a:off x="1861017" y="4515326"/>
            <a:ext cx="8850966" cy="707886"/>
          </a:xfrm>
          <a:prstGeom prst="rect">
            <a:avLst/>
          </a:prstGeom>
          <a:noFill/>
        </p:spPr>
        <p:txBody>
          <a:bodyPr wrap="square" rtlCol="0">
            <a:spAutoFit/>
          </a:bodyPr>
          <a:lstStyle/>
          <a:p>
            <a:r>
              <a:rPr lang="en-US" altLang="zh-CN" sz="2000" dirty="0" smtClean="0">
                <a:solidFill>
                  <a:schemeClr val="bg1"/>
                </a:solidFill>
              </a:rPr>
              <a:t>3.</a:t>
            </a:r>
            <a:r>
              <a:rPr lang="zh-CN" altLang="en-US" sz="2000" dirty="0">
                <a:solidFill>
                  <a:schemeClr val="bg1"/>
                </a:solidFill>
              </a:rPr>
              <a:t>计算梯度：从</a:t>
            </a:r>
            <a:r>
              <a:rPr lang="en-US" altLang="zh-CN" sz="2000" dirty="0">
                <a:solidFill>
                  <a:schemeClr val="bg1"/>
                </a:solidFill>
              </a:rPr>
              <a:t>loss</a:t>
            </a:r>
            <a:r>
              <a:rPr lang="zh-CN" altLang="en-US" sz="2000" dirty="0">
                <a:solidFill>
                  <a:schemeClr val="bg1"/>
                </a:solidFill>
              </a:rPr>
              <a:t>开始反向传播计算每个参数（</a:t>
            </a:r>
            <a:r>
              <a:rPr lang="en-US" altLang="zh-CN" sz="2000" dirty="0">
                <a:solidFill>
                  <a:schemeClr val="bg1"/>
                </a:solidFill>
              </a:rPr>
              <a:t>parameters</a:t>
            </a:r>
            <a:r>
              <a:rPr lang="zh-CN" altLang="en-US" sz="2000" dirty="0">
                <a:solidFill>
                  <a:schemeClr val="bg1"/>
                </a:solidFill>
              </a:rPr>
              <a:t>）对应的梯度（</a:t>
            </a:r>
            <a:r>
              <a:rPr lang="en-US" altLang="zh-CN" sz="2000" dirty="0">
                <a:solidFill>
                  <a:schemeClr val="bg1"/>
                </a:solidFill>
              </a:rPr>
              <a:t>gradients</a:t>
            </a:r>
            <a:r>
              <a:rPr lang="zh-CN" altLang="en-US" sz="2000" dirty="0">
                <a:solidFill>
                  <a:schemeClr val="bg1"/>
                </a:solidFill>
              </a:rPr>
              <a:t>）</a:t>
            </a:r>
            <a:endParaRPr lang="zh-CN" altLang="en-US" sz="2400" b="1" dirty="0">
              <a:solidFill>
                <a:srgbClr val="42D2C4"/>
              </a:solidFill>
            </a:endParaRPr>
          </a:p>
        </p:txBody>
      </p:sp>
      <p:sp>
        <p:nvSpPr>
          <p:cNvPr id="18" name="文本框 17"/>
          <p:cNvSpPr txBox="1"/>
          <p:nvPr/>
        </p:nvSpPr>
        <p:spPr>
          <a:xfrm>
            <a:off x="1861017" y="5238272"/>
            <a:ext cx="8850966" cy="400110"/>
          </a:xfrm>
          <a:prstGeom prst="rect">
            <a:avLst/>
          </a:prstGeom>
          <a:noFill/>
        </p:spPr>
        <p:txBody>
          <a:bodyPr wrap="square" rtlCol="0">
            <a:spAutoFit/>
          </a:bodyPr>
          <a:lstStyle/>
          <a:p>
            <a:r>
              <a:rPr lang="en-US" altLang="zh-CN" sz="2000" dirty="0" smtClean="0">
                <a:solidFill>
                  <a:schemeClr val="bg1"/>
                </a:solidFill>
              </a:rPr>
              <a:t>4.</a:t>
            </a:r>
            <a:r>
              <a:rPr lang="zh-CN" altLang="en-US" sz="2000" dirty="0" smtClean="0">
                <a:solidFill>
                  <a:schemeClr val="bg1"/>
                </a:solidFill>
              </a:rPr>
              <a:t>更新权重：</a:t>
            </a:r>
            <a:r>
              <a:rPr lang="en-US" altLang="zh-CN" sz="2000" dirty="0" smtClean="0">
                <a:solidFill>
                  <a:schemeClr val="bg1"/>
                </a:solidFill>
              </a:rPr>
              <a:t>W = W – </a:t>
            </a:r>
            <a:r>
              <a:rPr lang="en-US" altLang="zh-CN" sz="2000" dirty="0" err="1" smtClean="0">
                <a:solidFill>
                  <a:schemeClr val="bg1"/>
                </a:solidFill>
              </a:rPr>
              <a:t>learngrate</a:t>
            </a:r>
            <a:r>
              <a:rPr lang="en-US" altLang="zh-CN" sz="2000" dirty="0" smtClean="0">
                <a:solidFill>
                  <a:schemeClr val="bg1"/>
                </a:solidFill>
              </a:rPr>
              <a:t> *gradient</a:t>
            </a:r>
            <a:endParaRPr lang="zh-CN" altLang="en-US" sz="2400" b="1" dirty="0">
              <a:solidFill>
                <a:srgbClr val="42D2C4"/>
              </a:solidFill>
            </a:endParaRPr>
          </a:p>
        </p:txBody>
      </p:sp>
      <p:sp>
        <p:nvSpPr>
          <p:cNvPr id="19" name="文本框 18"/>
          <p:cNvSpPr txBox="1"/>
          <p:nvPr/>
        </p:nvSpPr>
        <p:spPr>
          <a:xfrm>
            <a:off x="1861017" y="5688683"/>
            <a:ext cx="8850966" cy="707886"/>
          </a:xfrm>
          <a:prstGeom prst="rect">
            <a:avLst/>
          </a:prstGeom>
          <a:noFill/>
        </p:spPr>
        <p:txBody>
          <a:bodyPr wrap="square" rtlCol="0">
            <a:spAutoFit/>
          </a:bodyPr>
          <a:lstStyle/>
          <a:p>
            <a:r>
              <a:rPr lang="en-US" altLang="zh-CN" sz="2000" dirty="0" smtClean="0">
                <a:solidFill>
                  <a:schemeClr val="bg1"/>
                </a:solidFill>
              </a:rPr>
              <a:t>5.</a:t>
            </a:r>
            <a:r>
              <a:rPr lang="zh-CN" altLang="en-US" sz="2000" dirty="0" smtClean="0">
                <a:solidFill>
                  <a:schemeClr val="bg1"/>
                </a:solidFill>
              </a:rPr>
              <a:t>预测新</a:t>
            </a:r>
            <a:r>
              <a:rPr lang="zh-CN" altLang="en-US" sz="2000" dirty="0">
                <a:solidFill>
                  <a:schemeClr val="bg1"/>
                </a:solidFill>
              </a:rPr>
              <a:t>值：训练过所有样本后，打乱样本顺序再次训练若干次。训练完毕后，当再来新的数据</a:t>
            </a:r>
            <a:r>
              <a:rPr lang="en-US" altLang="zh-CN" sz="2000" dirty="0">
                <a:solidFill>
                  <a:schemeClr val="bg1"/>
                </a:solidFill>
              </a:rPr>
              <a:t>input</a:t>
            </a:r>
            <a:r>
              <a:rPr lang="zh-CN" altLang="en-US" sz="2000" dirty="0">
                <a:solidFill>
                  <a:schemeClr val="bg1"/>
                </a:solidFill>
              </a:rPr>
              <a:t>，就可以利用训练的网络来预测了。</a:t>
            </a:r>
            <a:endParaRPr lang="zh-CN" altLang="en-US" sz="2400" b="1" dirty="0">
              <a:solidFill>
                <a:srgbClr val="42D2C4"/>
              </a:solidFill>
            </a:endParaRPr>
          </a:p>
        </p:txBody>
      </p:sp>
      <p:sp>
        <p:nvSpPr>
          <p:cNvPr id="21" name="矩形 20"/>
          <p:cNvSpPr/>
          <p:nvPr/>
        </p:nvSpPr>
        <p:spPr>
          <a:xfrm>
            <a:off x="3300244" y="4077390"/>
            <a:ext cx="3511140" cy="4388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右箭头 23"/>
          <p:cNvSpPr/>
          <p:nvPr/>
        </p:nvSpPr>
        <p:spPr>
          <a:xfrm>
            <a:off x="7024182" y="3987364"/>
            <a:ext cx="919668" cy="466502"/>
          </a:xfrm>
          <a:prstGeom prst="rightArrow">
            <a:avLst/>
          </a:prstGeom>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文本框 24"/>
          <p:cNvSpPr txBox="1"/>
          <p:nvPr/>
        </p:nvSpPr>
        <p:spPr>
          <a:xfrm>
            <a:off x="8222175" y="4019937"/>
            <a:ext cx="4884840" cy="400110"/>
          </a:xfrm>
          <a:prstGeom prst="rect">
            <a:avLst/>
          </a:prstGeom>
          <a:noFill/>
        </p:spPr>
        <p:txBody>
          <a:bodyPr wrap="square" rtlCol="0">
            <a:spAutoFit/>
          </a:bodyPr>
          <a:lstStyle/>
          <a:p>
            <a:r>
              <a:rPr lang="zh-CN" altLang="en-US" sz="2000" b="1" dirty="0">
                <a:solidFill>
                  <a:schemeClr val="bg1"/>
                </a:solidFill>
              </a:rPr>
              <a:t>尽可能缩小</a:t>
            </a:r>
            <a:r>
              <a:rPr lang="en-US" altLang="zh-CN" sz="2000" b="1" dirty="0">
                <a:solidFill>
                  <a:schemeClr val="bg1"/>
                </a:solidFill>
              </a:rPr>
              <a:t>loss</a:t>
            </a:r>
            <a:endParaRPr lang="zh-CN" altLang="en-US" sz="2400" b="1" dirty="0">
              <a:solidFill>
                <a:srgbClr val="42D2C4"/>
              </a:solidFill>
            </a:endParaRPr>
          </a:p>
        </p:txBody>
      </p:sp>
    </p:spTree>
    <p:extLst>
      <p:ext uri="{BB962C8B-B14F-4D97-AF65-F5344CB8AC3E}">
        <p14:creationId xmlns:p14="http://schemas.microsoft.com/office/powerpoint/2010/main" val="20620942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4" grpId="0"/>
      <p:bldP spid="11" grpId="0"/>
      <p:bldP spid="12" grpId="0"/>
      <p:bldP spid="13" grpId="0"/>
      <p:bldP spid="17" grpId="0"/>
      <p:bldP spid="18" grpId="0"/>
      <p:bldP spid="19" grpId="0"/>
      <p:bldP spid="21" grpId="0" animBg="1"/>
      <p:bldP spid="24" grpId="0" animBg="1"/>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8236" y="1500652"/>
            <a:ext cx="7565589" cy="3083917"/>
          </a:xfrm>
          <a:prstGeom prst="rect">
            <a:avLst/>
          </a:prstGeom>
          <a:noFill/>
        </p:spPr>
        <p:txBody>
          <a:bodyPr wrap="none" lIns="91436" tIns="45718" rIns="91436" bIns="45718" rtlCol="0">
            <a:spAutoFit/>
          </a:bodyPr>
          <a:lstStyle/>
          <a:p>
            <a:pPr>
              <a:lnSpc>
                <a:spcPct val="120000"/>
              </a:lnSpc>
            </a:pPr>
            <a:r>
              <a:rPr kumimoji="1" lang="en-US" altLang="zh-CN" sz="5400" b="1" dirty="0">
                <a:solidFill>
                  <a:schemeClr val="bg1"/>
                </a:solidFill>
              </a:rPr>
              <a:t>Deep Neural Network for </a:t>
            </a:r>
          </a:p>
          <a:p>
            <a:pPr>
              <a:lnSpc>
                <a:spcPct val="120000"/>
              </a:lnSpc>
            </a:pPr>
            <a:r>
              <a:rPr kumimoji="1" lang="en-US" altLang="zh-CN" sz="5400" b="1" dirty="0" smtClean="0">
                <a:solidFill>
                  <a:schemeClr val="bg1"/>
                </a:solidFill>
              </a:rPr>
              <a:t>Acoustic Modeling in </a:t>
            </a:r>
          </a:p>
          <a:p>
            <a:pPr>
              <a:lnSpc>
                <a:spcPct val="120000"/>
              </a:lnSpc>
            </a:pPr>
            <a:r>
              <a:rPr kumimoji="1" lang="en-US" altLang="zh-CN" sz="5400" b="1" dirty="0">
                <a:solidFill>
                  <a:schemeClr val="bg1"/>
                </a:solidFill>
              </a:rPr>
              <a:t>Speech Recognition(Ⅱ)</a:t>
            </a:r>
            <a:endParaRPr kumimoji="1" lang="zh-CN" altLang="en-US" sz="5400" b="1" dirty="0">
              <a:solidFill>
                <a:schemeClr val="bg1"/>
              </a:solidFill>
            </a:endParaRPr>
          </a:p>
        </p:txBody>
      </p:sp>
      <p:sp>
        <p:nvSpPr>
          <p:cNvPr id="4" name="文本框 3"/>
          <p:cNvSpPr txBox="1"/>
          <p:nvPr/>
        </p:nvSpPr>
        <p:spPr>
          <a:xfrm>
            <a:off x="1522069" y="5308378"/>
            <a:ext cx="9025027" cy="734941"/>
          </a:xfrm>
          <a:prstGeom prst="rect">
            <a:avLst/>
          </a:prstGeom>
          <a:noFill/>
        </p:spPr>
        <p:txBody>
          <a:bodyPr wrap="none" lIns="91436" tIns="45718" rIns="91436" bIns="45718" rtlCol="0">
            <a:spAutoFit/>
          </a:bodyPr>
          <a:lstStyle/>
          <a:p>
            <a:pPr>
              <a:lnSpc>
                <a:spcPct val="120000"/>
              </a:lnSpc>
            </a:pPr>
            <a:r>
              <a:rPr kumimoji="1" lang="en-US" altLang="zh-CN" b="1" dirty="0">
                <a:solidFill>
                  <a:schemeClr val="bg1"/>
                </a:solidFill>
              </a:rPr>
              <a:t>Geoffrey Hinton, Li Deng, Dong Yu, George E. Dahl, Abdel-</a:t>
            </a:r>
            <a:r>
              <a:rPr kumimoji="1" lang="en-US" altLang="zh-CN" b="1" dirty="0" err="1">
                <a:solidFill>
                  <a:schemeClr val="bg1"/>
                </a:solidFill>
              </a:rPr>
              <a:t>rahman</a:t>
            </a:r>
            <a:r>
              <a:rPr kumimoji="1" lang="en-US" altLang="zh-CN" b="1" dirty="0">
                <a:solidFill>
                  <a:schemeClr val="bg1"/>
                </a:solidFill>
              </a:rPr>
              <a:t> Mohamed, </a:t>
            </a:r>
            <a:r>
              <a:rPr kumimoji="1" lang="en-US" altLang="zh-CN" b="1" dirty="0" err="1">
                <a:solidFill>
                  <a:schemeClr val="bg1"/>
                </a:solidFill>
              </a:rPr>
              <a:t>Navdeep</a:t>
            </a:r>
            <a:r>
              <a:rPr kumimoji="1" lang="en-US" altLang="zh-CN" b="1" dirty="0">
                <a:solidFill>
                  <a:schemeClr val="bg1"/>
                </a:solidFill>
              </a:rPr>
              <a:t> </a:t>
            </a:r>
            <a:r>
              <a:rPr kumimoji="1" lang="en-US" altLang="zh-CN" b="1" dirty="0" err="1">
                <a:solidFill>
                  <a:schemeClr val="bg1"/>
                </a:solidFill>
              </a:rPr>
              <a:t>Jaitly</a:t>
            </a:r>
            <a:r>
              <a:rPr kumimoji="1" lang="en-US" altLang="zh-CN" b="1" dirty="0">
                <a:solidFill>
                  <a:schemeClr val="bg1"/>
                </a:solidFill>
              </a:rPr>
              <a:t>,</a:t>
            </a:r>
          </a:p>
          <a:p>
            <a:pPr>
              <a:lnSpc>
                <a:spcPct val="120000"/>
              </a:lnSpc>
            </a:pPr>
            <a:r>
              <a:rPr kumimoji="1" lang="en-US" altLang="zh-CN" b="1" dirty="0">
                <a:solidFill>
                  <a:schemeClr val="bg1"/>
                </a:solidFill>
              </a:rPr>
              <a:t>Andrew Senior, Vincent </a:t>
            </a:r>
            <a:r>
              <a:rPr kumimoji="1" lang="en-US" altLang="zh-CN" b="1" dirty="0" err="1">
                <a:solidFill>
                  <a:schemeClr val="bg1"/>
                </a:solidFill>
              </a:rPr>
              <a:t>Vanhoucke</a:t>
            </a:r>
            <a:r>
              <a:rPr kumimoji="1" lang="en-US" altLang="zh-CN" b="1" dirty="0">
                <a:solidFill>
                  <a:schemeClr val="bg1"/>
                </a:solidFill>
              </a:rPr>
              <a:t>, Patrick Nguyen, Tara N. </a:t>
            </a:r>
            <a:r>
              <a:rPr kumimoji="1" lang="en-US" altLang="zh-CN" b="1" dirty="0" err="1">
                <a:solidFill>
                  <a:schemeClr val="bg1"/>
                </a:solidFill>
              </a:rPr>
              <a:t>Sainath</a:t>
            </a:r>
            <a:r>
              <a:rPr kumimoji="1" lang="en-US" altLang="zh-CN" b="1" dirty="0">
                <a:solidFill>
                  <a:schemeClr val="bg1"/>
                </a:solidFill>
              </a:rPr>
              <a:t>, and Brian Kingsbury</a:t>
            </a:r>
            <a:endParaRPr kumimoji="1" lang="zh-CN" altLang="en-US" b="1" dirty="0">
              <a:solidFill>
                <a:schemeClr val="bg1"/>
              </a:solidFill>
            </a:endParaRPr>
          </a:p>
        </p:txBody>
      </p:sp>
    </p:spTree>
    <p:extLst>
      <p:ext uri="{BB962C8B-B14F-4D97-AF65-F5344CB8AC3E}">
        <p14:creationId xmlns:p14="http://schemas.microsoft.com/office/powerpoint/2010/main" val="48960900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630331" y="978835"/>
            <a:ext cx="8850966" cy="707886"/>
          </a:xfrm>
          <a:prstGeom prst="rect">
            <a:avLst/>
          </a:prstGeom>
          <a:noFill/>
        </p:spPr>
        <p:txBody>
          <a:bodyPr wrap="square" rtlCol="0">
            <a:spAutoFit/>
          </a:bodyPr>
          <a:lstStyle/>
          <a:p>
            <a:r>
              <a:rPr lang="en-US" altLang="zh-CN" sz="4000" b="1" dirty="0" smtClean="0">
                <a:solidFill>
                  <a:schemeClr val="bg1"/>
                </a:solidFill>
              </a:rPr>
              <a:t>abstract</a:t>
            </a:r>
            <a:endParaRPr lang="zh-CN" altLang="en-US" sz="4000" b="1" dirty="0">
              <a:solidFill>
                <a:schemeClr val="bg1"/>
              </a:solidFill>
            </a:endParaRPr>
          </a:p>
        </p:txBody>
      </p:sp>
      <p:sp>
        <p:nvSpPr>
          <p:cNvPr id="23" name="文本框 22"/>
          <p:cNvSpPr txBox="1"/>
          <p:nvPr/>
        </p:nvSpPr>
        <p:spPr>
          <a:xfrm>
            <a:off x="1285875" y="2049300"/>
            <a:ext cx="8850966" cy="830997"/>
          </a:xfrm>
          <a:prstGeom prst="rect">
            <a:avLst/>
          </a:prstGeom>
          <a:noFill/>
        </p:spPr>
        <p:txBody>
          <a:bodyPr wrap="square" rtlCol="0">
            <a:spAutoFit/>
          </a:bodyPr>
          <a:lstStyle/>
          <a:p>
            <a:r>
              <a:rPr lang="en-US" altLang="zh-CN" sz="2400" b="1" dirty="0">
                <a:solidFill>
                  <a:schemeClr val="bg1"/>
                </a:solidFill>
              </a:rPr>
              <a:t>1. Most current speech recognition systems use </a:t>
            </a:r>
            <a:r>
              <a:rPr lang="en-US" altLang="zh-CN" sz="2400" b="1" dirty="0">
                <a:solidFill>
                  <a:srgbClr val="FF0000"/>
                </a:solidFill>
              </a:rPr>
              <a:t>hidden Markov models (HMMs) </a:t>
            </a:r>
            <a:r>
              <a:rPr lang="en-US" altLang="zh-CN" sz="2400" b="1" dirty="0" smtClean="0">
                <a:solidFill>
                  <a:schemeClr val="bg1"/>
                </a:solidFill>
              </a:rPr>
              <a:t>and  </a:t>
            </a:r>
            <a:r>
              <a:rPr lang="en-US" altLang="zh-CN" sz="2400" b="1" dirty="0" smtClean="0">
                <a:solidFill>
                  <a:srgbClr val="FF0000"/>
                </a:solidFill>
              </a:rPr>
              <a:t>Gaussian </a:t>
            </a:r>
            <a:r>
              <a:rPr lang="en-US" altLang="zh-CN" sz="2400" b="1" dirty="0">
                <a:solidFill>
                  <a:srgbClr val="FF0000"/>
                </a:solidFill>
              </a:rPr>
              <a:t>mixture models (</a:t>
            </a:r>
            <a:r>
              <a:rPr lang="en-US" altLang="zh-CN" sz="2400" b="1" dirty="0" smtClean="0">
                <a:solidFill>
                  <a:srgbClr val="FF0000"/>
                </a:solidFill>
              </a:rPr>
              <a:t>GMMs</a:t>
            </a:r>
            <a:r>
              <a:rPr lang="zh-CN" altLang="en-US" sz="2400" b="1" dirty="0" smtClean="0">
                <a:solidFill>
                  <a:srgbClr val="FF0000"/>
                </a:solidFill>
              </a:rPr>
              <a:t>）</a:t>
            </a:r>
            <a:endParaRPr lang="zh-CN" altLang="en-US" sz="2400" b="1" dirty="0">
              <a:solidFill>
                <a:srgbClr val="FF0000"/>
              </a:solidFill>
            </a:endParaRPr>
          </a:p>
        </p:txBody>
      </p:sp>
      <p:sp>
        <p:nvSpPr>
          <p:cNvPr id="11" name="文本框 10"/>
          <p:cNvSpPr txBox="1"/>
          <p:nvPr/>
        </p:nvSpPr>
        <p:spPr>
          <a:xfrm>
            <a:off x="1619983" y="2880297"/>
            <a:ext cx="8850966" cy="707886"/>
          </a:xfrm>
          <a:prstGeom prst="rect">
            <a:avLst/>
          </a:prstGeom>
          <a:noFill/>
        </p:spPr>
        <p:txBody>
          <a:bodyPr wrap="square" rtlCol="0">
            <a:spAutoFit/>
          </a:bodyPr>
          <a:lstStyle/>
          <a:p>
            <a:r>
              <a:rPr lang="en-US" altLang="zh-CN" sz="2000" b="1" dirty="0" smtClean="0">
                <a:solidFill>
                  <a:schemeClr val="bg1"/>
                </a:solidFill>
              </a:rPr>
              <a:t>Hidden Markov Model</a:t>
            </a:r>
            <a:r>
              <a:rPr lang="zh-CN" altLang="en-US" sz="2000" b="1" dirty="0" smtClean="0">
                <a:solidFill>
                  <a:schemeClr val="bg1"/>
                </a:solidFill>
              </a:rPr>
              <a:t>：</a:t>
            </a:r>
            <a:r>
              <a:rPr lang="zh-CN" altLang="en-US" sz="2000" b="1" dirty="0">
                <a:solidFill>
                  <a:schemeClr val="bg1"/>
                </a:solidFill>
              </a:rPr>
              <a:t>是统计模型，它用来描述一个含有隐含未知参数的马尔可夫过程</a:t>
            </a:r>
          </a:p>
        </p:txBody>
      </p:sp>
      <p:sp>
        <p:nvSpPr>
          <p:cNvPr id="12" name="文本框 11"/>
          <p:cNvSpPr txBox="1"/>
          <p:nvPr/>
        </p:nvSpPr>
        <p:spPr>
          <a:xfrm>
            <a:off x="1619983" y="3657253"/>
            <a:ext cx="8850966" cy="707886"/>
          </a:xfrm>
          <a:prstGeom prst="rect">
            <a:avLst/>
          </a:prstGeom>
          <a:noFill/>
        </p:spPr>
        <p:txBody>
          <a:bodyPr wrap="square" rtlCol="0">
            <a:spAutoFit/>
          </a:bodyPr>
          <a:lstStyle/>
          <a:p>
            <a:r>
              <a:rPr lang="en-US" altLang="zh-CN" sz="2000" b="1" dirty="0">
                <a:solidFill>
                  <a:schemeClr val="bg1"/>
                </a:solidFill>
              </a:rPr>
              <a:t>Gaussian mixture models </a:t>
            </a:r>
            <a:r>
              <a:rPr lang="zh-CN" altLang="en-US" sz="2000" b="1" dirty="0">
                <a:solidFill>
                  <a:schemeClr val="bg1"/>
                </a:solidFill>
              </a:rPr>
              <a:t>：用高斯概率密度函数（正态分布曲线）精确地量化事物</a:t>
            </a:r>
          </a:p>
        </p:txBody>
      </p:sp>
      <p:sp>
        <p:nvSpPr>
          <p:cNvPr id="13" name="文本框 12"/>
          <p:cNvSpPr txBox="1"/>
          <p:nvPr/>
        </p:nvSpPr>
        <p:spPr>
          <a:xfrm>
            <a:off x="1285875" y="4448214"/>
            <a:ext cx="8850966" cy="1200329"/>
          </a:xfrm>
          <a:prstGeom prst="rect">
            <a:avLst/>
          </a:prstGeom>
          <a:noFill/>
        </p:spPr>
        <p:txBody>
          <a:bodyPr wrap="square" rtlCol="0">
            <a:spAutoFit/>
          </a:bodyPr>
          <a:lstStyle/>
          <a:p>
            <a:r>
              <a:rPr lang="en-US" altLang="zh-CN" sz="2400" b="1" dirty="0" smtClean="0">
                <a:solidFill>
                  <a:schemeClr val="bg1"/>
                </a:solidFill>
              </a:rPr>
              <a:t>2</a:t>
            </a:r>
            <a:r>
              <a:rPr lang="en-US" altLang="zh-CN" sz="2400" b="1" dirty="0">
                <a:solidFill>
                  <a:schemeClr val="bg1"/>
                </a:solidFill>
              </a:rPr>
              <a:t>. Deep neural </a:t>
            </a:r>
            <a:r>
              <a:rPr lang="en-US" altLang="zh-CN" sz="2400" b="1" dirty="0" smtClean="0">
                <a:solidFill>
                  <a:schemeClr val="bg1"/>
                </a:solidFill>
              </a:rPr>
              <a:t>networks (DNNs</a:t>
            </a:r>
            <a:r>
              <a:rPr lang="en-US" altLang="zh-CN" sz="2400" b="1" dirty="0">
                <a:solidFill>
                  <a:schemeClr val="bg1"/>
                </a:solidFill>
              </a:rPr>
              <a:t>) </a:t>
            </a:r>
            <a:r>
              <a:rPr lang="en-US" altLang="zh-CN" sz="2400" b="1" dirty="0" smtClean="0">
                <a:solidFill>
                  <a:schemeClr val="bg1"/>
                </a:solidFill>
              </a:rPr>
              <a:t>have </a:t>
            </a:r>
            <a:r>
              <a:rPr lang="en-US" altLang="zh-CN" sz="2400" b="1" dirty="0">
                <a:solidFill>
                  <a:schemeClr val="bg1"/>
                </a:solidFill>
              </a:rPr>
              <a:t>been shown to </a:t>
            </a:r>
            <a:r>
              <a:rPr lang="en-US" altLang="zh-CN" sz="2400" b="1" dirty="0">
                <a:solidFill>
                  <a:srgbClr val="FF0000"/>
                </a:solidFill>
              </a:rPr>
              <a:t>outperform</a:t>
            </a:r>
            <a:r>
              <a:rPr lang="en-US" altLang="zh-CN" sz="2400" b="1" dirty="0">
                <a:solidFill>
                  <a:schemeClr val="bg1"/>
                </a:solidFill>
              </a:rPr>
              <a:t> GMMs on a </a:t>
            </a:r>
            <a:r>
              <a:rPr lang="en-US" altLang="zh-CN" sz="2400" b="1" dirty="0" smtClean="0">
                <a:solidFill>
                  <a:schemeClr val="bg1"/>
                </a:solidFill>
              </a:rPr>
              <a:t>variety of </a:t>
            </a:r>
            <a:r>
              <a:rPr lang="en-US" altLang="zh-CN" sz="2400" b="1" dirty="0">
                <a:solidFill>
                  <a:schemeClr val="bg1"/>
                </a:solidFill>
              </a:rPr>
              <a:t>speech recognition benchmarks, sometimes by a </a:t>
            </a:r>
            <a:r>
              <a:rPr lang="en-US" altLang="zh-CN" sz="2400" b="1" dirty="0" smtClean="0">
                <a:solidFill>
                  <a:schemeClr val="bg1"/>
                </a:solidFill>
              </a:rPr>
              <a:t>large margin</a:t>
            </a:r>
            <a:r>
              <a:rPr lang="en-US" altLang="zh-CN" sz="2400" b="1" dirty="0">
                <a:solidFill>
                  <a:schemeClr val="bg1"/>
                </a:solidFill>
              </a:rPr>
              <a:t>.</a:t>
            </a:r>
            <a:endParaRPr lang="zh-CN" altLang="en-US" sz="2400" b="1" dirty="0">
              <a:solidFill>
                <a:srgbClr val="FF0000"/>
              </a:solidFill>
            </a:endParaRPr>
          </a:p>
        </p:txBody>
      </p:sp>
    </p:spTree>
    <p:extLst>
      <p:ext uri="{BB962C8B-B14F-4D97-AF65-F5344CB8AC3E}">
        <p14:creationId xmlns:p14="http://schemas.microsoft.com/office/powerpoint/2010/main" val="398269213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1" grpId="0"/>
      <p:bldP spid="12" grpId="0"/>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48970" y="2829461"/>
            <a:ext cx="2514600" cy="707886"/>
          </a:xfrm>
          <a:prstGeom prst="rect">
            <a:avLst/>
          </a:prstGeom>
          <a:noFill/>
        </p:spPr>
        <p:txBody>
          <a:bodyPr wrap="square" rtlCol="0">
            <a:spAutoFit/>
          </a:bodyPr>
          <a:lstStyle/>
          <a:p>
            <a:r>
              <a:rPr lang="en-US" altLang="zh-CN" sz="4000" b="1" dirty="0" smtClean="0">
                <a:solidFill>
                  <a:schemeClr val="bg1"/>
                </a:solidFill>
              </a:rPr>
              <a:t>CONTENT</a:t>
            </a:r>
            <a:endParaRPr lang="zh-CN" altLang="en-US" sz="4000" b="1" dirty="0">
              <a:solidFill>
                <a:schemeClr val="bg1"/>
              </a:solidFill>
            </a:endParaRPr>
          </a:p>
        </p:txBody>
      </p:sp>
      <p:grpSp>
        <p:nvGrpSpPr>
          <p:cNvPr id="3" name="组合 2"/>
          <p:cNvGrpSpPr/>
          <p:nvPr/>
        </p:nvGrpSpPr>
        <p:grpSpPr>
          <a:xfrm>
            <a:off x="5343818" y="758875"/>
            <a:ext cx="781050" cy="769441"/>
            <a:chOff x="5591175" y="990600"/>
            <a:chExt cx="781050" cy="769441"/>
          </a:xfrm>
        </p:grpSpPr>
        <p:sp>
          <p:nvSpPr>
            <p:cNvPr id="4" name="椭圆 3"/>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01</a:t>
              </a:r>
              <a:endParaRPr lang="zh-CN" altLang="en-US" sz="4400" dirty="0">
                <a:solidFill>
                  <a:schemeClr val="bg1"/>
                </a:solidFill>
              </a:endParaRPr>
            </a:p>
          </p:txBody>
        </p:sp>
      </p:grpSp>
      <p:grpSp>
        <p:nvGrpSpPr>
          <p:cNvPr id="6" name="组合 5"/>
          <p:cNvGrpSpPr/>
          <p:nvPr/>
        </p:nvGrpSpPr>
        <p:grpSpPr>
          <a:xfrm>
            <a:off x="5343818" y="2149525"/>
            <a:ext cx="781050" cy="788491"/>
            <a:chOff x="5591175" y="2381250"/>
            <a:chExt cx="781050" cy="788491"/>
          </a:xfrm>
        </p:grpSpPr>
        <p:sp>
          <p:nvSpPr>
            <p:cNvPr id="7" name="椭圆 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02</a:t>
              </a:r>
              <a:endParaRPr lang="zh-CN" altLang="en-US" sz="4400" dirty="0">
                <a:solidFill>
                  <a:schemeClr val="bg1"/>
                </a:solidFill>
              </a:endParaRPr>
            </a:p>
          </p:txBody>
        </p:sp>
      </p:grpSp>
      <p:sp>
        <p:nvSpPr>
          <p:cNvPr id="15" name="文本框 14"/>
          <p:cNvSpPr txBox="1"/>
          <p:nvPr/>
        </p:nvSpPr>
        <p:spPr>
          <a:xfrm>
            <a:off x="6477293" y="807125"/>
            <a:ext cx="4305300" cy="523220"/>
          </a:xfrm>
          <a:prstGeom prst="rect">
            <a:avLst/>
          </a:prstGeom>
          <a:noFill/>
        </p:spPr>
        <p:txBody>
          <a:bodyPr wrap="square" rtlCol="0">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INTRODUCTION</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477293" y="1860797"/>
            <a:ext cx="5216476" cy="1569660"/>
          </a:xfrm>
          <a:prstGeom prst="rect">
            <a:avLst/>
          </a:prstGeom>
          <a:noFill/>
        </p:spPr>
        <p:txBody>
          <a:bodyPr wrap="square" rtlCol="0">
            <a:spAutoFit/>
          </a:bodyPr>
          <a:lstStyle/>
          <a:p>
            <a:r>
              <a:rPr lang="en-US" altLang="zh-CN" sz="2400" b="1" cap="all" dirty="0" smtClean="0">
                <a:solidFill>
                  <a:schemeClr val="bg1"/>
                </a:solidFill>
                <a:latin typeface="微软雅黑" panose="020B0503020204020204" pitchFamily="34" charset="-122"/>
                <a:ea typeface="微软雅黑" panose="020B0503020204020204" pitchFamily="34" charset="-122"/>
              </a:rPr>
              <a:t>The demonstration </a:t>
            </a:r>
            <a:r>
              <a:rPr lang="en-US" altLang="zh-CN" sz="2400" b="1" cap="all" dirty="0">
                <a:solidFill>
                  <a:schemeClr val="bg1"/>
                </a:solidFill>
                <a:latin typeface="微软雅黑" panose="020B0503020204020204" pitchFamily="34" charset="-122"/>
                <a:ea typeface="微软雅黑" panose="020B0503020204020204" pitchFamily="34" charset="-122"/>
              </a:rPr>
              <a:t>of </a:t>
            </a:r>
            <a:r>
              <a:rPr lang="en-US" altLang="zh-CN" sz="2400" b="1" cap="all" dirty="0" smtClean="0">
                <a:solidFill>
                  <a:schemeClr val="bg1"/>
                </a:solidFill>
                <a:latin typeface="微软雅黑" panose="020B0503020204020204" pitchFamily="34" charset="-122"/>
                <a:ea typeface="微软雅黑" panose="020B0503020204020204" pitchFamily="34" charset="-122"/>
              </a:rPr>
              <a:t>two-stage </a:t>
            </a:r>
            <a:r>
              <a:rPr lang="en-US" altLang="zh-CN" sz="2400" b="1" cap="all" dirty="0">
                <a:solidFill>
                  <a:schemeClr val="bg1"/>
                </a:solidFill>
                <a:latin typeface="微软雅黑" panose="020B0503020204020204" pitchFamily="34" charset="-122"/>
                <a:ea typeface="微软雅黑" panose="020B0503020204020204" pitchFamily="34" charset="-122"/>
              </a:rPr>
              <a:t>training </a:t>
            </a:r>
            <a:r>
              <a:rPr lang="en-US" altLang="zh-CN" sz="2400" b="1" cap="all" dirty="0" smtClean="0">
                <a:solidFill>
                  <a:schemeClr val="bg1"/>
                </a:solidFill>
                <a:latin typeface="微软雅黑" panose="020B0503020204020204" pitchFamily="34" charset="-122"/>
                <a:ea typeface="微软雅黑" panose="020B0503020204020204" pitchFamily="34" charset="-122"/>
              </a:rPr>
              <a:t>procedure</a:t>
            </a:r>
          </a:p>
          <a:p>
            <a:r>
              <a:rPr lang="zh-CN" altLang="en-US" sz="2400" b="1" cap="all" dirty="0" smtClean="0">
                <a:solidFill>
                  <a:schemeClr val="bg1"/>
                </a:solidFill>
                <a:latin typeface="微软雅黑" panose="020B0503020204020204" pitchFamily="34" charset="-122"/>
                <a:ea typeface="微软雅黑" panose="020B0503020204020204" pitchFamily="34" charset="-122"/>
              </a:rPr>
              <a:t>（</a:t>
            </a:r>
            <a:r>
              <a:rPr lang="en-US" altLang="zh-CN" sz="2400" b="1" cap="all" dirty="0" smtClean="0">
                <a:solidFill>
                  <a:schemeClr val="bg1"/>
                </a:solidFill>
                <a:latin typeface="微软雅黑" panose="020B0503020204020204" pitchFamily="34" charset="-122"/>
                <a:ea typeface="微软雅黑" panose="020B0503020204020204" pitchFamily="34" charset="-122"/>
              </a:rPr>
              <a:t>on TIMIT DB </a:t>
            </a:r>
            <a:r>
              <a:rPr lang="zh-CN" altLang="en-US" sz="2400" b="1" cap="all" dirty="0" smtClean="0">
                <a:solidFill>
                  <a:schemeClr val="bg1"/>
                </a:solidFill>
                <a:latin typeface="微软雅黑" panose="020B0503020204020204" pitchFamily="34" charset="-122"/>
                <a:ea typeface="微软雅黑" panose="020B0503020204020204" pitchFamily="34" charset="-122"/>
              </a:rPr>
              <a:t>）</a:t>
            </a:r>
            <a:endParaRPr lang="zh-CN" altLang="en-US" sz="2400" b="1" cap="all" dirty="0">
              <a:solidFill>
                <a:schemeClr val="bg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5343818" y="3537347"/>
            <a:ext cx="781050" cy="769441"/>
            <a:chOff x="5591175" y="990600"/>
            <a:chExt cx="781050" cy="769441"/>
          </a:xfrm>
        </p:grpSpPr>
        <p:sp>
          <p:nvSpPr>
            <p:cNvPr id="12" name="椭圆 11"/>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03</a:t>
              </a:r>
              <a:endParaRPr lang="zh-CN" altLang="en-US" sz="4400" dirty="0">
                <a:solidFill>
                  <a:schemeClr val="bg1"/>
                </a:solidFill>
              </a:endParaRPr>
            </a:p>
          </p:txBody>
        </p:sp>
      </p:grpSp>
      <p:grpSp>
        <p:nvGrpSpPr>
          <p:cNvPr id="14" name="组合 13"/>
          <p:cNvGrpSpPr/>
          <p:nvPr/>
        </p:nvGrpSpPr>
        <p:grpSpPr>
          <a:xfrm>
            <a:off x="5343818" y="4927997"/>
            <a:ext cx="781050" cy="788491"/>
            <a:chOff x="5591175" y="2381250"/>
            <a:chExt cx="781050" cy="788491"/>
          </a:xfrm>
        </p:grpSpPr>
        <p:sp>
          <p:nvSpPr>
            <p:cNvPr id="17" name="椭圆 1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04</a:t>
              </a:r>
              <a:endParaRPr lang="zh-CN" altLang="en-US" sz="4400" dirty="0">
                <a:solidFill>
                  <a:schemeClr val="bg1"/>
                </a:solidFill>
              </a:endParaRPr>
            </a:p>
          </p:txBody>
        </p:sp>
      </p:grpSp>
      <p:sp>
        <p:nvSpPr>
          <p:cNvPr id="19" name="文本框 18"/>
          <p:cNvSpPr txBox="1"/>
          <p:nvPr/>
        </p:nvSpPr>
        <p:spPr>
          <a:xfrm>
            <a:off x="6477293" y="3776127"/>
            <a:ext cx="4305300" cy="523220"/>
          </a:xfrm>
          <a:prstGeom prst="rect">
            <a:avLst/>
          </a:prstGeom>
          <a:noFill/>
        </p:spPr>
        <p:txBody>
          <a:bodyPr wrap="square" rtlCol="0">
            <a:spAutoFit/>
          </a:bodyPr>
          <a:lstStyle/>
          <a:p>
            <a:r>
              <a:rPr lang="en-US" altLang="zh-CN" sz="2800" b="1" cap="all" dirty="0" smtClean="0">
                <a:solidFill>
                  <a:schemeClr val="bg1"/>
                </a:solidFill>
                <a:latin typeface="微软雅黑" panose="020B0503020204020204" pitchFamily="34" charset="-122"/>
                <a:ea typeface="微软雅黑" panose="020B0503020204020204" pitchFamily="34" charset="-122"/>
              </a:rPr>
              <a:t>Applied LVCSR tasks</a:t>
            </a:r>
            <a:endParaRPr lang="zh-CN" altLang="en-US" sz="2800" b="1" cap="all" dirty="0">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477293" y="5047387"/>
            <a:ext cx="5216476" cy="523220"/>
          </a:xfrm>
          <a:prstGeom prst="rect">
            <a:avLst/>
          </a:prstGeom>
          <a:noFill/>
        </p:spPr>
        <p:txBody>
          <a:bodyPr wrap="square" rtlCol="0">
            <a:spAutoFit/>
          </a:bodyPr>
          <a:lstStyle/>
          <a:p>
            <a:r>
              <a:rPr lang="en-US" altLang="zh-CN" sz="2800" b="1" cap="all" dirty="0" smtClean="0">
                <a:solidFill>
                  <a:schemeClr val="bg1"/>
                </a:solidFill>
                <a:latin typeface="微软雅黑" panose="020B0503020204020204" pitchFamily="34" charset="-122"/>
                <a:ea typeface="微软雅黑" panose="020B0503020204020204" pitchFamily="34" charset="-122"/>
              </a:rPr>
              <a:t>Other </a:t>
            </a:r>
            <a:r>
              <a:rPr lang="en-US" altLang="zh-CN" sz="2800" b="1" cap="all" dirty="0">
                <a:solidFill>
                  <a:schemeClr val="bg1"/>
                </a:solidFill>
                <a:latin typeface="微软雅黑" panose="020B0503020204020204" pitchFamily="34" charset="-122"/>
                <a:ea typeface="微软雅黑" panose="020B0503020204020204" pitchFamily="34" charset="-122"/>
              </a:rPr>
              <a:t>uses </a:t>
            </a:r>
            <a:r>
              <a:rPr lang="en-US" altLang="zh-CN" sz="2800" b="1" cap="all" dirty="0" smtClean="0">
                <a:solidFill>
                  <a:schemeClr val="bg1"/>
                </a:solidFill>
                <a:latin typeface="微软雅黑" panose="020B0503020204020204" pitchFamily="34" charset="-122"/>
                <a:ea typeface="微软雅黑" panose="020B0503020204020204" pitchFamily="34" charset="-122"/>
              </a:rPr>
              <a:t>of DNNs</a:t>
            </a:r>
            <a:endParaRPr lang="zh-CN" altLang="en-US" sz="2800" b="1" cap="all"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195808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1</a:t>
            </a:r>
            <a:endParaRPr lang="zh-CN" altLang="en-US" sz="19900" b="1" dirty="0">
              <a:solidFill>
                <a:schemeClr val="bg1"/>
              </a:solidFill>
            </a:endParaRPr>
          </a:p>
        </p:txBody>
      </p:sp>
      <p:sp>
        <p:nvSpPr>
          <p:cNvPr id="3" name="文本框 2"/>
          <p:cNvSpPr txBox="1"/>
          <p:nvPr/>
        </p:nvSpPr>
        <p:spPr>
          <a:xfrm>
            <a:off x="5981700" y="2778865"/>
            <a:ext cx="4781550" cy="769441"/>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INTRODUCTION</a:t>
            </a:r>
          </a:p>
        </p:txBody>
      </p:sp>
    </p:spTree>
    <p:extLst>
      <p:ext uri="{BB962C8B-B14F-4D97-AF65-F5344CB8AC3E}">
        <p14:creationId xmlns:p14="http://schemas.microsoft.com/office/powerpoint/2010/main" val="9658112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8850966" cy="707886"/>
          </a:xfrm>
          <a:prstGeom prst="rect">
            <a:avLst/>
          </a:prstGeom>
          <a:noFill/>
        </p:spPr>
        <p:txBody>
          <a:bodyPr wrap="square" rtlCol="0">
            <a:spAutoFit/>
          </a:bodyPr>
          <a:lstStyle/>
          <a:p>
            <a:r>
              <a:rPr lang="en-US" altLang="zh-CN" sz="4000" b="1" dirty="0" smtClean="0">
                <a:solidFill>
                  <a:schemeClr val="bg1"/>
                </a:solidFill>
              </a:rPr>
              <a:t>1. Advantages of GMMs</a:t>
            </a:r>
            <a:endParaRPr lang="zh-CN" altLang="en-US" sz="4000" b="1" dirty="0">
              <a:solidFill>
                <a:schemeClr val="bg1"/>
              </a:solidFill>
            </a:endParaRPr>
          </a:p>
        </p:txBody>
      </p:sp>
      <p:sp>
        <p:nvSpPr>
          <p:cNvPr id="23" name="文本框 22"/>
          <p:cNvSpPr txBox="1"/>
          <p:nvPr/>
        </p:nvSpPr>
        <p:spPr>
          <a:xfrm>
            <a:off x="1285874" y="2049300"/>
            <a:ext cx="9001125" cy="1200329"/>
          </a:xfrm>
          <a:prstGeom prst="rect">
            <a:avLst/>
          </a:prstGeom>
          <a:noFill/>
        </p:spPr>
        <p:txBody>
          <a:bodyPr wrap="square" rtlCol="0">
            <a:spAutoFit/>
          </a:bodyPr>
          <a:lstStyle/>
          <a:p>
            <a:r>
              <a:rPr lang="en-US" altLang="zh-CN" sz="2400" b="1" dirty="0">
                <a:solidFill>
                  <a:schemeClr val="bg1"/>
                </a:solidFill>
              </a:rPr>
              <a:t>1. </a:t>
            </a:r>
            <a:r>
              <a:rPr lang="en-US" altLang="zh-CN" sz="2400" b="1" dirty="0" smtClean="0">
                <a:solidFill>
                  <a:schemeClr val="bg1"/>
                </a:solidFill>
              </a:rPr>
              <a:t>Make </a:t>
            </a:r>
            <a:r>
              <a:rPr lang="en-US" altLang="zh-CN" sz="2400" b="1" dirty="0">
                <a:solidFill>
                  <a:schemeClr val="bg1"/>
                </a:solidFill>
              </a:rPr>
              <a:t>them </a:t>
            </a:r>
            <a:r>
              <a:rPr lang="en-US" altLang="zh-CN" sz="2400" b="1" dirty="0">
                <a:solidFill>
                  <a:srgbClr val="FF0000"/>
                </a:solidFill>
              </a:rPr>
              <a:t>suitable</a:t>
            </a:r>
            <a:r>
              <a:rPr lang="en-US" altLang="zh-CN" sz="2400" b="1" dirty="0">
                <a:solidFill>
                  <a:schemeClr val="bg1"/>
                </a:solidFill>
              </a:rPr>
              <a:t> for modeling the </a:t>
            </a:r>
            <a:r>
              <a:rPr lang="en-US" altLang="zh-CN" sz="2400" b="1" dirty="0">
                <a:solidFill>
                  <a:srgbClr val="FF0000"/>
                </a:solidFill>
              </a:rPr>
              <a:t>probability distributions </a:t>
            </a:r>
            <a:r>
              <a:rPr lang="en-US" altLang="zh-CN" sz="2400" b="1" dirty="0">
                <a:solidFill>
                  <a:schemeClr val="bg1"/>
                </a:solidFill>
              </a:rPr>
              <a:t>over vectors of input features that are associated with each state of an HMM.</a:t>
            </a:r>
            <a:endParaRPr lang="zh-CN" altLang="en-US" sz="2400" b="1" dirty="0">
              <a:solidFill>
                <a:srgbClr val="FF0000"/>
              </a:solidFill>
            </a:endParaRPr>
          </a:p>
        </p:txBody>
      </p:sp>
      <p:sp>
        <p:nvSpPr>
          <p:cNvPr id="13" name="文本框 12"/>
          <p:cNvSpPr txBox="1"/>
          <p:nvPr/>
        </p:nvSpPr>
        <p:spPr>
          <a:xfrm>
            <a:off x="1285875" y="3336599"/>
            <a:ext cx="9194556" cy="1569660"/>
          </a:xfrm>
          <a:prstGeom prst="rect">
            <a:avLst/>
          </a:prstGeom>
          <a:noFill/>
        </p:spPr>
        <p:txBody>
          <a:bodyPr wrap="square" rtlCol="0">
            <a:spAutoFit/>
          </a:bodyPr>
          <a:lstStyle/>
          <a:p>
            <a:r>
              <a:rPr lang="en-US" altLang="zh-CN" sz="2400" b="1" dirty="0" smtClean="0">
                <a:solidFill>
                  <a:schemeClr val="bg1"/>
                </a:solidFill>
              </a:rPr>
              <a:t>2</a:t>
            </a:r>
            <a:r>
              <a:rPr lang="en-US" altLang="zh-CN" sz="2400" b="1" dirty="0">
                <a:solidFill>
                  <a:schemeClr val="bg1"/>
                </a:solidFill>
              </a:rPr>
              <a:t>. </a:t>
            </a:r>
            <a:r>
              <a:rPr lang="en-US" altLang="zh-CN" sz="2400" b="1" dirty="0" smtClean="0">
                <a:solidFill>
                  <a:schemeClr val="bg1"/>
                </a:solidFill>
              </a:rPr>
              <a:t>Huge </a:t>
            </a:r>
            <a:r>
              <a:rPr lang="en-US" altLang="zh-CN" sz="2400" b="1" dirty="0">
                <a:solidFill>
                  <a:schemeClr val="bg1"/>
                </a:solidFill>
              </a:rPr>
              <a:t>amount </a:t>
            </a:r>
            <a:r>
              <a:rPr lang="en-US" altLang="zh-CN" sz="2400" b="1" dirty="0" smtClean="0">
                <a:solidFill>
                  <a:schemeClr val="bg1"/>
                </a:solidFill>
              </a:rPr>
              <a:t>of research </a:t>
            </a:r>
            <a:r>
              <a:rPr lang="en-US" altLang="zh-CN" sz="2400" b="1" dirty="0">
                <a:solidFill>
                  <a:schemeClr val="bg1"/>
                </a:solidFill>
              </a:rPr>
              <a:t>has gone into finding ways of constraining GMMs </a:t>
            </a:r>
            <a:r>
              <a:rPr lang="en-US" altLang="zh-CN" sz="2400" b="1" dirty="0" smtClean="0">
                <a:solidFill>
                  <a:schemeClr val="bg1"/>
                </a:solidFill>
              </a:rPr>
              <a:t>to increase </a:t>
            </a:r>
            <a:r>
              <a:rPr lang="en-US" altLang="zh-CN" sz="2400" b="1" dirty="0">
                <a:solidFill>
                  <a:schemeClr val="bg1"/>
                </a:solidFill>
              </a:rPr>
              <a:t>their </a:t>
            </a:r>
            <a:r>
              <a:rPr lang="en-US" altLang="zh-CN" sz="2400" b="1" dirty="0">
                <a:solidFill>
                  <a:srgbClr val="FF0000"/>
                </a:solidFill>
              </a:rPr>
              <a:t>evaluation speed </a:t>
            </a:r>
            <a:r>
              <a:rPr lang="en-US" altLang="zh-CN" sz="2400" b="1" dirty="0">
                <a:solidFill>
                  <a:schemeClr val="bg1"/>
                </a:solidFill>
              </a:rPr>
              <a:t>and to </a:t>
            </a:r>
            <a:r>
              <a:rPr lang="en-US" altLang="zh-CN" sz="2400" b="1" dirty="0">
                <a:solidFill>
                  <a:srgbClr val="FF0000"/>
                </a:solidFill>
              </a:rPr>
              <a:t>optimize the </a:t>
            </a:r>
            <a:r>
              <a:rPr lang="en-US" altLang="zh-CN" sz="2400" b="1" dirty="0" smtClean="0">
                <a:solidFill>
                  <a:srgbClr val="FF0000"/>
                </a:solidFill>
              </a:rPr>
              <a:t>tradeoff </a:t>
            </a:r>
            <a:r>
              <a:rPr lang="en-US" altLang="zh-CN" sz="2400" b="1" dirty="0" smtClean="0">
                <a:solidFill>
                  <a:schemeClr val="bg1"/>
                </a:solidFill>
              </a:rPr>
              <a:t>between </a:t>
            </a:r>
            <a:r>
              <a:rPr lang="en-US" altLang="zh-CN" sz="2400" b="1" dirty="0">
                <a:solidFill>
                  <a:schemeClr val="bg1"/>
                </a:solidFill>
              </a:rPr>
              <a:t>their </a:t>
            </a:r>
            <a:r>
              <a:rPr lang="en-US" altLang="zh-CN" sz="2400" b="1" dirty="0">
                <a:solidFill>
                  <a:srgbClr val="FF0000"/>
                </a:solidFill>
              </a:rPr>
              <a:t>flexibility</a:t>
            </a:r>
            <a:r>
              <a:rPr lang="en-US" altLang="zh-CN" sz="2400" b="1" dirty="0">
                <a:solidFill>
                  <a:schemeClr val="bg1"/>
                </a:solidFill>
              </a:rPr>
              <a:t> and the amount of training </a:t>
            </a:r>
            <a:r>
              <a:rPr lang="en-US" altLang="zh-CN" sz="2400" b="1" dirty="0" smtClean="0">
                <a:solidFill>
                  <a:schemeClr val="bg1"/>
                </a:solidFill>
              </a:rPr>
              <a:t>data required </a:t>
            </a:r>
            <a:r>
              <a:rPr lang="en-US" altLang="zh-CN" sz="2400" b="1" dirty="0">
                <a:solidFill>
                  <a:schemeClr val="bg1"/>
                </a:solidFill>
              </a:rPr>
              <a:t>to </a:t>
            </a:r>
            <a:r>
              <a:rPr lang="en-US" altLang="zh-CN" sz="2400" b="1" dirty="0">
                <a:solidFill>
                  <a:srgbClr val="FF0000"/>
                </a:solidFill>
              </a:rPr>
              <a:t>avoid serious overfitting </a:t>
            </a:r>
          </a:p>
        </p:txBody>
      </p:sp>
      <p:sp>
        <p:nvSpPr>
          <p:cNvPr id="14" name="文本框 13"/>
          <p:cNvSpPr txBox="1"/>
          <p:nvPr/>
        </p:nvSpPr>
        <p:spPr>
          <a:xfrm>
            <a:off x="1285875" y="4993229"/>
            <a:ext cx="9194556" cy="830997"/>
          </a:xfrm>
          <a:prstGeom prst="rect">
            <a:avLst/>
          </a:prstGeom>
          <a:noFill/>
        </p:spPr>
        <p:txBody>
          <a:bodyPr wrap="square" rtlCol="0">
            <a:spAutoFit/>
          </a:bodyPr>
          <a:lstStyle/>
          <a:p>
            <a:r>
              <a:rPr lang="en-US" altLang="zh-CN" sz="2400" b="1" dirty="0" smtClean="0">
                <a:solidFill>
                  <a:schemeClr val="bg1"/>
                </a:solidFill>
              </a:rPr>
              <a:t>3</a:t>
            </a:r>
            <a:r>
              <a:rPr lang="en-US" altLang="zh-CN" sz="2400" b="1" dirty="0">
                <a:solidFill>
                  <a:schemeClr val="bg1"/>
                </a:solidFill>
              </a:rPr>
              <a:t>. GMMs are so </a:t>
            </a:r>
            <a:r>
              <a:rPr lang="en-US" altLang="zh-CN" sz="2400" b="1" dirty="0" smtClean="0">
                <a:solidFill>
                  <a:schemeClr val="bg1"/>
                </a:solidFill>
              </a:rPr>
              <a:t>successful that </a:t>
            </a:r>
            <a:r>
              <a:rPr lang="en-US" altLang="zh-CN" sz="2400" b="1" dirty="0">
                <a:solidFill>
                  <a:schemeClr val="bg1"/>
                </a:solidFill>
              </a:rPr>
              <a:t>it is difficult for any new method to outperform them </a:t>
            </a:r>
            <a:r>
              <a:rPr lang="en-US" altLang="zh-CN" sz="2400" b="1" dirty="0" smtClean="0">
                <a:solidFill>
                  <a:schemeClr val="bg1"/>
                </a:solidFill>
              </a:rPr>
              <a:t>for acoustic </a:t>
            </a:r>
            <a:r>
              <a:rPr lang="en-US" altLang="zh-CN" sz="2400" b="1" dirty="0">
                <a:solidFill>
                  <a:schemeClr val="bg1"/>
                </a:solidFill>
              </a:rPr>
              <a:t>modeling.</a:t>
            </a:r>
          </a:p>
        </p:txBody>
      </p:sp>
    </p:spTree>
    <p:extLst>
      <p:ext uri="{BB962C8B-B14F-4D97-AF65-F5344CB8AC3E}">
        <p14:creationId xmlns:p14="http://schemas.microsoft.com/office/powerpoint/2010/main" val="106345675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3"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48970" y="2829461"/>
            <a:ext cx="2514600" cy="1323439"/>
          </a:xfrm>
          <a:prstGeom prst="rect">
            <a:avLst/>
          </a:prstGeom>
          <a:noFill/>
        </p:spPr>
        <p:txBody>
          <a:bodyPr wrap="square" rtlCol="0">
            <a:spAutoFit/>
          </a:bodyPr>
          <a:lstStyle/>
          <a:p>
            <a:r>
              <a:rPr lang="zh-CN" altLang="en-US" sz="4000" b="1" dirty="0" smtClean="0">
                <a:solidFill>
                  <a:schemeClr val="bg1"/>
                </a:solidFill>
              </a:rPr>
              <a:t>前期知识</a:t>
            </a:r>
            <a:endParaRPr lang="en-US" altLang="zh-CN" sz="4000" b="1" dirty="0" smtClean="0">
              <a:solidFill>
                <a:schemeClr val="bg1"/>
              </a:solidFill>
            </a:endParaRPr>
          </a:p>
          <a:p>
            <a:r>
              <a:rPr lang="en-US" altLang="zh-CN" sz="4000" b="1" dirty="0" smtClean="0">
                <a:solidFill>
                  <a:schemeClr val="bg1"/>
                </a:solidFill>
              </a:rPr>
              <a:t>CONTENT</a:t>
            </a:r>
            <a:endParaRPr lang="zh-CN" altLang="en-US" sz="4000" b="1" dirty="0">
              <a:solidFill>
                <a:schemeClr val="bg1"/>
              </a:solidFill>
            </a:endParaRPr>
          </a:p>
        </p:txBody>
      </p:sp>
      <p:grpSp>
        <p:nvGrpSpPr>
          <p:cNvPr id="3" name="组合 2"/>
          <p:cNvGrpSpPr/>
          <p:nvPr/>
        </p:nvGrpSpPr>
        <p:grpSpPr>
          <a:xfrm>
            <a:off x="5713095" y="1620520"/>
            <a:ext cx="781050" cy="769441"/>
            <a:chOff x="5591175" y="990600"/>
            <a:chExt cx="781050" cy="769441"/>
          </a:xfrm>
        </p:grpSpPr>
        <p:sp>
          <p:nvSpPr>
            <p:cNvPr id="4" name="椭圆 3"/>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01</a:t>
              </a:r>
              <a:endParaRPr lang="zh-CN" altLang="en-US" sz="4400" dirty="0">
                <a:solidFill>
                  <a:schemeClr val="bg1"/>
                </a:solidFill>
              </a:endParaRPr>
            </a:p>
          </p:txBody>
        </p:sp>
      </p:grpSp>
      <p:grpSp>
        <p:nvGrpSpPr>
          <p:cNvPr id="6" name="组合 5"/>
          <p:cNvGrpSpPr/>
          <p:nvPr/>
        </p:nvGrpSpPr>
        <p:grpSpPr>
          <a:xfrm>
            <a:off x="5713095" y="3011170"/>
            <a:ext cx="781050" cy="788491"/>
            <a:chOff x="5591175" y="2381250"/>
            <a:chExt cx="781050" cy="788491"/>
          </a:xfrm>
        </p:grpSpPr>
        <p:sp>
          <p:nvSpPr>
            <p:cNvPr id="7" name="椭圆 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02</a:t>
              </a:r>
              <a:endParaRPr lang="zh-CN" altLang="en-US" sz="4400" dirty="0">
                <a:solidFill>
                  <a:schemeClr val="bg1"/>
                </a:solidFill>
              </a:endParaRPr>
            </a:p>
          </p:txBody>
        </p:sp>
      </p:grpSp>
      <p:grpSp>
        <p:nvGrpSpPr>
          <p:cNvPr id="9" name="组合 8"/>
          <p:cNvGrpSpPr/>
          <p:nvPr/>
        </p:nvGrpSpPr>
        <p:grpSpPr>
          <a:xfrm>
            <a:off x="5713095" y="4401820"/>
            <a:ext cx="781050" cy="807541"/>
            <a:chOff x="5591175" y="3771900"/>
            <a:chExt cx="781050" cy="807541"/>
          </a:xfrm>
        </p:grpSpPr>
        <p:sp>
          <p:nvSpPr>
            <p:cNvPr id="10" name="椭圆 9"/>
            <p:cNvSpPr/>
            <p:nvPr/>
          </p:nvSpPr>
          <p:spPr>
            <a:xfrm>
              <a:off x="5610225" y="37719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591175" y="3810000"/>
              <a:ext cx="781050" cy="769441"/>
            </a:xfrm>
            <a:prstGeom prst="rect">
              <a:avLst/>
            </a:prstGeom>
            <a:noFill/>
          </p:spPr>
          <p:txBody>
            <a:bodyPr wrap="square" rtlCol="0">
              <a:spAutoFit/>
            </a:bodyPr>
            <a:lstStyle/>
            <a:p>
              <a:r>
                <a:rPr lang="en-US" altLang="zh-CN" sz="4400" dirty="0" smtClean="0">
                  <a:solidFill>
                    <a:schemeClr val="bg1"/>
                  </a:solidFill>
                </a:rPr>
                <a:t>03</a:t>
              </a:r>
              <a:endParaRPr lang="zh-CN" altLang="en-US" sz="4400" dirty="0">
                <a:solidFill>
                  <a:schemeClr val="bg1"/>
                </a:solidFill>
              </a:endParaRPr>
            </a:p>
          </p:txBody>
        </p:sp>
      </p:grpSp>
      <p:sp>
        <p:nvSpPr>
          <p:cNvPr id="15" name="文本框 14"/>
          <p:cNvSpPr txBox="1"/>
          <p:nvPr/>
        </p:nvSpPr>
        <p:spPr>
          <a:xfrm>
            <a:off x="6846570" y="1668770"/>
            <a:ext cx="4305300" cy="523220"/>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基本变换</a:t>
            </a:r>
            <a:r>
              <a:rPr lang="en-US" altLang="zh-CN" sz="2800" b="1" dirty="0" smtClean="0">
                <a:solidFill>
                  <a:schemeClr val="bg1"/>
                </a:solidFill>
                <a:latin typeface="微软雅黑" panose="020B0503020204020204" pitchFamily="34" charset="-122"/>
                <a:ea typeface="微软雅黑" panose="020B0503020204020204" pitchFamily="34" charset="-122"/>
              </a:rPr>
              <a:t>——</a:t>
            </a:r>
            <a:r>
              <a:rPr lang="zh-CN" altLang="en-US" sz="2800" b="1" dirty="0" smtClean="0">
                <a:solidFill>
                  <a:schemeClr val="bg1"/>
                </a:solidFill>
                <a:latin typeface="微软雅黑" panose="020B0503020204020204" pitchFamily="34" charset="-122"/>
                <a:ea typeface="微软雅黑" panose="020B0503020204020204" pitchFamily="34" charset="-122"/>
              </a:rPr>
              <a:t>层</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846570" y="3130560"/>
            <a:ext cx="4305300" cy="523220"/>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理解视角</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6846570" y="4521210"/>
            <a:ext cx="4305300" cy="523220"/>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神经网络的训练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645156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8850966" cy="707886"/>
          </a:xfrm>
          <a:prstGeom prst="rect">
            <a:avLst/>
          </a:prstGeom>
          <a:noFill/>
        </p:spPr>
        <p:txBody>
          <a:bodyPr wrap="square" rtlCol="0">
            <a:spAutoFit/>
          </a:bodyPr>
          <a:lstStyle/>
          <a:p>
            <a:r>
              <a:rPr lang="en-US" altLang="zh-CN" sz="4000" b="1" dirty="0" smtClean="0">
                <a:solidFill>
                  <a:schemeClr val="bg1"/>
                </a:solidFill>
              </a:rPr>
              <a:t>2. Disadvantages of GMMs</a:t>
            </a:r>
            <a:endParaRPr lang="zh-CN" altLang="en-US" sz="4000" b="1" dirty="0">
              <a:solidFill>
                <a:schemeClr val="bg1"/>
              </a:solidFill>
            </a:endParaRPr>
          </a:p>
        </p:txBody>
      </p:sp>
      <p:sp>
        <p:nvSpPr>
          <p:cNvPr id="23" name="文本框 22"/>
          <p:cNvSpPr txBox="1"/>
          <p:nvPr/>
        </p:nvSpPr>
        <p:spPr>
          <a:xfrm>
            <a:off x="1285874" y="2049300"/>
            <a:ext cx="9001125" cy="1200329"/>
          </a:xfrm>
          <a:prstGeom prst="rect">
            <a:avLst/>
          </a:prstGeom>
          <a:noFill/>
        </p:spPr>
        <p:txBody>
          <a:bodyPr wrap="square" rtlCol="0">
            <a:spAutoFit/>
          </a:bodyPr>
          <a:lstStyle/>
          <a:p>
            <a:r>
              <a:rPr lang="en-US" altLang="zh-CN" sz="2400" b="1" dirty="0">
                <a:solidFill>
                  <a:schemeClr val="bg1"/>
                </a:solidFill>
              </a:rPr>
              <a:t>1. Despite all their advantages, GMMs have a serious shortcoming—</a:t>
            </a:r>
          </a:p>
          <a:p>
            <a:r>
              <a:rPr lang="en-US" altLang="zh-CN" sz="2400" b="1" dirty="0">
                <a:solidFill>
                  <a:schemeClr val="bg1"/>
                </a:solidFill>
              </a:rPr>
              <a:t>they </a:t>
            </a:r>
            <a:r>
              <a:rPr lang="en-US" altLang="zh-CN" sz="2400" b="1" dirty="0">
                <a:solidFill>
                  <a:srgbClr val="FF0000"/>
                </a:solidFill>
              </a:rPr>
              <a:t>are statistically inefficient </a:t>
            </a:r>
            <a:r>
              <a:rPr lang="en-US" altLang="zh-CN" sz="2400" b="1" dirty="0">
                <a:solidFill>
                  <a:schemeClr val="bg1"/>
                </a:solidFill>
              </a:rPr>
              <a:t>for modeling </a:t>
            </a:r>
            <a:r>
              <a:rPr lang="en-US" altLang="zh-CN" sz="2400" b="1" dirty="0" smtClean="0">
                <a:solidFill>
                  <a:schemeClr val="bg1"/>
                </a:solidFill>
              </a:rPr>
              <a:t>data that </a:t>
            </a:r>
            <a:r>
              <a:rPr lang="en-US" altLang="zh-CN" sz="2400" b="1" dirty="0">
                <a:solidFill>
                  <a:srgbClr val="FF0000"/>
                </a:solidFill>
              </a:rPr>
              <a:t>lie on or near a nonlinear</a:t>
            </a:r>
            <a:r>
              <a:rPr lang="en-US" altLang="zh-CN" sz="2400" b="1" dirty="0">
                <a:solidFill>
                  <a:schemeClr val="bg1"/>
                </a:solidFill>
              </a:rPr>
              <a:t> manifold in the data </a:t>
            </a:r>
            <a:r>
              <a:rPr lang="en-US" altLang="zh-CN" sz="2400" b="1" dirty="0" smtClean="0">
                <a:solidFill>
                  <a:schemeClr val="bg1"/>
                </a:solidFill>
              </a:rPr>
              <a:t>space</a:t>
            </a:r>
            <a:r>
              <a:rPr lang="en-US" altLang="zh-CN" sz="2400" b="1" dirty="0">
                <a:solidFill>
                  <a:schemeClr val="bg1"/>
                </a:solidFill>
              </a:rPr>
              <a:t>.</a:t>
            </a:r>
            <a:endParaRPr lang="zh-CN" altLang="en-US" sz="2400" b="1" dirty="0">
              <a:solidFill>
                <a:srgbClr val="FF0000"/>
              </a:solidFill>
            </a:endParaRPr>
          </a:p>
        </p:txBody>
      </p:sp>
      <p:sp>
        <p:nvSpPr>
          <p:cNvPr id="9" name="文本框 8"/>
          <p:cNvSpPr txBox="1"/>
          <p:nvPr/>
        </p:nvSpPr>
        <p:spPr>
          <a:xfrm>
            <a:off x="1285874" y="3612208"/>
            <a:ext cx="9001125" cy="1200329"/>
          </a:xfrm>
          <a:prstGeom prst="rect">
            <a:avLst/>
          </a:prstGeom>
          <a:noFill/>
        </p:spPr>
        <p:txBody>
          <a:bodyPr wrap="square" rtlCol="0">
            <a:spAutoFit/>
          </a:bodyPr>
          <a:lstStyle/>
          <a:p>
            <a:r>
              <a:rPr lang="en-US" altLang="zh-CN" sz="2400" b="1" dirty="0" smtClean="0">
                <a:solidFill>
                  <a:schemeClr val="bg1"/>
                </a:solidFill>
              </a:rPr>
              <a:t>2</a:t>
            </a:r>
            <a:r>
              <a:rPr lang="en-US" altLang="zh-CN" sz="2400" b="1" dirty="0">
                <a:solidFill>
                  <a:schemeClr val="bg1"/>
                </a:solidFill>
              </a:rPr>
              <a:t>. We believe, </a:t>
            </a:r>
            <a:r>
              <a:rPr lang="en-US" altLang="zh-CN" sz="2400" b="1" dirty="0" smtClean="0">
                <a:solidFill>
                  <a:schemeClr val="bg1"/>
                </a:solidFill>
              </a:rPr>
              <a:t>therefore, that </a:t>
            </a:r>
            <a:r>
              <a:rPr lang="en-US" altLang="zh-CN" sz="2400" b="1" dirty="0">
                <a:solidFill>
                  <a:schemeClr val="bg1"/>
                </a:solidFill>
              </a:rPr>
              <a:t>other types of model may work better than GMMs for acoustic modeling if they </a:t>
            </a:r>
            <a:r>
              <a:rPr lang="en-US" altLang="zh-CN" sz="2400" b="1" dirty="0" smtClean="0">
                <a:solidFill>
                  <a:schemeClr val="bg1"/>
                </a:solidFill>
              </a:rPr>
              <a:t>can more </a:t>
            </a:r>
            <a:r>
              <a:rPr lang="en-US" altLang="zh-CN" sz="2400" b="1" dirty="0">
                <a:solidFill>
                  <a:srgbClr val="FF0000"/>
                </a:solidFill>
              </a:rPr>
              <a:t>effectively exploit </a:t>
            </a:r>
            <a:r>
              <a:rPr lang="en-US" altLang="zh-CN" sz="2400" b="1" dirty="0" smtClean="0">
                <a:solidFill>
                  <a:srgbClr val="FF0000"/>
                </a:solidFill>
              </a:rPr>
              <a:t>information </a:t>
            </a:r>
            <a:r>
              <a:rPr lang="en-US" altLang="zh-CN" sz="2400" b="1" dirty="0" smtClean="0">
                <a:solidFill>
                  <a:schemeClr val="bg1"/>
                </a:solidFill>
              </a:rPr>
              <a:t>embedded </a:t>
            </a:r>
            <a:r>
              <a:rPr lang="en-US" altLang="zh-CN" sz="2400" b="1" dirty="0">
                <a:solidFill>
                  <a:schemeClr val="bg1"/>
                </a:solidFill>
              </a:rPr>
              <a:t>in a large </a:t>
            </a:r>
            <a:r>
              <a:rPr lang="en-US" altLang="zh-CN" sz="2400" b="1" dirty="0" smtClean="0">
                <a:solidFill>
                  <a:schemeClr val="bg1"/>
                </a:solidFill>
              </a:rPr>
              <a:t>window of </a:t>
            </a:r>
            <a:r>
              <a:rPr lang="en-US" altLang="zh-CN" sz="2400" b="1" dirty="0">
                <a:solidFill>
                  <a:schemeClr val="bg1"/>
                </a:solidFill>
              </a:rPr>
              <a:t>frames</a:t>
            </a:r>
            <a:endParaRPr lang="zh-CN" altLang="en-US" sz="2400" b="1" dirty="0">
              <a:solidFill>
                <a:srgbClr val="FF0000"/>
              </a:solidFill>
            </a:endParaRPr>
          </a:p>
        </p:txBody>
      </p:sp>
    </p:spTree>
    <p:extLst>
      <p:ext uri="{BB962C8B-B14F-4D97-AF65-F5344CB8AC3E}">
        <p14:creationId xmlns:p14="http://schemas.microsoft.com/office/powerpoint/2010/main" val="166182600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8850966" cy="707886"/>
          </a:xfrm>
          <a:prstGeom prst="rect">
            <a:avLst/>
          </a:prstGeom>
          <a:noFill/>
        </p:spPr>
        <p:txBody>
          <a:bodyPr wrap="square" rtlCol="0">
            <a:spAutoFit/>
          </a:bodyPr>
          <a:lstStyle/>
          <a:p>
            <a:r>
              <a:rPr lang="en-US" altLang="zh-CN" sz="4000" b="1" dirty="0" smtClean="0">
                <a:solidFill>
                  <a:schemeClr val="bg1"/>
                </a:solidFill>
              </a:rPr>
              <a:t>3. situation of ANNs</a:t>
            </a:r>
            <a:endParaRPr lang="zh-CN" altLang="en-US" sz="4000" b="1" dirty="0">
              <a:solidFill>
                <a:schemeClr val="bg1"/>
              </a:solidFill>
            </a:endParaRPr>
          </a:p>
        </p:txBody>
      </p:sp>
      <p:sp>
        <p:nvSpPr>
          <p:cNvPr id="23" name="文本框 22"/>
          <p:cNvSpPr txBox="1"/>
          <p:nvPr/>
        </p:nvSpPr>
        <p:spPr>
          <a:xfrm>
            <a:off x="1285874" y="2049300"/>
            <a:ext cx="9511080" cy="1200329"/>
          </a:xfrm>
          <a:prstGeom prst="rect">
            <a:avLst/>
          </a:prstGeom>
          <a:noFill/>
        </p:spPr>
        <p:txBody>
          <a:bodyPr wrap="square" rtlCol="0">
            <a:spAutoFit/>
          </a:bodyPr>
          <a:lstStyle/>
          <a:p>
            <a:r>
              <a:rPr lang="en-US" altLang="zh-CN" sz="2400" b="1" dirty="0">
                <a:solidFill>
                  <a:schemeClr val="bg1"/>
                </a:solidFill>
              </a:rPr>
              <a:t>Artificial neural </a:t>
            </a:r>
            <a:r>
              <a:rPr lang="en-US" altLang="zh-CN" sz="2400" b="1" dirty="0" smtClean="0">
                <a:solidFill>
                  <a:schemeClr val="bg1"/>
                </a:solidFill>
              </a:rPr>
              <a:t>networks trained </a:t>
            </a:r>
            <a:r>
              <a:rPr lang="en-US" altLang="zh-CN" sz="2400" b="1" dirty="0">
                <a:solidFill>
                  <a:schemeClr val="bg1"/>
                </a:solidFill>
              </a:rPr>
              <a:t>by </a:t>
            </a:r>
            <a:r>
              <a:rPr lang="en-US" altLang="zh-CN" sz="2400" b="1" dirty="0" smtClean="0">
                <a:solidFill>
                  <a:srgbClr val="FF0000"/>
                </a:solidFill>
              </a:rPr>
              <a:t>back-propagating</a:t>
            </a:r>
            <a:r>
              <a:rPr lang="en-US" altLang="zh-CN" sz="2400" b="1" dirty="0" smtClean="0">
                <a:solidFill>
                  <a:schemeClr val="bg1"/>
                </a:solidFill>
              </a:rPr>
              <a:t> error derivatives </a:t>
            </a:r>
            <a:r>
              <a:rPr lang="en-US" altLang="zh-CN" sz="2400" b="1" dirty="0">
                <a:solidFill>
                  <a:schemeClr val="bg1"/>
                </a:solidFill>
              </a:rPr>
              <a:t>have the </a:t>
            </a:r>
            <a:r>
              <a:rPr lang="en-US" altLang="zh-CN" sz="2400" b="1" dirty="0" smtClean="0">
                <a:solidFill>
                  <a:srgbClr val="FF0000"/>
                </a:solidFill>
              </a:rPr>
              <a:t>potential</a:t>
            </a:r>
            <a:r>
              <a:rPr lang="en-US" altLang="zh-CN" sz="2400" b="1" dirty="0" smtClean="0">
                <a:solidFill>
                  <a:schemeClr val="bg1"/>
                </a:solidFill>
              </a:rPr>
              <a:t> to </a:t>
            </a:r>
            <a:r>
              <a:rPr lang="en-US" altLang="zh-CN" sz="2400" b="1" dirty="0">
                <a:solidFill>
                  <a:schemeClr val="bg1"/>
                </a:solidFill>
              </a:rPr>
              <a:t>learn much better </a:t>
            </a:r>
            <a:r>
              <a:rPr lang="en-US" altLang="zh-CN" sz="2400" b="1" dirty="0" smtClean="0">
                <a:solidFill>
                  <a:schemeClr val="bg1"/>
                </a:solidFill>
              </a:rPr>
              <a:t>models of </a:t>
            </a:r>
            <a:r>
              <a:rPr lang="en-US" altLang="zh-CN" sz="2400" b="1" dirty="0">
                <a:solidFill>
                  <a:schemeClr val="bg1"/>
                </a:solidFill>
              </a:rPr>
              <a:t>data that </a:t>
            </a:r>
            <a:r>
              <a:rPr lang="en-US" altLang="zh-CN" sz="2400" b="1" dirty="0">
                <a:solidFill>
                  <a:srgbClr val="FF0000"/>
                </a:solidFill>
              </a:rPr>
              <a:t>lie on or near a </a:t>
            </a:r>
            <a:r>
              <a:rPr lang="en-US" altLang="zh-CN" sz="2400" b="1" dirty="0" smtClean="0">
                <a:solidFill>
                  <a:srgbClr val="FF0000"/>
                </a:solidFill>
              </a:rPr>
              <a:t>nonlinear</a:t>
            </a:r>
            <a:r>
              <a:rPr lang="en-US" altLang="zh-CN" sz="2400" b="1" dirty="0" smtClean="0">
                <a:solidFill>
                  <a:schemeClr val="bg1"/>
                </a:solidFill>
              </a:rPr>
              <a:t> manifold</a:t>
            </a:r>
            <a:r>
              <a:rPr lang="en-US" altLang="zh-CN" sz="2400" b="1" dirty="0">
                <a:solidFill>
                  <a:schemeClr val="bg1"/>
                </a:solidFill>
              </a:rPr>
              <a:t>.</a:t>
            </a:r>
          </a:p>
        </p:txBody>
      </p:sp>
      <p:sp>
        <p:nvSpPr>
          <p:cNvPr id="9" name="文本框 8"/>
          <p:cNvSpPr txBox="1"/>
          <p:nvPr/>
        </p:nvSpPr>
        <p:spPr>
          <a:xfrm>
            <a:off x="1285874" y="3612208"/>
            <a:ext cx="9739680" cy="830997"/>
          </a:xfrm>
          <a:prstGeom prst="rect">
            <a:avLst/>
          </a:prstGeom>
          <a:noFill/>
        </p:spPr>
        <p:txBody>
          <a:bodyPr wrap="square" rtlCol="0">
            <a:spAutoFit/>
          </a:bodyPr>
          <a:lstStyle/>
          <a:p>
            <a:r>
              <a:rPr lang="en-US" altLang="zh-CN" sz="2400" b="1" dirty="0" smtClean="0">
                <a:solidFill>
                  <a:schemeClr val="bg1"/>
                </a:solidFill>
              </a:rPr>
              <a:t>2</a:t>
            </a:r>
            <a:r>
              <a:rPr lang="en-US" altLang="zh-CN" sz="2400" b="1" dirty="0">
                <a:solidFill>
                  <a:schemeClr val="bg1"/>
                </a:solidFill>
              </a:rPr>
              <a:t>. </a:t>
            </a:r>
            <a:r>
              <a:rPr lang="en-US" altLang="zh-CN" sz="2400" b="1" dirty="0" smtClean="0">
                <a:solidFill>
                  <a:schemeClr val="bg1"/>
                </a:solidFill>
              </a:rPr>
              <a:t>The performance </a:t>
            </a:r>
            <a:r>
              <a:rPr lang="en-US" altLang="zh-CN" sz="2400" b="1" dirty="0">
                <a:solidFill>
                  <a:schemeClr val="bg1"/>
                </a:solidFill>
              </a:rPr>
              <a:t>benefits of using neural networks with a single</a:t>
            </a:r>
          </a:p>
          <a:p>
            <a:r>
              <a:rPr lang="en-US" altLang="zh-CN" sz="2400" b="1" dirty="0">
                <a:solidFill>
                  <a:schemeClr val="bg1"/>
                </a:solidFill>
              </a:rPr>
              <a:t>hidden layer were </a:t>
            </a:r>
            <a:r>
              <a:rPr lang="en-US" altLang="zh-CN" sz="2400" b="1" dirty="0">
                <a:solidFill>
                  <a:srgbClr val="FF0000"/>
                </a:solidFill>
              </a:rPr>
              <a:t>not sufficiently</a:t>
            </a:r>
            <a:r>
              <a:rPr lang="en-US" altLang="zh-CN" sz="2400" b="1" dirty="0">
                <a:solidFill>
                  <a:schemeClr val="bg1"/>
                </a:solidFill>
              </a:rPr>
              <a:t> large to seriously </a:t>
            </a:r>
            <a:r>
              <a:rPr lang="en-US" altLang="zh-CN" sz="2400" b="1" dirty="0" smtClean="0">
                <a:solidFill>
                  <a:schemeClr val="bg1"/>
                </a:solidFill>
              </a:rPr>
              <a:t>challenge  GMMs</a:t>
            </a:r>
            <a:r>
              <a:rPr lang="en-US" altLang="zh-CN" sz="2400" b="1" dirty="0">
                <a:solidFill>
                  <a:schemeClr val="bg1"/>
                </a:solidFill>
              </a:rPr>
              <a:t>.</a:t>
            </a:r>
            <a:endParaRPr lang="zh-CN" altLang="en-US" sz="2400" b="1" dirty="0">
              <a:solidFill>
                <a:srgbClr val="FF0000"/>
              </a:solidFill>
            </a:endParaRPr>
          </a:p>
        </p:txBody>
      </p:sp>
    </p:spTree>
    <p:extLst>
      <p:ext uri="{BB962C8B-B14F-4D97-AF65-F5344CB8AC3E}">
        <p14:creationId xmlns:p14="http://schemas.microsoft.com/office/powerpoint/2010/main" val="79467154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8850966" cy="707886"/>
          </a:xfrm>
          <a:prstGeom prst="rect">
            <a:avLst/>
          </a:prstGeom>
          <a:noFill/>
        </p:spPr>
        <p:txBody>
          <a:bodyPr wrap="square" rtlCol="0">
            <a:spAutoFit/>
          </a:bodyPr>
          <a:lstStyle/>
          <a:p>
            <a:r>
              <a:rPr lang="en-US" altLang="zh-CN" sz="4000" b="1" dirty="0" smtClean="0">
                <a:solidFill>
                  <a:schemeClr val="bg1"/>
                </a:solidFill>
              </a:rPr>
              <a:t>4. Research of DNNs</a:t>
            </a:r>
            <a:endParaRPr lang="zh-CN" altLang="en-US" sz="4000" b="1" dirty="0">
              <a:solidFill>
                <a:schemeClr val="bg1"/>
              </a:solidFill>
            </a:endParaRPr>
          </a:p>
        </p:txBody>
      </p:sp>
      <p:sp>
        <p:nvSpPr>
          <p:cNvPr id="23" name="文本框 22"/>
          <p:cNvSpPr txBox="1"/>
          <p:nvPr/>
        </p:nvSpPr>
        <p:spPr>
          <a:xfrm>
            <a:off x="1285874" y="2049300"/>
            <a:ext cx="9511080" cy="1200329"/>
          </a:xfrm>
          <a:prstGeom prst="rect">
            <a:avLst/>
          </a:prstGeom>
          <a:noFill/>
        </p:spPr>
        <p:txBody>
          <a:bodyPr wrap="square" rtlCol="0">
            <a:spAutoFit/>
          </a:bodyPr>
          <a:lstStyle/>
          <a:p>
            <a:r>
              <a:rPr lang="en-US" altLang="zh-CN" sz="2400" b="1" dirty="0" smtClean="0">
                <a:solidFill>
                  <a:schemeClr val="bg1"/>
                </a:solidFill>
              </a:rPr>
              <a:t>Algorithms </a:t>
            </a:r>
            <a:r>
              <a:rPr lang="en-US" altLang="zh-CN" sz="2400" b="1" dirty="0">
                <a:solidFill>
                  <a:schemeClr val="bg1"/>
                </a:solidFill>
              </a:rPr>
              <a:t>and computer hardware have led to more </a:t>
            </a:r>
            <a:r>
              <a:rPr lang="en-US" altLang="zh-CN" sz="2400" b="1" dirty="0">
                <a:solidFill>
                  <a:srgbClr val="FF0000"/>
                </a:solidFill>
              </a:rPr>
              <a:t>efficient</a:t>
            </a:r>
          </a:p>
          <a:p>
            <a:r>
              <a:rPr lang="en-US" altLang="zh-CN" sz="2400" b="1" dirty="0">
                <a:solidFill>
                  <a:srgbClr val="FF0000"/>
                </a:solidFill>
              </a:rPr>
              <a:t>methods</a:t>
            </a:r>
            <a:r>
              <a:rPr lang="en-US" altLang="zh-CN" sz="2400" b="1" dirty="0">
                <a:solidFill>
                  <a:schemeClr val="bg1"/>
                </a:solidFill>
              </a:rPr>
              <a:t> for training DNNs that contain </a:t>
            </a:r>
            <a:r>
              <a:rPr lang="en-US" altLang="zh-CN" sz="2400" b="1" dirty="0">
                <a:solidFill>
                  <a:srgbClr val="FF0000"/>
                </a:solidFill>
              </a:rPr>
              <a:t>many layers of nonlinear</a:t>
            </a:r>
          </a:p>
          <a:p>
            <a:r>
              <a:rPr lang="en-US" altLang="zh-CN" sz="2400" b="1" dirty="0">
                <a:solidFill>
                  <a:srgbClr val="FF0000"/>
                </a:solidFill>
              </a:rPr>
              <a:t>hidden units</a:t>
            </a:r>
            <a:r>
              <a:rPr lang="en-US" altLang="zh-CN" sz="2400" b="1" dirty="0">
                <a:solidFill>
                  <a:schemeClr val="bg1"/>
                </a:solidFill>
              </a:rPr>
              <a:t> and a very large output layer</a:t>
            </a:r>
          </a:p>
        </p:txBody>
      </p:sp>
      <p:sp>
        <p:nvSpPr>
          <p:cNvPr id="9" name="文本框 8"/>
          <p:cNvSpPr txBox="1"/>
          <p:nvPr/>
        </p:nvSpPr>
        <p:spPr>
          <a:xfrm>
            <a:off x="1285874" y="3612208"/>
            <a:ext cx="9739680" cy="1569660"/>
          </a:xfrm>
          <a:prstGeom prst="rect">
            <a:avLst/>
          </a:prstGeom>
          <a:noFill/>
        </p:spPr>
        <p:txBody>
          <a:bodyPr wrap="square" rtlCol="0">
            <a:spAutoFit/>
          </a:bodyPr>
          <a:lstStyle/>
          <a:p>
            <a:r>
              <a:rPr lang="en-US" altLang="zh-CN" sz="2400" b="1" dirty="0" smtClean="0">
                <a:solidFill>
                  <a:schemeClr val="bg1"/>
                </a:solidFill>
              </a:rPr>
              <a:t>2</a:t>
            </a:r>
            <a:r>
              <a:rPr lang="en-US" altLang="zh-CN" sz="2400" b="1" dirty="0">
                <a:solidFill>
                  <a:schemeClr val="bg1"/>
                </a:solidFill>
              </a:rPr>
              <a:t>. Using the new learning methods, several </a:t>
            </a:r>
            <a:r>
              <a:rPr lang="en-US" altLang="zh-CN" sz="2400" b="1" dirty="0" smtClean="0">
                <a:solidFill>
                  <a:schemeClr val="bg1"/>
                </a:solidFill>
              </a:rPr>
              <a:t>different research </a:t>
            </a:r>
            <a:r>
              <a:rPr lang="en-US" altLang="zh-CN" sz="2400" b="1" dirty="0">
                <a:solidFill>
                  <a:schemeClr val="bg1"/>
                </a:solidFill>
              </a:rPr>
              <a:t>groups have shown that </a:t>
            </a:r>
            <a:r>
              <a:rPr lang="en-US" altLang="zh-CN" sz="2400" b="1" dirty="0">
                <a:solidFill>
                  <a:srgbClr val="FF0000"/>
                </a:solidFill>
              </a:rPr>
              <a:t>DNNs can outperform </a:t>
            </a:r>
            <a:r>
              <a:rPr lang="en-US" altLang="zh-CN" sz="2400" b="1" dirty="0" smtClean="0">
                <a:solidFill>
                  <a:srgbClr val="FF0000"/>
                </a:solidFill>
              </a:rPr>
              <a:t>GMMs </a:t>
            </a:r>
            <a:r>
              <a:rPr lang="en-US" altLang="zh-CN" sz="2400" b="1" dirty="0" smtClean="0">
                <a:solidFill>
                  <a:schemeClr val="bg1"/>
                </a:solidFill>
              </a:rPr>
              <a:t>at </a:t>
            </a:r>
            <a:r>
              <a:rPr lang="en-US" altLang="zh-CN" sz="2400" b="1" dirty="0">
                <a:solidFill>
                  <a:schemeClr val="bg1"/>
                </a:solidFill>
              </a:rPr>
              <a:t>acoustic modeling for speech recognition on a variety </a:t>
            </a:r>
            <a:r>
              <a:rPr lang="en-US" altLang="zh-CN" sz="2400" b="1" dirty="0" smtClean="0">
                <a:solidFill>
                  <a:schemeClr val="bg1"/>
                </a:solidFill>
              </a:rPr>
              <a:t>of data </a:t>
            </a:r>
            <a:r>
              <a:rPr lang="en-US" altLang="zh-CN" sz="2400" b="1" dirty="0">
                <a:solidFill>
                  <a:schemeClr val="bg1"/>
                </a:solidFill>
              </a:rPr>
              <a:t>sets including large data sets with large vocabularies.</a:t>
            </a:r>
            <a:endParaRPr lang="zh-CN" altLang="en-US" sz="2400" b="1" dirty="0">
              <a:solidFill>
                <a:srgbClr val="FF0000"/>
              </a:solidFill>
            </a:endParaRPr>
          </a:p>
        </p:txBody>
      </p:sp>
    </p:spTree>
    <p:extLst>
      <p:ext uri="{BB962C8B-B14F-4D97-AF65-F5344CB8AC3E}">
        <p14:creationId xmlns:p14="http://schemas.microsoft.com/office/powerpoint/2010/main" val="385985969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606238" cy="523220"/>
          </a:xfrm>
          <a:prstGeom prst="rect">
            <a:avLst/>
          </a:prstGeom>
          <a:noFill/>
        </p:spPr>
        <p:txBody>
          <a:bodyPr wrap="square" rtlCol="0">
            <a:spAutoFit/>
          </a:bodyPr>
          <a:lstStyle/>
          <a:p>
            <a:r>
              <a:rPr lang="en-US" altLang="zh-CN" sz="2800" b="1" dirty="0" smtClean="0">
                <a:solidFill>
                  <a:schemeClr val="bg1"/>
                </a:solidFill>
              </a:rPr>
              <a:t>5.Two-stage </a:t>
            </a:r>
            <a:r>
              <a:rPr lang="en-US" altLang="zh-CN" sz="2800" b="1" dirty="0">
                <a:solidFill>
                  <a:schemeClr val="bg1"/>
                </a:solidFill>
              </a:rPr>
              <a:t>training procedure that is used for </a:t>
            </a:r>
            <a:r>
              <a:rPr lang="en-US" altLang="zh-CN" sz="2800" b="1" dirty="0" smtClean="0">
                <a:solidFill>
                  <a:schemeClr val="bg1"/>
                </a:solidFill>
              </a:rPr>
              <a:t>fitting the </a:t>
            </a:r>
            <a:r>
              <a:rPr lang="en-US" altLang="zh-CN" sz="2800" b="1" dirty="0">
                <a:solidFill>
                  <a:schemeClr val="bg1"/>
                </a:solidFill>
              </a:rPr>
              <a:t>DNNs</a:t>
            </a:r>
            <a:endParaRPr lang="zh-CN" altLang="en-US" sz="2800" b="1" dirty="0">
              <a:solidFill>
                <a:schemeClr val="bg1"/>
              </a:solidFill>
            </a:endParaRPr>
          </a:p>
        </p:txBody>
      </p:sp>
      <p:sp>
        <p:nvSpPr>
          <p:cNvPr id="8" name="任意多边形 7"/>
          <p:cNvSpPr/>
          <p:nvPr/>
        </p:nvSpPr>
        <p:spPr>
          <a:xfrm>
            <a:off x="1670684" y="2465102"/>
            <a:ext cx="4369631" cy="2476177"/>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altLang="zh-CN"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1</a:t>
            </a: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 name="任意多边形 9"/>
          <p:cNvSpPr/>
          <p:nvPr/>
        </p:nvSpPr>
        <p:spPr>
          <a:xfrm>
            <a:off x="6286500" y="2465102"/>
            <a:ext cx="4706228" cy="2476175"/>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FAA84"/>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altLang="zh-CN"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2</a:t>
            </a: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1" name="文本框 10"/>
          <p:cNvSpPr txBox="1"/>
          <p:nvPr/>
        </p:nvSpPr>
        <p:spPr>
          <a:xfrm>
            <a:off x="1865315" y="2964524"/>
            <a:ext cx="4026586" cy="1477328"/>
          </a:xfrm>
          <a:prstGeom prst="rect">
            <a:avLst/>
          </a:prstGeom>
          <a:noFill/>
        </p:spPr>
        <p:txBody>
          <a:bodyPr wrap="square" rtlCol="0">
            <a:spAutoFit/>
          </a:bodyPr>
          <a:lstStyle/>
          <a:p>
            <a:r>
              <a:rPr lang="en-US" altLang="zh-CN" b="1" dirty="0">
                <a:solidFill>
                  <a:schemeClr val="bg1"/>
                </a:solidFill>
              </a:rPr>
              <a:t>In the first stage, layers of feature detectors are </a:t>
            </a:r>
            <a:r>
              <a:rPr lang="en-US" altLang="zh-CN" b="1" dirty="0">
                <a:solidFill>
                  <a:srgbClr val="FFFF00"/>
                </a:solidFill>
              </a:rPr>
              <a:t>initialized</a:t>
            </a:r>
            <a:r>
              <a:rPr lang="en-US" altLang="zh-CN" b="1" dirty="0">
                <a:solidFill>
                  <a:schemeClr val="bg1"/>
                </a:solidFill>
              </a:rPr>
              <a:t>, one layer at a time, by fitting a stack </a:t>
            </a:r>
            <a:r>
              <a:rPr lang="en-US" altLang="zh-CN" b="1" dirty="0" smtClean="0">
                <a:solidFill>
                  <a:schemeClr val="bg1"/>
                </a:solidFill>
              </a:rPr>
              <a:t>of</a:t>
            </a:r>
          </a:p>
          <a:p>
            <a:r>
              <a:rPr lang="en-US" altLang="zh-CN" b="1" dirty="0" smtClean="0">
                <a:solidFill>
                  <a:schemeClr val="bg1"/>
                </a:solidFill>
              </a:rPr>
              <a:t> </a:t>
            </a:r>
            <a:r>
              <a:rPr lang="en-US" altLang="zh-CN" b="1" dirty="0" smtClean="0">
                <a:solidFill>
                  <a:srgbClr val="FFFF00"/>
                </a:solidFill>
              </a:rPr>
              <a:t>generative models</a:t>
            </a:r>
            <a:r>
              <a:rPr lang="en-US" altLang="zh-CN" b="1" dirty="0">
                <a:solidFill>
                  <a:schemeClr val="bg1"/>
                </a:solidFill>
              </a:rPr>
              <a:t>, each of which has one layer of </a:t>
            </a:r>
            <a:r>
              <a:rPr lang="en-US" altLang="zh-CN" b="1" dirty="0">
                <a:solidFill>
                  <a:srgbClr val="FFFF00"/>
                </a:solidFill>
              </a:rPr>
              <a:t>latent variables</a:t>
            </a:r>
            <a:r>
              <a:rPr lang="en-US" altLang="zh-CN" b="1" dirty="0">
                <a:solidFill>
                  <a:schemeClr val="bg1"/>
                </a:solidFill>
              </a:rPr>
              <a:t>. </a:t>
            </a:r>
          </a:p>
        </p:txBody>
      </p:sp>
      <p:sp>
        <p:nvSpPr>
          <p:cNvPr id="27" name="右箭头 26"/>
          <p:cNvSpPr/>
          <p:nvPr/>
        </p:nvSpPr>
        <p:spPr>
          <a:xfrm>
            <a:off x="6303836" y="3636043"/>
            <a:ext cx="432514" cy="236590"/>
          </a:xfrm>
          <a:prstGeom prst="rightArrow">
            <a:avLst>
              <a:gd name="adj1" fmla="val 50000"/>
              <a:gd name="adj2" fmla="val 749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8" name="文本框 27"/>
          <p:cNvSpPr txBox="1"/>
          <p:nvPr/>
        </p:nvSpPr>
        <p:spPr>
          <a:xfrm>
            <a:off x="7018896" y="2826025"/>
            <a:ext cx="4762942" cy="1754326"/>
          </a:xfrm>
          <a:prstGeom prst="rect">
            <a:avLst/>
          </a:prstGeom>
          <a:noFill/>
        </p:spPr>
        <p:txBody>
          <a:bodyPr wrap="square" rtlCol="0">
            <a:spAutoFit/>
          </a:bodyPr>
          <a:lstStyle/>
          <a:p>
            <a:r>
              <a:rPr lang="en-US" altLang="zh-CN" b="1" dirty="0" smtClean="0">
                <a:solidFill>
                  <a:schemeClr val="bg1"/>
                </a:solidFill>
              </a:rPr>
              <a:t>In </a:t>
            </a:r>
            <a:r>
              <a:rPr lang="en-US" altLang="zh-CN" b="1" dirty="0">
                <a:solidFill>
                  <a:schemeClr val="bg1"/>
                </a:solidFill>
              </a:rPr>
              <a:t>the second stage, each generative </a:t>
            </a:r>
            <a:endParaRPr lang="en-US" altLang="zh-CN" b="1" dirty="0" smtClean="0">
              <a:solidFill>
                <a:schemeClr val="bg1"/>
              </a:solidFill>
            </a:endParaRPr>
          </a:p>
          <a:p>
            <a:r>
              <a:rPr lang="en-US" altLang="zh-CN" b="1" dirty="0" smtClean="0">
                <a:solidFill>
                  <a:schemeClr val="bg1"/>
                </a:solidFill>
              </a:rPr>
              <a:t>model </a:t>
            </a:r>
            <a:r>
              <a:rPr lang="en-US" altLang="zh-CN" b="1" dirty="0">
                <a:solidFill>
                  <a:schemeClr val="bg1"/>
                </a:solidFill>
              </a:rPr>
              <a:t>in </a:t>
            </a:r>
            <a:r>
              <a:rPr lang="en-US" altLang="zh-CN" b="1" dirty="0" smtClean="0">
                <a:solidFill>
                  <a:schemeClr val="bg1"/>
                </a:solidFill>
              </a:rPr>
              <a:t>the stack </a:t>
            </a:r>
            <a:r>
              <a:rPr lang="en-US" altLang="zh-CN" b="1" dirty="0">
                <a:solidFill>
                  <a:schemeClr val="bg1"/>
                </a:solidFill>
              </a:rPr>
              <a:t>is used to </a:t>
            </a:r>
            <a:r>
              <a:rPr lang="en-US" altLang="zh-CN" b="1" dirty="0" smtClean="0">
                <a:solidFill>
                  <a:srgbClr val="FFFF00"/>
                </a:solidFill>
              </a:rPr>
              <a:t>initialize</a:t>
            </a:r>
          </a:p>
          <a:p>
            <a:r>
              <a:rPr lang="en-US" altLang="zh-CN" b="1" dirty="0" smtClean="0">
                <a:solidFill>
                  <a:srgbClr val="FFFF00"/>
                </a:solidFill>
              </a:rPr>
              <a:t> </a:t>
            </a:r>
            <a:r>
              <a:rPr lang="en-US" altLang="zh-CN" b="1" dirty="0">
                <a:solidFill>
                  <a:srgbClr val="FFFF00"/>
                </a:solidFill>
              </a:rPr>
              <a:t>one layer of hidden units</a:t>
            </a:r>
            <a:r>
              <a:rPr lang="en-US" altLang="zh-CN" b="1" dirty="0">
                <a:solidFill>
                  <a:schemeClr val="bg1"/>
                </a:solidFill>
              </a:rPr>
              <a:t> in a DNN </a:t>
            </a:r>
            <a:endParaRPr lang="en-US" altLang="zh-CN" b="1" dirty="0" smtClean="0">
              <a:solidFill>
                <a:schemeClr val="bg1"/>
              </a:solidFill>
            </a:endParaRPr>
          </a:p>
          <a:p>
            <a:r>
              <a:rPr lang="en-US" altLang="zh-CN" b="1" dirty="0" smtClean="0">
                <a:solidFill>
                  <a:schemeClr val="bg1"/>
                </a:solidFill>
              </a:rPr>
              <a:t>and the </a:t>
            </a:r>
            <a:r>
              <a:rPr lang="en-US" altLang="zh-CN" b="1" dirty="0">
                <a:solidFill>
                  <a:schemeClr val="bg1"/>
                </a:solidFill>
              </a:rPr>
              <a:t>whole  </a:t>
            </a:r>
            <a:r>
              <a:rPr lang="en-US" altLang="zh-CN" b="1" dirty="0" smtClean="0">
                <a:solidFill>
                  <a:schemeClr val="bg1"/>
                </a:solidFill>
              </a:rPr>
              <a:t>network </a:t>
            </a:r>
            <a:r>
              <a:rPr lang="en-US" altLang="zh-CN" b="1" dirty="0">
                <a:solidFill>
                  <a:schemeClr val="bg1"/>
                </a:solidFill>
              </a:rPr>
              <a:t>is then </a:t>
            </a:r>
            <a:endParaRPr lang="en-US" altLang="zh-CN" b="1" dirty="0" smtClean="0">
              <a:solidFill>
                <a:schemeClr val="bg1"/>
              </a:solidFill>
            </a:endParaRPr>
          </a:p>
          <a:p>
            <a:r>
              <a:rPr lang="en-US" altLang="zh-CN" b="1" dirty="0" smtClean="0">
                <a:solidFill>
                  <a:schemeClr val="bg1"/>
                </a:solidFill>
              </a:rPr>
              <a:t>discriminatively </a:t>
            </a:r>
            <a:r>
              <a:rPr lang="en-US" altLang="zh-CN" b="1" dirty="0">
                <a:solidFill>
                  <a:srgbClr val="FFFF00"/>
                </a:solidFill>
              </a:rPr>
              <a:t>fine-tuned to predict</a:t>
            </a:r>
          </a:p>
          <a:p>
            <a:r>
              <a:rPr lang="en-US" altLang="zh-CN" b="1" dirty="0">
                <a:solidFill>
                  <a:schemeClr val="bg1"/>
                </a:solidFill>
              </a:rPr>
              <a:t>the target HMM states.</a:t>
            </a:r>
          </a:p>
        </p:txBody>
      </p:sp>
      <p:sp>
        <p:nvSpPr>
          <p:cNvPr id="29" name="矩形 28"/>
          <p:cNvSpPr/>
          <p:nvPr/>
        </p:nvSpPr>
        <p:spPr>
          <a:xfrm>
            <a:off x="1716901" y="3811110"/>
            <a:ext cx="2217802" cy="320539"/>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左弧形箭头 1"/>
          <p:cNvSpPr/>
          <p:nvPr/>
        </p:nvSpPr>
        <p:spPr>
          <a:xfrm>
            <a:off x="949715" y="3971379"/>
            <a:ext cx="441813" cy="1673282"/>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文本框 29"/>
          <p:cNvSpPr txBox="1"/>
          <p:nvPr/>
        </p:nvSpPr>
        <p:spPr>
          <a:xfrm>
            <a:off x="1670684" y="5273265"/>
            <a:ext cx="4026586" cy="646331"/>
          </a:xfrm>
          <a:prstGeom prst="rect">
            <a:avLst/>
          </a:prstGeom>
          <a:noFill/>
        </p:spPr>
        <p:txBody>
          <a:bodyPr wrap="square" rtlCol="0">
            <a:spAutoFit/>
          </a:bodyPr>
          <a:lstStyle/>
          <a:p>
            <a:r>
              <a:rPr lang="en-US" altLang="zh-CN" b="1" dirty="0" smtClean="0">
                <a:solidFill>
                  <a:schemeClr val="bg1"/>
                </a:solidFill>
              </a:rPr>
              <a:t>A model which can generates observed data</a:t>
            </a:r>
            <a:r>
              <a:rPr lang="en-US" altLang="zh-CN" b="1" dirty="0">
                <a:solidFill>
                  <a:schemeClr val="bg1"/>
                </a:solidFill>
              </a:rPr>
              <a:t> </a:t>
            </a:r>
            <a:r>
              <a:rPr lang="en-US" altLang="zh-CN" b="1" dirty="0" smtClean="0">
                <a:solidFill>
                  <a:srgbClr val="FFFF00"/>
                </a:solidFill>
              </a:rPr>
              <a:t>randomly</a:t>
            </a:r>
          </a:p>
        </p:txBody>
      </p:sp>
    </p:spTree>
    <p:extLst>
      <p:ext uri="{BB962C8B-B14F-4D97-AF65-F5344CB8AC3E}">
        <p14:creationId xmlns:p14="http://schemas.microsoft.com/office/powerpoint/2010/main" val="31482820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animBg="1"/>
      <p:bldP spid="10" grpId="0" animBg="1"/>
      <p:bldP spid="11" grpId="0"/>
      <p:bldP spid="27" grpId="0" animBg="1"/>
      <p:bldP spid="28" grpId="0"/>
      <p:bldP spid="29" grpId="0" animBg="1"/>
      <p:bldP spid="2" grpId="0" animBg="1"/>
      <p:bldP spid="3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2</a:t>
            </a:r>
            <a:endParaRPr lang="zh-CN" altLang="en-US" sz="19900" b="1" dirty="0">
              <a:solidFill>
                <a:schemeClr val="bg1"/>
              </a:solidFill>
            </a:endParaRPr>
          </a:p>
        </p:txBody>
      </p:sp>
      <p:sp>
        <p:nvSpPr>
          <p:cNvPr id="3" name="文本框 2"/>
          <p:cNvSpPr txBox="1"/>
          <p:nvPr/>
        </p:nvSpPr>
        <p:spPr>
          <a:xfrm>
            <a:off x="5120052" y="1919219"/>
            <a:ext cx="7628793" cy="2062103"/>
          </a:xfrm>
          <a:prstGeom prst="rect">
            <a:avLst/>
          </a:prstGeom>
          <a:noFill/>
        </p:spPr>
        <p:txBody>
          <a:bodyPr wrap="square" rtlCol="0">
            <a:spAutoFit/>
          </a:bodyPr>
          <a:lstStyle/>
          <a:p>
            <a:r>
              <a:rPr lang="en-US" altLang="zh-CN" sz="3200" b="1" cap="all"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The demonstration </a:t>
            </a:r>
            <a:endParaRPr lang="en-US" altLang="zh-CN" sz="3200" b="1" cap="all" dirty="0" smtClean="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endParaRPr>
          </a:p>
          <a:p>
            <a:r>
              <a:rPr lang="en-US" altLang="zh-CN" sz="3200" b="1" cap="all" dirty="0" smtClean="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of </a:t>
            </a:r>
            <a:r>
              <a:rPr lang="en-US" altLang="zh-CN" sz="3200" b="1" cap="all"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two-stage training </a:t>
            </a:r>
            <a:r>
              <a:rPr lang="en-US" altLang="zh-CN" sz="3200" b="1" cap="all" dirty="0" smtClean="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procedure</a:t>
            </a:r>
          </a:p>
          <a:p>
            <a:r>
              <a:rPr lang="zh-CN" altLang="en-US" sz="3200" b="1" cap="all" dirty="0" smtClean="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t>
            </a:r>
            <a:r>
              <a:rPr lang="en-US" altLang="zh-CN" sz="3200" b="1" cap="all"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on TIMIT DB </a:t>
            </a:r>
            <a:r>
              <a:rPr lang="zh-CN" altLang="en-US" sz="3200" b="1" cap="all"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57110163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1</a:t>
            </a:r>
            <a:r>
              <a:rPr lang="en-US" altLang="zh-CN" sz="3600" b="1" dirty="0">
                <a:solidFill>
                  <a:schemeClr val="bg1"/>
                </a:solidFill>
              </a:rPr>
              <a:t>. TRAINING DEEP </a:t>
            </a:r>
            <a:r>
              <a:rPr lang="en-US" altLang="zh-CN" sz="3600" b="1" dirty="0" smtClean="0">
                <a:solidFill>
                  <a:schemeClr val="bg1"/>
                </a:solidFill>
              </a:rPr>
              <a:t>NEURAL NETWORKS</a:t>
            </a:r>
            <a:endParaRPr lang="zh-CN" altLang="en-US" sz="3600" b="1" dirty="0">
              <a:solidFill>
                <a:schemeClr val="bg1"/>
              </a:solidFill>
            </a:endParaRPr>
          </a:p>
        </p:txBody>
      </p:sp>
      <mc:AlternateContent xmlns:mc="http://schemas.openxmlformats.org/markup-compatibility/2006" xmlns:a14="http://schemas.microsoft.com/office/drawing/2010/main">
        <mc:Choice Requires="a14">
          <p:sp>
            <p:nvSpPr>
              <p:cNvPr id="23" name="文本框 22"/>
              <p:cNvSpPr txBox="1"/>
              <p:nvPr/>
            </p:nvSpPr>
            <p:spPr>
              <a:xfrm>
                <a:off x="1344964" y="4607960"/>
                <a:ext cx="9511080" cy="1235338"/>
              </a:xfrm>
              <a:prstGeom prst="rect">
                <a:avLst/>
              </a:prstGeom>
              <a:noFill/>
            </p:spPr>
            <p:txBody>
              <a:bodyPr wrap="square" rtlCol="0">
                <a:spAutoFit/>
              </a:bodyPr>
              <a:lstStyle/>
              <a:p>
                <a:r>
                  <a:rPr lang="en-US" altLang="zh-CN" sz="2400" b="1" dirty="0" smtClean="0">
                    <a:solidFill>
                      <a:schemeClr val="bg1"/>
                    </a:solidFill>
                  </a:rPr>
                  <a:t>Each hidden unit, j, typically uses </a:t>
                </a:r>
                <a:r>
                  <a:rPr lang="en-US" altLang="zh-CN" sz="2400" b="1" dirty="0">
                    <a:solidFill>
                      <a:schemeClr val="bg1"/>
                    </a:solidFill>
                  </a:rPr>
                  <a:t>the </a:t>
                </a:r>
                <a:r>
                  <a:rPr lang="en-US" altLang="zh-CN" sz="2400" b="1" dirty="0">
                    <a:solidFill>
                      <a:srgbClr val="FF0000"/>
                    </a:solidFill>
                  </a:rPr>
                  <a:t>logistic function </a:t>
                </a:r>
                <a:r>
                  <a:rPr lang="en-US" altLang="zh-CN" sz="2400" b="1" dirty="0" smtClean="0">
                    <a:solidFill>
                      <a:srgbClr val="FF0000"/>
                    </a:solidFill>
                  </a:rPr>
                  <a:t> </a:t>
                </a:r>
                <a:r>
                  <a:rPr lang="en-US" altLang="zh-CN" sz="2400" b="1" dirty="0" smtClean="0">
                    <a:solidFill>
                      <a:schemeClr val="bg1"/>
                    </a:solidFill>
                  </a:rPr>
                  <a:t>to </a:t>
                </a:r>
                <a:r>
                  <a:rPr lang="en-US" altLang="zh-CN" sz="2400" b="1" dirty="0">
                    <a:solidFill>
                      <a:schemeClr val="bg1"/>
                    </a:solidFill>
                  </a:rPr>
                  <a:t>map its total input from the layer </a:t>
                </a:r>
                <a:r>
                  <a:rPr lang="en-US" altLang="zh-CN" sz="2400" b="1" dirty="0" smtClean="0">
                    <a:solidFill>
                      <a:schemeClr val="bg1"/>
                    </a:solidFill>
                  </a:rPr>
                  <a:t>below, </a:t>
                </a:r>
                <a14:m>
                  <m:oMath xmlns:m="http://schemas.openxmlformats.org/officeDocument/2006/math">
                    <m:sSub>
                      <m:sSubPr>
                        <m:ctrlPr>
                          <a:rPr lang="en-US" altLang="zh-CN" sz="2400" b="1" i="1" dirty="0" smtClean="0">
                            <a:solidFill>
                              <a:schemeClr val="bg1"/>
                            </a:solidFill>
                            <a:latin typeface="Cambria Math" panose="02040503050406030204" pitchFamily="18" charset="0"/>
                          </a:rPr>
                        </m:ctrlPr>
                      </m:sSubPr>
                      <m:e>
                        <m:r>
                          <a:rPr lang="en-US" altLang="zh-CN" sz="2400" b="1" i="1" dirty="0" smtClean="0">
                            <a:solidFill>
                              <a:schemeClr val="bg1"/>
                            </a:solidFill>
                            <a:latin typeface="Cambria Math" panose="02040503050406030204" pitchFamily="18" charset="0"/>
                          </a:rPr>
                          <m:t>𝒙</m:t>
                        </m:r>
                      </m:e>
                      <m:sub>
                        <m:r>
                          <a:rPr lang="en-US" altLang="zh-CN" sz="2400" b="1" i="1" dirty="0" smtClean="0">
                            <a:solidFill>
                              <a:schemeClr val="bg1"/>
                            </a:solidFill>
                            <a:latin typeface="Cambria Math" panose="02040503050406030204" pitchFamily="18" charset="0"/>
                          </a:rPr>
                          <m:t>𝒋</m:t>
                        </m:r>
                      </m:sub>
                    </m:sSub>
                  </m:oMath>
                </a14:m>
                <a:r>
                  <a:rPr lang="en-US" altLang="zh-CN" sz="2400" b="1" dirty="0" smtClean="0">
                    <a:solidFill>
                      <a:schemeClr val="bg1"/>
                    </a:solidFill>
                  </a:rPr>
                  <a:t>, </a:t>
                </a:r>
                <a:r>
                  <a:rPr lang="en-US" altLang="zh-CN" sz="2400" b="1" dirty="0">
                    <a:solidFill>
                      <a:schemeClr val="bg1"/>
                    </a:solidFill>
                  </a:rPr>
                  <a:t>to the scalar </a:t>
                </a:r>
                <a:r>
                  <a:rPr lang="en-US" altLang="zh-CN" sz="2400" b="1" dirty="0" smtClean="0">
                    <a:solidFill>
                      <a:schemeClr val="bg1"/>
                    </a:solidFill>
                  </a:rPr>
                  <a:t>state,</a:t>
                </a:r>
                <a:r>
                  <a:rPr lang="en-US" altLang="zh-CN" sz="2400" b="1" dirty="0">
                    <a:solidFill>
                      <a:schemeClr val="bg1"/>
                    </a:solidFill>
                  </a:rPr>
                  <a:t> </a:t>
                </a:r>
                <a14:m>
                  <m:oMath xmlns:m="http://schemas.openxmlformats.org/officeDocument/2006/math">
                    <m:sSub>
                      <m:sSubPr>
                        <m:ctrlPr>
                          <a:rPr lang="en-US" altLang="zh-CN" sz="2400" b="1" i="1" dirty="0">
                            <a:solidFill>
                              <a:schemeClr val="bg1"/>
                            </a:solidFill>
                            <a:latin typeface="Cambria Math" panose="02040503050406030204" pitchFamily="18" charset="0"/>
                          </a:rPr>
                        </m:ctrlPr>
                      </m:sSubPr>
                      <m:e>
                        <m:r>
                          <a:rPr lang="en-US" altLang="zh-CN" sz="2400" b="1" i="1" dirty="0" smtClean="0">
                            <a:solidFill>
                              <a:schemeClr val="bg1"/>
                            </a:solidFill>
                            <a:latin typeface="Cambria Math" panose="02040503050406030204" pitchFamily="18" charset="0"/>
                          </a:rPr>
                          <m:t>𝒚</m:t>
                        </m:r>
                      </m:e>
                      <m:sub>
                        <m:r>
                          <a:rPr lang="en-US" altLang="zh-CN" sz="2400" b="1" i="1" dirty="0" smtClean="0">
                            <a:solidFill>
                              <a:schemeClr val="bg1"/>
                            </a:solidFill>
                            <a:latin typeface="Cambria Math" panose="02040503050406030204" pitchFamily="18" charset="0"/>
                          </a:rPr>
                          <m:t>𝒋</m:t>
                        </m:r>
                      </m:sub>
                    </m:sSub>
                    <m:r>
                      <a:rPr lang="en-US" altLang="zh-CN" sz="2400" b="1" i="1" dirty="0" smtClean="0">
                        <a:solidFill>
                          <a:schemeClr val="bg1"/>
                        </a:solidFill>
                        <a:latin typeface="Cambria Math" panose="02040503050406030204" pitchFamily="18" charset="0"/>
                      </a:rPr>
                      <m:t> </m:t>
                    </m:r>
                  </m:oMath>
                </a14:m>
                <a:r>
                  <a:rPr lang="en-US" altLang="zh-CN" sz="2400" b="1" dirty="0" smtClean="0">
                    <a:solidFill>
                      <a:schemeClr val="bg1"/>
                    </a:solidFill>
                  </a:rPr>
                  <a:t>that </a:t>
                </a:r>
                <a:r>
                  <a:rPr lang="en-US" altLang="zh-CN" sz="2400" b="1" dirty="0">
                    <a:solidFill>
                      <a:schemeClr val="bg1"/>
                    </a:solidFill>
                  </a:rPr>
                  <a:t>it sends to the layer above.</a:t>
                </a:r>
              </a:p>
            </p:txBody>
          </p:sp>
        </mc:Choice>
        <mc:Fallback xmlns="">
          <p:sp>
            <p:nvSpPr>
              <p:cNvPr id="23" name="文本框 22"/>
              <p:cNvSpPr txBox="1">
                <a:spLocks noRot="1" noChangeAspect="1" noMove="1" noResize="1" noEditPoints="1" noAdjustHandles="1" noChangeArrowheads="1" noChangeShapeType="1" noTextEdit="1"/>
              </p:cNvSpPr>
              <p:nvPr/>
            </p:nvSpPr>
            <p:spPr>
              <a:xfrm>
                <a:off x="1344964" y="4607960"/>
                <a:ext cx="9511080" cy="1235338"/>
              </a:xfrm>
              <a:prstGeom prst="rect">
                <a:avLst/>
              </a:prstGeom>
              <a:blipFill rotWithShape="0">
                <a:blip r:embed="rId5"/>
                <a:stretch>
                  <a:fillRect l="-1026" t="-3941" b="-9852"/>
                </a:stretch>
              </a:blipFill>
            </p:spPr>
            <p:txBody>
              <a:bodyPr/>
              <a:lstStyle/>
              <a:p>
                <a:r>
                  <a:rPr lang="zh-CN" altLang="en-US">
                    <a:noFill/>
                  </a:rPr>
                  <a:t> </a:t>
                </a:r>
              </a:p>
            </p:txBody>
          </p:sp>
        </mc:Fallback>
      </mc:AlternateContent>
      <p:pic>
        <p:nvPicPr>
          <p:cNvPr id="2" name="图片 1"/>
          <p:cNvPicPr>
            <a:picLocks noChangeAspect="1"/>
          </p:cNvPicPr>
          <p:nvPr/>
        </p:nvPicPr>
        <p:blipFill>
          <a:blip r:embed="rId6"/>
          <a:stretch>
            <a:fillRect/>
          </a:stretch>
        </p:blipFill>
        <p:spPr>
          <a:xfrm>
            <a:off x="1285875" y="2994251"/>
            <a:ext cx="9338120" cy="1272289"/>
          </a:xfrm>
          <a:prstGeom prst="rect">
            <a:avLst/>
          </a:prstGeom>
        </p:spPr>
      </p:pic>
      <mc:AlternateContent xmlns:mc="http://schemas.openxmlformats.org/markup-compatibility/2006" xmlns:a14="http://schemas.microsoft.com/office/drawing/2010/main">
        <mc:Choice Requires="a14">
          <p:sp>
            <p:nvSpPr>
              <p:cNvPr id="10" name="文本框 9"/>
              <p:cNvSpPr txBox="1"/>
              <p:nvPr/>
            </p:nvSpPr>
            <p:spPr>
              <a:xfrm>
                <a:off x="3829050" y="1712637"/>
                <a:ext cx="3859866" cy="940194"/>
              </a:xfrm>
              <a:prstGeom prst="rect">
                <a:avLst/>
              </a:prstGeom>
              <a:noFill/>
            </p:spPr>
            <p:txBody>
              <a:bodyPr wrap="square" rtlCol="0">
                <a:spAutoFit/>
              </a:bodyPr>
              <a:lstStyle/>
              <a:p>
                <a:r>
                  <a:rPr lang="en-US" altLang="zh-CN" sz="4800" dirty="0" smtClean="0">
                    <a:solidFill>
                      <a:schemeClr val="bg1"/>
                    </a:solidFill>
                  </a:rPr>
                  <a:t> </a:t>
                </a:r>
                <a14:m>
                  <m:oMath xmlns:m="http://schemas.openxmlformats.org/officeDocument/2006/math">
                    <m:acc>
                      <m:accPr>
                        <m:chr m:val="⃗"/>
                        <m:ctrlPr>
                          <a:rPr lang="en-US" altLang="zh-CN" sz="4800" i="1" smtClean="0">
                            <a:solidFill>
                              <a:schemeClr val="bg1"/>
                            </a:solidFill>
                            <a:latin typeface="Cambria Math" panose="02040503050406030204" pitchFamily="18" charset="0"/>
                          </a:rPr>
                        </m:ctrlPr>
                      </m:accPr>
                      <m:e>
                        <m:r>
                          <a:rPr lang="en-US" altLang="zh-CN" sz="4800" b="0" i="1" smtClean="0">
                            <a:solidFill>
                              <a:schemeClr val="bg1"/>
                            </a:solidFill>
                            <a:latin typeface="Cambria Math" panose="02040503050406030204" pitchFamily="18" charset="0"/>
                          </a:rPr>
                          <m:t>𝑦</m:t>
                        </m:r>
                      </m:e>
                    </m:acc>
                  </m:oMath>
                </a14:m>
                <a:r>
                  <a:rPr lang="en-US" altLang="zh-CN" sz="4800" dirty="0">
                    <a:solidFill>
                      <a:schemeClr val="bg1"/>
                    </a:solidFill>
                  </a:rPr>
                  <a:t>= a(W </a:t>
                </a:r>
                <a:r>
                  <a:rPr lang="en-US" altLang="zh-CN" dirty="0">
                    <a:solidFill>
                      <a:schemeClr val="bg1"/>
                    </a:solidFill>
                  </a:rPr>
                  <a:t>×</a:t>
                </a:r>
                <a:r>
                  <a:rPr lang="en-US" altLang="zh-CN" sz="4800" dirty="0">
                    <a:solidFill>
                      <a:schemeClr val="bg1"/>
                    </a:solidFill>
                  </a:rPr>
                  <a:t> </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𝑥</m:t>
                        </m:r>
                      </m:e>
                    </m:acc>
                  </m:oMath>
                </a14:m>
                <a:r>
                  <a:rPr lang="en-US" altLang="zh-CN" sz="4800" dirty="0" smtClean="0">
                    <a:solidFill>
                      <a:schemeClr val="bg1"/>
                    </a:solidFill>
                  </a:rPr>
                  <a:t> + </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𝑏</m:t>
                        </m:r>
                      </m:e>
                    </m:acc>
                  </m:oMath>
                </a14:m>
                <a:r>
                  <a:rPr lang="en-US" altLang="zh-CN" sz="4800" dirty="0" smtClean="0">
                    <a:solidFill>
                      <a:schemeClr val="bg1"/>
                    </a:solidFill>
                  </a:rPr>
                  <a:t>)</a:t>
                </a:r>
                <a:endParaRPr lang="zh-CN" altLang="en-US" sz="4800" dirty="0">
                  <a:solidFill>
                    <a:schemeClr val="bg1"/>
                  </a:solidFill>
                </a:endParaRPr>
              </a:p>
            </p:txBody>
          </p:sp>
        </mc:Choice>
        <mc:Fallback xmlns="">
          <p:sp>
            <p:nvSpPr>
              <p:cNvPr id="10" name="文本框 9"/>
              <p:cNvSpPr txBox="1">
                <a:spLocks noRot="1" noChangeAspect="1" noMove="1" noResize="1" noEditPoints="1" noAdjustHandles="1" noChangeArrowheads="1" noChangeShapeType="1" noTextEdit="1"/>
              </p:cNvSpPr>
              <p:nvPr/>
            </p:nvSpPr>
            <p:spPr>
              <a:xfrm>
                <a:off x="3829050" y="1712637"/>
                <a:ext cx="3859866" cy="940194"/>
              </a:xfrm>
              <a:prstGeom prst="rect">
                <a:avLst/>
              </a:prstGeom>
              <a:blipFill rotWithShape="0">
                <a:blip r:embed="rId4"/>
                <a:stretch>
                  <a:fillRect t="-2597" r="-12006" b="-3441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166859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1</a:t>
            </a:r>
            <a:r>
              <a:rPr lang="en-US" altLang="zh-CN" sz="3600" b="1" dirty="0">
                <a:solidFill>
                  <a:schemeClr val="bg1"/>
                </a:solidFill>
              </a:rPr>
              <a:t>. TRAINING DEEP </a:t>
            </a:r>
            <a:r>
              <a:rPr lang="en-US" altLang="zh-CN" sz="3600" b="1" dirty="0" smtClean="0">
                <a:solidFill>
                  <a:schemeClr val="bg1"/>
                </a:solidFill>
              </a:rPr>
              <a:t>NEURAL NETWORKS</a:t>
            </a:r>
            <a:endParaRPr lang="zh-CN" altLang="en-US" sz="3600" b="1" dirty="0">
              <a:solidFill>
                <a:schemeClr val="bg1"/>
              </a:solidFill>
            </a:endParaRPr>
          </a:p>
        </p:txBody>
      </p:sp>
      <mc:AlternateContent xmlns:mc="http://schemas.openxmlformats.org/markup-compatibility/2006" xmlns:a14="http://schemas.microsoft.com/office/drawing/2010/main">
        <mc:Choice Requires="a14">
          <p:sp>
            <p:nvSpPr>
              <p:cNvPr id="23" name="文本框 22"/>
              <p:cNvSpPr txBox="1"/>
              <p:nvPr/>
            </p:nvSpPr>
            <p:spPr>
              <a:xfrm>
                <a:off x="1344964" y="4607960"/>
                <a:ext cx="9511080" cy="901016"/>
              </a:xfrm>
              <a:prstGeom prst="rect">
                <a:avLst/>
              </a:prstGeom>
              <a:noFill/>
            </p:spPr>
            <p:txBody>
              <a:bodyPr wrap="square" rtlCol="0">
                <a:spAutoFit/>
              </a:bodyPr>
              <a:lstStyle/>
              <a:p>
                <a:r>
                  <a:rPr lang="en-US" altLang="zh-CN" sz="2400" b="1" dirty="0" smtClean="0">
                    <a:solidFill>
                      <a:schemeClr val="bg1"/>
                    </a:solidFill>
                  </a:rPr>
                  <a:t>For multiclass classification, output </a:t>
                </a:r>
                <a:r>
                  <a:rPr lang="en-US" altLang="zh-CN" sz="2400" b="1" dirty="0">
                    <a:solidFill>
                      <a:schemeClr val="bg1"/>
                    </a:solidFill>
                  </a:rPr>
                  <a:t>unit j converts its total input, </a:t>
                </a:r>
                <a14:m>
                  <m:oMath xmlns:m="http://schemas.openxmlformats.org/officeDocument/2006/math">
                    <m:sSub>
                      <m:sSubPr>
                        <m:ctrlPr>
                          <a:rPr lang="en-US" altLang="zh-CN" sz="2400" b="1" i="1" dirty="0">
                            <a:solidFill>
                              <a:schemeClr val="bg1"/>
                            </a:solidFill>
                            <a:latin typeface="Cambria Math" panose="02040503050406030204" pitchFamily="18" charset="0"/>
                          </a:rPr>
                        </m:ctrlPr>
                      </m:sSubPr>
                      <m:e>
                        <m:r>
                          <a:rPr lang="en-US" altLang="zh-CN" sz="2400" b="1" i="1" dirty="0">
                            <a:solidFill>
                              <a:schemeClr val="bg1"/>
                            </a:solidFill>
                            <a:latin typeface="Cambria Math" panose="02040503050406030204" pitchFamily="18" charset="0"/>
                          </a:rPr>
                          <m:t>𝒙</m:t>
                        </m:r>
                      </m:e>
                      <m:sub>
                        <m:r>
                          <a:rPr lang="en-US" altLang="zh-CN" sz="2400" b="1" i="1" dirty="0">
                            <a:solidFill>
                              <a:schemeClr val="bg1"/>
                            </a:solidFill>
                            <a:latin typeface="Cambria Math" panose="02040503050406030204" pitchFamily="18" charset="0"/>
                          </a:rPr>
                          <m:t>𝒋</m:t>
                        </m:r>
                      </m:sub>
                    </m:sSub>
                  </m:oMath>
                </a14:m>
                <a:r>
                  <a:rPr lang="en-US" altLang="zh-CN" sz="2400" b="1" dirty="0">
                    <a:solidFill>
                      <a:schemeClr val="bg1"/>
                    </a:solidFill>
                  </a:rPr>
                  <a:t> , into a </a:t>
                </a:r>
                <a:r>
                  <a:rPr lang="en-US" altLang="zh-CN" sz="2400" b="1" dirty="0" smtClean="0">
                    <a:solidFill>
                      <a:srgbClr val="FF0000"/>
                    </a:solidFill>
                  </a:rPr>
                  <a:t>class probability, </a:t>
                </a:r>
                <a14:m>
                  <m:oMath xmlns:m="http://schemas.openxmlformats.org/officeDocument/2006/math">
                    <m:sSub>
                      <m:sSubPr>
                        <m:ctrlPr>
                          <a:rPr lang="en-US" altLang="zh-CN" sz="2400" b="1" i="1" dirty="0" smtClean="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𝒑</m:t>
                        </m:r>
                      </m:e>
                      <m:sub>
                        <m:r>
                          <a:rPr lang="en-US" altLang="zh-CN" sz="2400" b="1" i="1" dirty="0">
                            <a:solidFill>
                              <a:srgbClr val="FF0000"/>
                            </a:solidFill>
                            <a:latin typeface="Cambria Math" panose="02040503050406030204" pitchFamily="18" charset="0"/>
                          </a:rPr>
                          <m:t>𝒋</m:t>
                        </m:r>
                      </m:sub>
                    </m:sSub>
                    <m:r>
                      <a:rPr lang="en-US" altLang="zh-CN" sz="2400" b="1" i="1" dirty="0">
                        <a:solidFill>
                          <a:schemeClr val="bg1"/>
                        </a:solidFill>
                        <a:latin typeface="Cambria Math" panose="02040503050406030204" pitchFamily="18" charset="0"/>
                      </a:rPr>
                      <m:t> </m:t>
                    </m:r>
                  </m:oMath>
                </a14:m>
                <a:r>
                  <a:rPr lang="en-US" altLang="zh-CN" sz="2400" b="1" dirty="0">
                    <a:solidFill>
                      <a:schemeClr val="bg1"/>
                    </a:solidFill>
                  </a:rPr>
                  <a:t> , by using the “</a:t>
                </a:r>
                <a:r>
                  <a:rPr lang="en-US" altLang="zh-CN" sz="2400" b="1" dirty="0">
                    <a:solidFill>
                      <a:srgbClr val="FF0000"/>
                    </a:solidFill>
                  </a:rPr>
                  <a:t>softmax</a:t>
                </a:r>
                <a:r>
                  <a:rPr lang="en-US" altLang="zh-CN" sz="2400" b="1" dirty="0">
                    <a:solidFill>
                      <a:schemeClr val="bg1"/>
                    </a:solidFill>
                  </a:rPr>
                  <a:t>” nonlinearity</a:t>
                </a:r>
              </a:p>
            </p:txBody>
          </p:sp>
        </mc:Choice>
        <mc:Fallback xmlns="">
          <p:sp>
            <p:nvSpPr>
              <p:cNvPr id="23" name="文本框 22"/>
              <p:cNvSpPr txBox="1">
                <a:spLocks noRot="1" noChangeAspect="1" noMove="1" noResize="1" noEditPoints="1" noAdjustHandles="1" noChangeArrowheads="1" noChangeShapeType="1" noTextEdit="1"/>
              </p:cNvSpPr>
              <p:nvPr/>
            </p:nvSpPr>
            <p:spPr>
              <a:xfrm>
                <a:off x="1344964" y="4607960"/>
                <a:ext cx="9511080" cy="901016"/>
              </a:xfrm>
              <a:prstGeom prst="rect">
                <a:avLst/>
              </a:prstGeom>
              <a:blipFill rotWithShape="0">
                <a:blip r:embed="rId5"/>
                <a:stretch>
                  <a:fillRect l="-1026" t="-4730" r="-705" b="-10811"/>
                </a:stretch>
              </a:blipFill>
            </p:spPr>
            <p:txBody>
              <a:bodyPr/>
              <a:lstStyle/>
              <a:p>
                <a:r>
                  <a:rPr lang="zh-CN" altLang="en-US">
                    <a:noFill/>
                  </a:rPr>
                  <a:t> </a:t>
                </a:r>
              </a:p>
            </p:txBody>
          </p:sp>
        </mc:Fallback>
      </mc:AlternateContent>
      <p:pic>
        <p:nvPicPr>
          <p:cNvPr id="6" name="图片 5"/>
          <p:cNvPicPr>
            <a:picLocks noChangeAspect="1"/>
          </p:cNvPicPr>
          <p:nvPr/>
        </p:nvPicPr>
        <p:blipFill>
          <a:blip r:embed="rId6"/>
          <a:stretch>
            <a:fillRect/>
          </a:stretch>
        </p:blipFill>
        <p:spPr>
          <a:xfrm>
            <a:off x="4418738" y="2632279"/>
            <a:ext cx="3363532" cy="1374125"/>
          </a:xfrm>
          <a:prstGeom prst="rect">
            <a:avLst/>
          </a:prstGeom>
        </p:spPr>
      </p:pic>
    </p:spTree>
    <p:extLst>
      <p:ext uri="{BB962C8B-B14F-4D97-AF65-F5344CB8AC3E}">
        <p14:creationId xmlns:p14="http://schemas.microsoft.com/office/powerpoint/2010/main" val="13637574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1</a:t>
            </a:r>
            <a:r>
              <a:rPr lang="en-US" altLang="zh-CN" sz="3600" b="1" dirty="0">
                <a:solidFill>
                  <a:schemeClr val="bg1"/>
                </a:solidFill>
              </a:rPr>
              <a:t>. TRAINING DEEP </a:t>
            </a:r>
            <a:r>
              <a:rPr lang="en-US" altLang="zh-CN" sz="3600" b="1" dirty="0" smtClean="0">
                <a:solidFill>
                  <a:schemeClr val="bg1"/>
                </a:solidFill>
              </a:rPr>
              <a:t>NEURAL NETWORKS</a:t>
            </a:r>
            <a:endParaRPr lang="zh-CN" altLang="en-US" sz="3600" b="1" dirty="0">
              <a:solidFill>
                <a:schemeClr val="bg1"/>
              </a:solidFill>
            </a:endParaRPr>
          </a:p>
        </p:txBody>
      </p:sp>
      <p:sp>
        <p:nvSpPr>
          <p:cNvPr id="23" name="文本框 22"/>
          <p:cNvSpPr txBox="1"/>
          <p:nvPr/>
        </p:nvSpPr>
        <p:spPr>
          <a:xfrm>
            <a:off x="1530959" y="4537621"/>
            <a:ext cx="9511080" cy="1569660"/>
          </a:xfrm>
          <a:prstGeom prst="rect">
            <a:avLst/>
          </a:prstGeom>
          <a:noFill/>
        </p:spPr>
        <p:txBody>
          <a:bodyPr wrap="square" rtlCol="0">
            <a:spAutoFit/>
          </a:bodyPr>
          <a:lstStyle/>
          <a:p>
            <a:r>
              <a:rPr lang="en-US" altLang="zh-CN" sz="2400" b="1" dirty="0">
                <a:solidFill>
                  <a:schemeClr val="bg1"/>
                </a:solidFill>
              </a:rPr>
              <a:t>When using the </a:t>
            </a:r>
            <a:r>
              <a:rPr lang="en-US" altLang="zh-CN" sz="2400" b="1" dirty="0" smtClean="0">
                <a:solidFill>
                  <a:schemeClr val="bg1"/>
                </a:solidFill>
              </a:rPr>
              <a:t>softmax output </a:t>
            </a:r>
            <a:r>
              <a:rPr lang="en-US" altLang="zh-CN" sz="2400" b="1" dirty="0">
                <a:solidFill>
                  <a:schemeClr val="bg1"/>
                </a:solidFill>
              </a:rPr>
              <a:t>function, the </a:t>
            </a:r>
            <a:r>
              <a:rPr lang="en-US" altLang="zh-CN" sz="2400" b="1" dirty="0">
                <a:solidFill>
                  <a:srgbClr val="FF0000"/>
                </a:solidFill>
              </a:rPr>
              <a:t>natural cost function </a:t>
            </a:r>
            <a:r>
              <a:rPr lang="en-US" altLang="zh-CN" sz="2400" b="1" dirty="0">
                <a:solidFill>
                  <a:schemeClr val="bg1"/>
                </a:solidFill>
              </a:rPr>
              <a:t>C is the </a:t>
            </a:r>
            <a:r>
              <a:rPr lang="en-US" altLang="zh-CN" sz="2400" b="1" dirty="0">
                <a:solidFill>
                  <a:srgbClr val="FF0000"/>
                </a:solidFill>
              </a:rPr>
              <a:t>cross </a:t>
            </a:r>
            <a:r>
              <a:rPr lang="en-US" altLang="zh-CN" sz="2400" b="1" dirty="0" smtClean="0">
                <a:solidFill>
                  <a:srgbClr val="FF0000"/>
                </a:solidFill>
              </a:rPr>
              <a:t>entropy </a:t>
            </a:r>
            <a:r>
              <a:rPr lang="en-US" altLang="zh-CN" sz="2400" b="1" dirty="0" smtClean="0">
                <a:solidFill>
                  <a:schemeClr val="bg1"/>
                </a:solidFill>
              </a:rPr>
              <a:t>between </a:t>
            </a:r>
            <a:r>
              <a:rPr lang="en-US" altLang="zh-CN" sz="2400" b="1" dirty="0">
                <a:solidFill>
                  <a:schemeClr val="bg1"/>
                </a:solidFill>
              </a:rPr>
              <a:t>the target probabilities d and the outputs of </a:t>
            </a:r>
            <a:r>
              <a:rPr lang="en-US" altLang="zh-CN" sz="2400" b="1" dirty="0" smtClean="0">
                <a:solidFill>
                  <a:schemeClr val="bg1"/>
                </a:solidFill>
              </a:rPr>
              <a:t>the softmax</a:t>
            </a:r>
            <a:r>
              <a:rPr lang="en-US" altLang="zh-CN" sz="2400" b="1" dirty="0">
                <a:solidFill>
                  <a:schemeClr val="bg1"/>
                </a:solidFill>
              </a:rPr>
              <a:t>, p</a:t>
            </a:r>
          </a:p>
          <a:p>
            <a:endParaRPr lang="en-US" altLang="zh-CN" sz="2400" b="1" dirty="0">
              <a:solidFill>
                <a:schemeClr val="bg1"/>
              </a:solidFill>
            </a:endParaRPr>
          </a:p>
        </p:txBody>
      </p:sp>
      <p:pic>
        <p:nvPicPr>
          <p:cNvPr id="8" name="图片 7"/>
          <p:cNvPicPr>
            <a:picLocks noChangeAspect="1"/>
          </p:cNvPicPr>
          <p:nvPr/>
        </p:nvPicPr>
        <p:blipFill>
          <a:blip r:embed="rId3"/>
          <a:stretch>
            <a:fillRect/>
          </a:stretch>
        </p:blipFill>
        <p:spPr>
          <a:xfrm>
            <a:off x="4389606" y="2570301"/>
            <a:ext cx="3793786" cy="1365764"/>
          </a:xfrm>
          <a:prstGeom prst="rect">
            <a:avLst/>
          </a:prstGeom>
        </p:spPr>
      </p:pic>
    </p:spTree>
    <p:extLst>
      <p:ext uri="{BB962C8B-B14F-4D97-AF65-F5344CB8AC3E}">
        <p14:creationId xmlns:p14="http://schemas.microsoft.com/office/powerpoint/2010/main" val="89412239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1</a:t>
            </a:r>
            <a:r>
              <a:rPr lang="en-US" altLang="zh-CN" sz="3600" b="1" dirty="0">
                <a:solidFill>
                  <a:schemeClr val="bg1"/>
                </a:solidFill>
              </a:rPr>
              <a:t>. TRAINING DEEP </a:t>
            </a:r>
            <a:r>
              <a:rPr lang="en-US" altLang="zh-CN" sz="3600" b="1" dirty="0" smtClean="0">
                <a:solidFill>
                  <a:schemeClr val="bg1"/>
                </a:solidFill>
              </a:rPr>
              <a:t>NEURAL NETWORKS</a:t>
            </a:r>
            <a:endParaRPr lang="zh-CN" altLang="en-US" sz="3600" b="1" dirty="0">
              <a:solidFill>
                <a:schemeClr val="bg1"/>
              </a:solidFill>
            </a:endParaRPr>
          </a:p>
        </p:txBody>
      </p:sp>
      <p:sp>
        <p:nvSpPr>
          <p:cNvPr id="9" name="文本框 8"/>
          <p:cNvSpPr txBox="1"/>
          <p:nvPr/>
        </p:nvSpPr>
        <p:spPr>
          <a:xfrm>
            <a:off x="6078523" y="2137452"/>
            <a:ext cx="6048010" cy="1569660"/>
          </a:xfrm>
          <a:prstGeom prst="rect">
            <a:avLst/>
          </a:prstGeom>
          <a:noFill/>
        </p:spPr>
        <p:txBody>
          <a:bodyPr wrap="square" rtlCol="0">
            <a:spAutoFit/>
          </a:bodyPr>
          <a:lstStyle/>
          <a:p>
            <a:r>
              <a:rPr lang="en-US" altLang="zh-CN" sz="2400" b="1" dirty="0">
                <a:solidFill>
                  <a:schemeClr val="bg1"/>
                </a:solidFill>
              </a:rPr>
              <a:t>The update rule for biases can be derived by </a:t>
            </a:r>
            <a:r>
              <a:rPr lang="en-US" altLang="zh-CN" sz="2400" b="1" dirty="0">
                <a:solidFill>
                  <a:srgbClr val="FF0000"/>
                </a:solidFill>
              </a:rPr>
              <a:t>treating them </a:t>
            </a:r>
            <a:r>
              <a:rPr lang="en-US" altLang="zh-CN" sz="2400" b="1" dirty="0" smtClean="0">
                <a:solidFill>
                  <a:srgbClr val="FF0000"/>
                </a:solidFill>
              </a:rPr>
              <a:t>as weights </a:t>
            </a:r>
            <a:r>
              <a:rPr lang="en-US" altLang="zh-CN" sz="2400" b="1" dirty="0">
                <a:solidFill>
                  <a:schemeClr val="bg1"/>
                </a:solidFill>
              </a:rPr>
              <a:t>on connections coming from units that </a:t>
            </a:r>
            <a:r>
              <a:rPr lang="en-US" altLang="zh-CN" sz="2400" b="1" dirty="0">
                <a:solidFill>
                  <a:srgbClr val="FF0000"/>
                </a:solidFill>
              </a:rPr>
              <a:t>always have a</a:t>
            </a:r>
          </a:p>
          <a:p>
            <a:r>
              <a:rPr lang="en-US" altLang="zh-CN" sz="2400" b="1" dirty="0">
                <a:solidFill>
                  <a:srgbClr val="FF0000"/>
                </a:solidFill>
              </a:rPr>
              <a:t>state of one.</a:t>
            </a:r>
          </a:p>
        </p:txBody>
      </p:sp>
      <p:sp>
        <p:nvSpPr>
          <p:cNvPr id="10" name="矩形 9"/>
          <p:cNvSpPr/>
          <p:nvPr/>
        </p:nvSpPr>
        <p:spPr>
          <a:xfrm>
            <a:off x="1048536" y="2730433"/>
            <a:ext cx="3325908" cy="510590"/>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228437" y="2687489"/>
            <a:ext cx="3117448" cy="510589"/>
          </a:xfrm>
          <a:prstGeom prst="rect">
            <a:avLst/>
          </a:prstGeom>
          <a:noFill/>
        </p:spPr>
        <p:txBody>
          <a:bodyPr wrap="square" lIns="68580" tIns="34290" rIns="68580" bIns="34290" rtlCol="0">
            <a:spAutoFit/>
          </a:bodyPr>
          <a:lstStyle/>
          <a:p>
            <a:pPr lvl="0">
              <a:lnSpc>
                <a:spcPct val="130000"/>
              </a:lnSpc>
            </a:pPr>
            <a:r>
              <a:rPr lang="en-US" altLang="zh-CN" sz="2400" b="1" dirty="0">
                <a:solidFill>
                  <a:schemeClr val="bg1"/>
                </a:solidFill>
              </a:rPr>
              <a:t>update rule for biases</a:t>
            </a:r>
            <a:endParaRPr lang="zh-CN" altLang="en-US" sz="2400" b="1" dirty="0">
              <a:solidFill>
                <a:schemeClr val="bg1"/>
              </a:solidFill>
            </a:endParaRPr>
          </a:p>
        </p:txBody>
      </p:sp>
      <p:sp>
        <p:nvSpPr>
          <p:cNvPr id="12" name="文本框 11"/>
          <p:cNvSpPr txBox="1"/>
          <p:nvPr/>
        </p:nvSpPr>
        <p:spPr>
          <a:xfrm>
            <a:off x="6078523" y="4469201"/>
            <a:ext cx="6048010" cy="1938992"/>
          </a:xfrm>
          <a:prstGeom prst="rect">
            <a:avLst/>
          </a:prstGeom>
          <a:noFill/>
        </p:spPr>
        <p:txBody>
          <a:bodyPr wrap="square" rtlCol="0">
            <a:spAutoFit/>
          </a:bodyPr>
          <a:lstStyle/>
          <a:p>
            <a:r>
              <a:rPr lang="en-US" altLang="zh-CN" sz="2400" b="1" dirty="0" smtClean="0">
                <a:solidFill>
                  <a:schemeClr val="bg1"/>
                </a:solidFill>
              </a:rPr>
              <a:t>1.Large weights </a:t>
            </a:r>
            <a:r>
              <a:rPr lang="en-US" altLang="zh-CN" sz="2400" b="1" dirty="0">
                <a:solidFill>
                  <a:schemeClr val="bg1"/>
                </a:solidFill>
              </a:rPr>
              <a:t>can be</a:t>
            </a:r>
            <a:r>
              <a:rPr lang="en-US" altLang="zh-CN" sz="2400" b="1" dirty="0">
                <a:solidFill>
                  <a:srgbClr val="FF0000"/>
                </a:solidFill>
              </a:rPr>
              <a:t> penalized in </a:t>
            </a:r>
            <a:r>
              <a:rPr lang="en-US" altLang="zh-CN" sz="2400" b="1" dirty="0" smtClean="0">
                <a:solidFill>
                  <a:srgbClr val="FF0000"/>
                </a:solidFill>
              </a:rPr>
              <a:t>proportion</a:t>
            </a:r>
            <a:r>
              <a:rPr lang="en-US" altLang="zh-CN" sz="2400" b="1" dirty="0" smtClean="0">
                <a:solidFill>
                  <a:schemeClr val="bg1"/>
                </a:solidFill>
              </a:rPr>
              <a:t> to </a:t>
            </a:r>
            <a:r>
              <a:rPr lang="en-US" altLang="zh-CN" sz="2400" b="1" dirty="0">
                <a:solidFill>
                  <a:schemeClr val="bg1"/>
                </a:solidFill>
              </a:rPr>
              <a:t>their squared </a:t>
            </a:r>
            <a:r>
              <a:rPr lang="en-US" altLang="zh-CN" sz="2400" b="1" dirty="0" smtClean="0">
                <a:solidFill>
                  <a:schemeClr val="bg1"/>
                </a:solidFill>
              </a:rPr>
              <a:t>magnitude</a:t>
            </a:r>
          </a:p>
          <a:p>
            <a:r>
              <a:rPr lang="en-US" altLang="zh-CN" sz="2400" b="1" dirty="0">
                <a:solidFill>
                  <a:schemeClr val="bg1"/>
                </a:solidFill>
              </a:rPr>
              <a:t>2. </a:t>
            </a:r>
            <a:r>
              <a:rPr lang="en-US" altLang="zh-CN" sz="2400" b="1" dirty="0" smtClean="0">
                <a:solidFill>
                  <a:schemeClr val="bg1"/>
                </a:solidFill>
              </a:rPr>
              <a:t>The </a:t>
            </a:r>
            <a:r>
              <a:rPr lang="en-US" altLang="zh-CN" sz="2400" b="1" dirty="0">
                <a:solidFill>
                  <a:schemeClr val="bg1"/>
                </a:solidFill>
              </a:rPr>
              <a:t>learning can simply be </a:t>
            </a:r>
            <a:r>
              <a:rPr lang="en-US" altLang="zh-CN" sz="2400" b="1" dirty="0">
                <a:solidFill>
                  <a:srgbClr val="FF0000"/>
                </a:solidFill>
              </a:rPr>
              <a:t>terminated</a:t>
            </a:r>
          </a:p>
          <a:p>
            <a:r>
              <a:rPr lang="en-US" altLang="zh-CN" sz="2400" b="1" dirty="0">
                <a:solidFill>
                  <a:schemeClr val="bg1"/>
                </a:solidFill>
              </a:rPr>
              <a:t>at the point at which </a:t>
            </a:r>
            <a:r>
              <a:rPr lang="en-US" altLang="zh-CN" sz="2400" b="1" dirty="0" smtClean="0">
                <a:solidFill>
                  <a:schemeClr val="bg1"/>
                </a:solidFill>
              </a:rPr>
              <a:t>performance on </a:t>
            </a:r>
            <a:r>
              <a:rPr lang="en-US" altLang="zh-CN" sz="2400" b="1" dirty="0">
                <a:solidFill>
                  <a:schemeClr val="bg1"/>
                </a:solidFill>
              </a:rPr>
              <a:t>a held-out validation </a:t>
            </a:r>
            <a:r>
              <a:rPr lang="en-US" altLang="zh-CN" sz="2400" b="1" dirty="0" smtClean="0">
                <a:solidFill>
                  <a:schemeClr val="bg1"/>
                </a:solidFill>
              </a:rPr>
              <a:t>set starts </a:t>
            </a:r>
            <a:r>
              <a:rPr lang="en-US" altLang="zh-CN" sz="2400" b="1" dirty="0">
                <a:solidFill>
                  <a:srgbClr val="FF0000"/>
                </a:solidFill>
              </a:rPr>
              <a:t>getting </a:t>
            </a:r>
            <a:r>
              <a:rPr lang="en-US" altLang="zh-CN" sz="2400" b="1" dirty="0" smtClean="0">
                <a:solidFill>
                  <a:srgbClr val="FF0000"/>
                </a:solidFill>
              </a:rPr>
              <a:t>worse</a:t>
            </a:r>
            <a:r>
              <a:rPr lang="en-US" altLang="zh-CN" sz="2400" b="1" dirty="0" smtClean="0">
                <a:solidFill>
                  <a:schemeClr val="bg1"/>
                </a:solidFill>
              </a:rPr>
              <a:t>.</a:t>
            </a:r>
            <a:endParaRPr lang="en-US" altLang="zh-CN" sz="2400" b="1" dirty="0">
              <a:solidFill>
                <a:schemeClr val="bg1"/>
              </a:solidFill>
            </a:endParaRPr>
          </a:p>
        </p:txBody>
      </p:sp>
      <p:sp>
        <p:nvSpPr>
          <p:cNvPr id="13" name="矩形 12"/>
          <p:cNvSpPr/>
          <p:nvPr/>
        </p:nvSpPr>
        <p:spPr>
          <a:xfrm>
            <a:off x="1048536" y="5247238"/>
            <a:ext cx="3325908" cy="431184"/>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436897" y="5183403"/>
            <a:ext cx="3117448" cy="510589"/>
          </a:xfrm>
          <a:prstGeom prst="rect">
            <a:avLst/>
          </a:prstGeom>
          <a:noFill/>
        </p:spPr>
        <p:txBody>
          <a:bodyPr wrap="square" lIns="68580" tIns="34290" rIns="68580" bIns="34290" rtlCol="0">
            <a:spAutoFit/>
          </a:bodyPr>
          <a:lstStyle/>
          <a:p>
            <a:pPr>
              <a:lnSpc>
                <a:spcPct val="130000"/>
              </a:lnSpc>
            </a:pPr>
            <a:r>
              <a:rPr lang="en-US" altLang="zh-CN" sz="2400" b="1" dirty="0">
                <a:solidFill>
                  <a:schemeClr val="bg1"/>
                </a:solidFill>
              </a:rPr>
              <a:t>To reduce overfitting</a:t>
            </a:r>
            <a:endParaRPr lang="zh-CN" altLang="en-US" sz="2400" b="1" dirty="0">
              <a:solidFill>
                <a:schemeClr val="bg1"/>
              </a:solidFill>
            </a:endParaRPr>
          </a:p>
        </p:txBody>
      </p:sp>
      <p:sp>
        <p:nvSpPr>
          <p:cNvPr id="17" name="右箭头 16"/>
          <p:cNvSpPr/>
          <p:nvPr/>
        </p:nvSpPr>
        <p:spPr>
          <a:xfrm>
            <a:off x="4741830" y="5183403"/>
            <a:ext cx="1232463" cy="558854"/>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8" name="右箭头 17"/>
          <p:cNvSpPr/>
          <p:nvPr/>
        </p:nvSpPr>
        <p:spPr>
          <a:xfrm>
            <a:off x="4741829" y="2687489"/>
            <a:ext cx="1232463" cy="558854"/>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Tree>
    <p:extLst>
      <p:ext uri="{BB962C8B-B14F-4D97-AF65-F5344CB8AC3E}">
        <p14:creationId xmlns:p14="http://schemas.microsoft.com/office/powerpoint/2010/main" val="414160951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2">
                                            <p:txEl>
                                              <p:pRg st="0" end="0"/>
                                            </p:txEl>
                                          </p:spTgt>
                                        </p:tgtEl>
                                        <p:attrNameLst>
                                          <p:attrName>style.visibility</p:attrName>
                                        </p:attrNameLst>
                                      </p:cBhvr>
                                      <p:to>
                                        <p:strVal val="visible"/>
                                      </p:to>
                                    </p:set>
                                    <p:animEffect transition="in" filter="fade">
                                      <p:cBhvr>
                                        <p:cTn id="43" dur="500"/>
                                        <p:tgtEl>
                                          <p:spTgt spid="12">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12">
                                            <p:txEl>
                                              <p:pRg st="1" end="1"/>
                                            </p:txEl>
                                          </p:spTgt>
                                        </p:tgtEl>
                                        <p:attrNameLst>
                                          <p:attrName>style.visibility</p:attrName>
                                        </p:attrNameLst>
                                      </p:cBhvr>
                                      <p:to>
                                        <p:strVal val="visible"/>
                                      </p:to>
                                    </p:set>
                                    <p:animEffect transition="in" filter="fade">
                                      <p:cBhvr>
                                        <p:cTn id="46" dur="500"/>
                                        <p:tgtEl>
                                          <p:spTgt spid="12">
                                            <p:txEl>
                                              <p:pRg st="1" end="1"/>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12">
                                            <p:txEl>
                                              <p:pRg st="2" end="2"/>
                                            </p:txEl>
                                          </p:spTgt>
                                        </p:tgtEl>
                                        <p:attrNameLst>
                                          <p:attrName>style.visibility</p:attrName>
                                        </p:attrNameLst>
                                      </p:cBhvr>
                                      <p:to>
                                        <p:strVal val="visible"/>
                                      </p:to>
                                    </p:set>
                                    <p:animEffect transition="in" filter="fade">
                                      <p:cBhvr>
                                        <p:cTn id="49"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9" grpId="0"/>
      <p:bldP spid="10" grpId="0" animBg="1"/>
      <p:bldP spid="11" grpId="0"/>
      <p:bldP spid="13" grpId="0" animBg="1"/>
      <p:bldP spid="14" grpId="0"/>
      <p:bldP spid="17" grpId="0" animBg="1"/>
      <p:bldP spid="1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1</a:t>
            </a:r>
            <a:r>
              <a:rPr lang="en-US" altLang="zh-CN" sz="3600" b="1" dirty="0">
                <a:solidFill>
                  <a:schemeClr val="bg1"/>
                </a:solidFill>
              </a:rPr>
              <a:t>. TRAINING DEEP </a:t>
            </a:r>
            <a:r>
              <a:rPr lang="en-US" altLang="zh-CN" sz="3600" b="1" dirty="0" smtClean="0">
                <a:solidFill>
                  <a:schemeClr val="bg1"/>
                </a:solidFill>
              </a:rPr>
              <a:t>NEURAL NETWORKS</a:t>
            </a:r>
            <a:endParaRPr lang="zh-CN" altLang="en-US" sz="3600" b="1" dirty="0">
              <a:solidFill>
                <a:schemeClr val="bg1"/>
              </a:solidFill>
            </a:endParaRPr>
          </a:p>
        </p:txBody>
      </p:sp>
      <p:sp>
        <p:nvSpPr>
          <p:cNvPr id="23" name="文本框 22"/>
          <p:cNvSpPr txBox="1"/>
          <p:nvPr/>
        </p:nvSpPr>
        <p:spPr>
          <a:xfrm>
            <a:off x="1530960" y="2103611"/>
            <a:ext cx="9511080" cy="1569660"/>
          </a:xfrm>
          <a:prstGeom prst="rect">
            <a:avLst/>
          </a:prstGeom>
          <a:noFill/>
        </p:spPr>
        <p:txBody>
          <a:bodyPr wrap="square" rtlCol="0">
            <a:spAutoFit/>
          </a:bodyPr>
          <a:lstStyle/>
          <a:p>
            <a:r>
              <a:rPr lang="en-US" altLang="zh-CN" sz="2400" b="1" dirty="0" smtClean="0">
                <a:solidFill>
                  <a:schemeClr val="bg1"/>
                </a:solidFill>
              </a:rPr>
              <a:t>1.DNNs </a:t>
            </a:r>
            <a:r>
              <a:rPr lang="en-US" altLang="zh-CN" sz="2400" b="1" dirty="0">
                <a:solidFill>
                  <a:schemeClr val="bg1"/>
                </a:solidFill>
              </a:rPr>
              <a:t>with many hidden layers </a:t>
            </a:r>
            <a:r>
              <a:rPr lang="en-US" altLang="zh-CN" sz="2400" b="1" dirty="0">
                <a:solidFill>
                  <a:srgbClr val="FF0000"/>
                </a:solidFill>
              </a:rPr>
              <a:t>are hard to optimize</a:t>
            </a:r>
            <a:r>
              <a:rPr lang="en-US" altLang="zh-CN" sz="2400" b="1" dirty="0">
                <a:solidFill>
                  <a:schemeClr val="bg1"/>
                </a:solidFill>
              </a:rPr>
              <a:t>.</a:t>
            </a:r>
          </a:p>
          <a:p>
            <a:r>
              <a:rPr lang="en-US" altLang="zh-CN" sz="2400" b="1" dirty="0">
                <a:solidFill>
                  <a:schemeClr val="bg1"/>
                </a:solidFill>
              </a:rPr>
              <a:t>Gradient descent from a random starting point near the origin</a:t>
            </a:r>
          </a:p>
          <a:p>
            <a:r>
              <a:rPr lang="en-US" altLang="zh-CN" sz="2400" b="1" dirty="0">
                <a:solidFill>
                  <a:schemeClr val="bg1"/>
                </a:solidFill>
              </a:rPr>
              <a:t>is not the best way to find a good set of weights, and unless the</a:t>
            </a:r>
          </a:p>
          <a:p>
            <a:r>
              <a:rPr lang="en-US" altLang="zh-CN" sz="2400" b="1" dirty="0">
                <a:solidFill>
                  <a:schemeClr val="bg1"/>
                </a:solidFill>
              </a:rPr>
              <a:t>initial scales of the weights are </a:t>
            </a:r>
            <a:r>
              <a:rPr lang="en-US" altLang="zh-CN" sz="2400" b="1" dirty="0">
                <a:solidFill>
                  <a:srgbClr val="FF0000"/>
                </a:solidFill>
              </a:rPr>
              <a:t>carefully chosen</a:t>
            </a:r>
          </a:p>
        </p:txBody>
      </p:sp>
      <p:sp>
        <p:nvSpPr>
          <p:cNvPr id="9" name="文本框 8"/>
          <p:cNvSpPr txBox="1"/>
          <p:nvPr/>
        </p:nvSpPr>
        <p:spPr>
          <a:xfrm>
            <a:off x="1530960" y="3866702"/>
            <a:ext cx="9511080" cy="830997"/>
          </a:xfrm>
          <a:prstGeom prst="rect">
            <a:avLst/>
          </a:prstGeom>
          <a:noFill/>
        </p:spPr>
        <p:txBody>
          <a:bodyPr wrap="square" rtlCol="0">
            <a:spAutoFit/>
          </a:bodyPr>
          <a:lstStyle/>
          <a:p>
            <a:r>
              <a:rPr lang="en-US" altLang="zh-CN" sz="2400" b="1" dirty="0" smtClean="0">
                <a:solidFill>
                  <a:srgbClr val="FF0000"/>
                </a:solidFill>
              </a:rPr>
              <a:t>2.Weight </a:t>
            </a:r>
            <a:r>
              <a:rPr lang="en-US" altLang="zh-CN" sz="2400" b="1" dirty="0">
                <a:solidFill>
                  <a:srgbClr val="FF0000"/>
                </a:solidFill>
              </a:rPr>
              <a:t>penalties </a:t>
            </a:r>
            <a:r>
              <a:rPr lang="en-US" altLang="zh-CN" sz="2400" b="1" dirty="0">
                <a:solidFill>
                  <a:schemeClr val="bg1"/>
                </a:solidFill>
              </a:rPr>
              <a:t>or </a:t>
            </a:r>
            <a:r>
              <a:rPr lang="en-US" altLang="zh-CN" sz="2400" b="1" dirty="0">
                <a:solidFill>
                  <a:srgbClr val="FF0000"/>
                </a:solidFill>
              </a:rPr>
              <a:t>early stopping </a:t>
            </a:r>
            <a:r>
              <a:rPr lang="en-US" altLang="zh-CN" sz="2400" b="1" dirty="0">
                <a:solidFill>
                  <a:schemeClr val="bg1"/>
                </a:solidFill>
              </a:rPr>
              <a:t>can reduce the</a:t>
            </a:r>
          </a:p>
          <a:p>
            <a:r>
              <a:rPr lang="en-US" altLang="zh-CN" sz="2400" b="1" dirty="0">
                <a:solidFill>
                  <a:schemeClr val="bg1"/>
                </a:solidFill>
              </a:rPr>
              <a:t>overfitting but only by </a:t>
            </a:r>
            <a:r>
              <a:rPr lang="en-US" altLang="zh-CN" sz="2400" b="1" dirty="0">
                <a:solidFill>
                  <a:srgbClr val="FF0000"/>
                </a:solidFill>
              </a:rPr>
              <a:t>removing much of the modeling power</a:t>
            </a:r>
          </a:p>
        </p:txBody>
      </p:sp>
      <p:sp>
        <p:nvSpPr>
          <p:cNvPr id="10" name="文本框 9"/>
          <p:cNvSpPr txBox="1"/>
          <p:nvPr/>
        </p:nvSpPr>
        <p:spPr>
          <a:xfrm>
            <a:off x="1530960" y="4891130"/>
            <a:ext cx="9511080" cy="830997"/>
          </a:xfrm>
          <a:prstGeom prst="rect">
            <a:avLst/>
          </a:prstGeom>
          <a:noFill/>
        </p:spPr>
        <p:txBody>
          <a:bodyPr wrap="square" rtlCol="0">
            <a:spAutoFit/>
          </a:bodyPr>
          <a:lstStyle/>
          <a:p>
            <a:r>
              <a:rPr lang="en-US" altLang="zh-CN" sz="2400" b="1" dirty="0" smtClean="0">
                <a:solidFill>
                  <a:schemeClr val="bg1"/>
                </a:solidFill>
              </a:rPr>
              <a:t>3.What </a:t>
            </a:r>
            <a:r>
              <a:rPr lang="en-US" altLang="zh-CN" sz="2400" b="1" dirty="0">
                <a:solidFill>
                  <a:schemeClr val="bg1"/>
                </a:solidFill>
              </a:rPr>
              <a:t>we need is a </a:t>
            </a:r>
            <a:r>
              <a:rPr lang="en-US" altLang="zh-CN" sz="2400" b="1" dirty="0">
                <a:solidFill>
                  <a:srgbClr val="FF0000"/>
                </a:solidFill>
              </a:rPr>
              <a:t>better method </a:t>
            </a:r>
            <a:r>
              <a:rPr lang="en-US" altLang="zh-CN" sz="2400" b="1" dirty="0" smtClean="0">
                <a:solidFill>
                  <a:schemeClr val="bg1"/>
                </a:solidFill>
              </a:rPr>
              <a:t>of using </a:t>
            </a:r>
            <a:r>
              <a:rPr lang="en-US" altLang="zh-CN" sz="2400" b="1" dirty="0">
                <a:solidFill>
                  <a:schemeClr val="bg1"/>
                </a:solidFill>
              </a:rPr>
              <a:t>the information in the training set to build </a:t>
            </a:r>
            <a:r>
              <a:rPr lang="en-US" altLang="zh-CN" sz="2400" b="1" dirty="0">
                <a:solidFill>
                  <a:srgbClr val="FF0000"/>
                </a:solidFill>
              </a:rPr>
              <a:t>multiple </a:t>
            </a:r>
            <a:r>
              <a:rPr lang="en-US" altLang="zh-CN" sz="2400" b="1" dirty="0" smtClean="0">
                <a:solidFill>
                  <a:srgbClr val="FF0000"/>
                </a:solidFill>
              </a:rPr>
              <a:t>layers </a:t>
            </a:r>
            <a:r>
              <a:rPr lang="en-US" altLang="zh-CN" sz="2400" b="1" dirty="0" smtClean="0">
                <a:solidFill>
                  <a:schemeClr val="bg1"/>
                </a:solidFill>
              </a:rPr>
              <a:t>of </a:t>
            </a:r>
            <a:r>
              <a:rPr lang="en-US" altLang="zh-CN" sz="2400" b="1" dirty="0">
                <a:solidFill>
                  <a:schemeClr val="bg1"/>
                </a:solidFill>
              </a:rPr>
              <a:t>nonlinear feature detectors.</a:t>
            </a:r>
          </a:p>
        </p:txBody>
      </p:sp>
    </p:spTree>
    <p:extLst>
      <p:ext uri="{BB962C8B-B14F-4D97-AF65-F5344CB8AC3E}">
        <p14:creationId xmlns:p14="http://schemas.microsoft.com/office/powerpoint/2010/main" val="70151358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1</a:t>
            </a:r>
            <a:endParaRPr lang="zh-CN" altLang="en-US" sz="19900" b="1" dirty="0">
              <a:solidFill>
                <a:schemeClr val="bg1"/>
              </a:solidFill>
            </a:endParaRPr>
          </a:p>
        </p:txBody>
      </p:sp>
      <p:sp>
        <p:nvSpPr>
          <p:cNvPr id="3" name="文本框 2"/>
          <p:cNvSpPr txBox="1"/>
          <p:nvPr/>
        </p:nvSpPr>
        <p:spPr>
          <a:xfrm>
            <a:off x="5981700" y="2778865"/>
            <a:ext cx="4781550" cy="769441"/>
          </a:xfrm>
          <a:prstGeom prst="rect">
            <a:avLst/>
          </a:prstGeom>
          <a:noFill/>
        </p:spPr>
        <p:txBody>
          <a:bodyPr wrap="square" rtlCol="0">
            <a:spAutoFit/>
          </a:bodyPr>
          <a:lstStyle/>
          <a:p>
            <a:r>
              <a:rPr lang="zh-CN" altLang="en-US"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基本变换</a:t>
            </a:r>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t>
            </a:r>
            <a:r>
              <a:rPr lang="zh-CN" altLang="en-US"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层</a:t>
            </a:r>
          </a:p>
        </p:txBody>
      </p:sp>
    </p:spTree>
    <p:extLst>
      <p:ext uri="{BB962C8B-B14F-4D97-AF65-F5344CB8AC3E}">
        <p14:creationId xmlns:p14="http://schemas.microsoft.com/office/powerpoint/2010/main" val="31879239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2</a:t>
            </a:r>
            <a:r>
              <a:rPr lang="en-US" altLang="zh-CN" sz="3600" b="1" dirty="0">
                <a:solidFill>
                  <a:schemeClr val="bg1"/>
                </a:solidFill>
              </a:rPr>
              <a:t>. </a:t>
            </a:r>
            <a:r>
              <a:rPr lang="en-US" altLang="zh-CN" sz="3600" b="1" dirty="0" smtClean="0">
                <a:solidFill>
                  <a:schemeClr val="bg1"/>
                </a:solidFill>
              </a:rPr>
              <a:t>GENERATIVE </a:t>
            </a:r>
            <a:r>
              <a:rPr lang="en-US" altLang="zh-CN" sz="3600" b="1" dirty="0">
                <a:solidFill>
                  <a:schemeClr val="bg1"/>
                </a:solidFill>
              </a:rPr>
              <a:t>PRETRAINING</a:t>
            </a:r>
            <a:endParaRPr lang="zh-CN" altLang="en-US" sz="3600" b="1" dirty="0">
              <a:solidFill>
                <a:schemeClr val="bg1"/>
              </a:solidFill>
            </a:endParaRPr>
          </a:p>
        </p:txBody>
      </p:sp>
      <p:sp>
        <p:nvSpPr>
          <p:cNvPr id="23" name="文本框 22"/>
          <p:cNvSpPr txBox="1"/>
          <p:nvPr/>
        </p:nvSpPr>
        <p:spPr>
          <a:xfrm>
            <a:off x="1530960" y="2103611"/>
            <a:ext cx="9511080" cy="1200329"/>
          </a:xfrm>
          <a:prstGeom prst="rect">
            <a:avLst/>
          </a:prstGeom>
          <a:noFill/>
        </p:spPr>
        <p:txBody>
          <a:bodyPr wrap="square" rtlCol="0">
            <a:spAutoFit/>
          </a:bodyPr>
          <a:lstStyle/>
          <a:p>
            <a:r>
              <a:rPr lang="en-US" altLang="zh-CN" sz="2400" b="1" dirty="0" smtClean="0">
                <a:solidFill>
                  <a:schemeClr val="bg1"/>
                </a:solidFill>
              </a:rPr>
              <a:t>1.Instead </a:t>
            </a:r>
            <a:r>
              <a:rPr lang="en-US" altLang="zh-CN" sz="2400" b="1" dirty="0">
                <a:solidFill>
                  <a:schemeClr val="bg1"/>
                </a:solidFill>
              </a:rPr>
              <a:t>of </a:t>
            </a:r>
            <a:r>
              <a:rPr lang="en-US" altLang="zh-CN" sz="2400" b="1" dirty="0">
                <a:solidFill>
                  <a:srgbClr val="FF0000"/>
                </a:solidFill>
              </a:rPr>
              <a:t>designing feature detectors </a:t>
            </a:r>
            <a:r>
              <a:rPr lang="en-US" altLang="zh-CN" sz="2400" b="1" dirty="0">
                <a:solidFill>
                  <a:schemeClr val="bg1"/>
                </a:solidFill>
              </a:rPr>
              <a:t>to be good for discriminating</a:t>
            </a:r>
          </a:p>
          <a:p>
            <a:r>
              <a:rPr lang="en-US" altLang="zh-CN" sz="2400" b="1" dirty="0">
                <a:solidFill>
                  <a:schemeClr val="bg1"/>
                </a:solidFill>
              </a:rPr>
              <a:t>between classes, we </a:t>
            </a:r>
            <a:r>
              <a:rPr lang="en-US" altLang="zh-CN" sz="2400" b="1" dirty="0" smtClean="0">
                <a:solidFill>
                  <a:schemeClr val="bg1"/>
                </a:solidFill>
              </a:rPr>
              <a:t>can </a:t>
            </a:r>
            <a:r>
              <a:rPr lang="en-US" altLang="zh-CN" sz="2400" b="1" dirty="0">
                <a:solidFill>
                  <a:schemeClr val="bg1"/>
                </a:solidFill>
              </a:rPr>
              <a:t>start by designing them to be</a:t>
            </a:r>
          </a:p>
          <a:p>
            <a:r>
              <a:rPr lang="en-US" altLang="zh-CN" sz="2400" b="1" dirty="0">
                <a:solidFill>
                  <a:schemeClr val="bg1"/>
                </a:solidFill>
              </a:rPr>
              <a:t>good at </a:t>
            </a:r>
            <a:r>
              <a:rPr lang="en-US" altLang="zh-CN" sz="2400" b="1" dirty="0" smtClean="0">
                <a:solidFill>
                  <a:srgbClr val="FF0000"/>
                </a:solidFill>
              </a:rPr>
              <a:t>modeling the structure </a:t>
            </a:r>
            <a:r>
              <a:rPr lang="en-US" altLang="zh-CN" sz="2400" b="1" dirty="0" smtClean="0">
                <a:solidFill>
                  <a:schemeClr val="bg1"/>
                </a:solidFill>
              </a:rPr>
              <a:t>in </a:t>
            </a:r>
            <a:r>
              <a:rPr lang="en-US" altLang="zh-CN" sz="2400" b="1" dirty="0">
                <a:solidFill>
                  <a:schemeClr val="bg1"/>
                </a:solidFill>
              </a:rPr>
              <a:t>the input data</a:t>
            </a:r>
            <a:endParaRPr lang="en-US" altLang="zh-CN" sz="2400" b="1" dirty="0">
              <a:solidFill>
                <a:srgbClr val="FF0000"/>
              </a:solidFill>
            </a:endParaRPr>
          </a:p>
        </p:txBody>
      </p:sp>
      <p:sp>
        <p:nvSpPr>
          <p:cNvPr id="9" name="文本框 8"/>
          <p:cNvSpPr txBox="1"/>
          <p:nvPr/>
        </p:nvSpPr>
        <p:spPr>
          <a:xfrm>
            <a:off x="1530960" y="3866702"/>
            <a:ext cx="9511080" cy="1200329"/>
          </a:xfrm>
          <a:prstGeom prst="rect">
            <a:avLst/>
          </a:prstGeom>
          <a:noFill/>
        </p:spPr>
        <p:txBody>
          <a:bodyPr wrap="square" rtlCol="0">
            <a:spAutoFit/>
          </a:bodyPr>
          <a:lstStyle/>
          <a:p>
            <a:r>
              <a:rPr lang="en-US" altLang="zh-CN" sz="2400" b="1" dirty="0" smtClean="0">
                <a:solidFill>
                  <a:schemeClr val="bg1"/>
                </a:solidFill>
              </a:rPr>
              <a:t>2.The </a:t>
            </a:r>
            <a:r>
              <a:rPr lang="en-US" altLang="zh-CN" sz="2400" b="1" dirty="0">
                <a:solidFill>
                  <a:schemeClr val="bg1"/>
                </a:solidFill>
              </a:rPr>
              <a:t>idea is </a:t>
            </a:r>
            <a:r>
              <a:rPr lang="en-US" altLang="zh-CN" sz="2400" b="1" dirty="0" smtClean="0">
                <a:solidFill>
                  <a:schemeClr val="bg1"/>
                </a:solidFill>
              </a:rPr>
              <a:t>to </a:t>
            </a:r>
            <a:r>
              <a:rPr lang="en-US" altLang="zh-CN" sz="2400" b="1" dirty="0" smtClean="0">
                <a:solidFill>
                  <a:srgbClr val="FF0000"/>
                </a:solidFill>
              </a:rPr>
              <a:t>learn one layer of feature detectors </a:t>
            </a:r>
            <a:r>
              <a:rPr lang="en-US" altLang="zh-CN" sz="2400" b="1" dirty="0" smtClean="0">
                <a:solidFill>
                  <a:schemeClr val="bg1"/>
                </a:solidFill>
              </a:rPr>
              <a:t>at </a:t>
            </a:r>
            <a:r>
              <a:rPr lang="en-US" altLang="zh-CN" sz="2400" b="1" dirty="0">
                <a:solidFill>
                  <a:schemeClr val="bg1"/>
                </a:solidFill>
              </a:rPr>
              <a:t>a time with the states </a:t>
            </a:r>
            <a:r>
              <a:rPr lang="en-US" altLang="zh-CN" sz="2400" b="1" dirty="0" smtClean="0">
                <a:solidFill>
                  <a:schemeClr val="bg1"/>
                </a:solidFill>
              </a:rPr>
              <a:t>of the </a:t>
            </a:r>
            <a:r>
              <a:rPr lang="en-US" altLang="zh-CN" sz="2400" b="1" dirty="0">
                <a:solidFill>
                  <a:schemeClr val="bg1"/>
                </a:solidFill>
              </a:rPr>
              <a:t>feature </a:t>
            </a:r>
            <a:r>
              <a:rPr lang="en-US" altLang="zh-CN" sz="2400" b="1" dirty="0" smtClean="0">
                <a:solidFill>
                  <a:schemeClr val="bg1"/>
                </a:solidFill>
              </a:rPr>
              <a:t>detectors </a:t>
            </a:r>
            <a:r>
              <a:rPr lang="en-US" altLang="zh-CN" sz="2400" b="1" dirty="0">
                <a:solidFill>
                  <a:schemeClr val="bg1"/>
                </a:solidFill>
              </a:rPr>
              <a:t>in one layer acting as the data for training</a:t>
            </a:r>
          </a:p>
          <a:p>
            <a:r>
              <a:rPr lang="en-US" altLang="zh-CN" sz="2400" b="1" dirty="0">
                <a:solidFill>
                  <a:schemeClr val="bg1"/>
                </a:solidFill>
              </a:rPr>
              <a:t>the next layer.</a:t>
            </a:r>
          </a:p>
        </p:txBody>
      </p:sp>
    </p:spTree>
    <p:extLst>
      <p:ext uri="{BB962C8B-B14F-4D97-AF65-F5344CB8AC3E}">
        <p14:creationId xmlns:p14="http://schemas.microsoft.com/office/powerpoint/2010/main" val="230595093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2</a:t>
            </a:r>
            <a:r>
              <a:rPr lang="en-US" altLang="zh-CN" sz="3600" b="1" dirty="0">
                <a:solidFill>
                  <a:schemeClr val="bg1"/>
                </a:solidFill>
              </a:rPr>
              <a:t>. </a:t>
            </a:r>
            <a:r>
              <a:rPr lang="en-US" altLang="zh-CN" sz="3600" b="1" dirty="0" smtClean="0">
                <a:solidFill>
                  <a:schemeClr val="bg1"/>
                </a:solidFill>
              </a:rPr>
              <a:t>GENERATIVE </a:t>
            </a:r>
            <a:r>
              <a:rPr lang="en-US" altLang="zh-CN" sz="3600" b="1" dirty="0">
                <a:solidFill>
                  <a:schemeClr val="bg1"/>
                </a:solidFill>
              </a:rPr>
              <a:t>PRETRAINING</a:t>
            </a:r>
            <a:endParaRPr lang="zh-CN" altLang="en-US" sz="3600" b="1" dirty="0">
              <a:solidFill>
                <a:schemeClr val="bg1"/>
              </a:solidFill>
            </a:endParaRPr>
          </a:p>
        </p:txBody>
      </p:sp>
      <p:sp>
        <p:nvSpPr>
          <p:cNvPr id="9" name="文本框 8"/>
          <p:cNvSpPr txBox="1"/>
          <p:nvPr/>
        </p:nvSpPr>
        <p:spPr>
          <a:xfrm>
            <a:off x="49607" y="1652066"/>
            <a:ext cx="4388944" cy="3046988"/>
          </a:xfrm>
          <a:prstGeom prst="rect">
            <a:avLst/>
          </a:prstGeom>
          <a:noFill/>
        </p:spPr>
        <p:txBody>
          <a:bodyPr wrap="square" rtlCol="0">
            <a:spAutoFit/>
          </a:bodyPr>
          <a:lstStyle/>
          <a:p>
            <a:r>
              <a:rPr lang="en-US" altLang="zh-CN" sz="2400" b="1" dirty="0" smtClean="0">
                <a:solidFill>
                  <a:schemeClr val="bg1"/>
                </a:solidFill>
              </a:rPr>
              <a:t>1.A </a:t>
            </a:r>
            <a:r>
              <a:rPr lang="en-US" altLang="zh-CN" sz="2400" b="1" dirty="0">
                <a:solidFill>
                  <a:schemeClr val="bg1"/>
                </a:solidFill>
              </a:rPr>
              <a:t>directed model generates data by first choosing </a:t>
            </a:r>
            <a:r>
              <a:rPr lang="en-US" altLang="zh-CN" sz="2400" b="1" dirty="0" smtClean="0">
                <a:solidFill>
                  <a:schemeClr val="bg1"/>
                </a:solidFill>
              </a:rPr>
              <a:t>the states </a:t>
            </a:r>
            <a:r>
              <a:rPr lang="en-US" altLang="zh-CN" sz="2400" b="1" dirty="0">
                <a:solidFill>
                  <a:schemeClr val="bg1"/>
                </a:solidFill>
              </a:rPr>
              <a:t>of the </a:t>
            </a:r>
            <a:r>
              <a:rPr lang="en-US" altLang="zh-CN" sz="2400" b="1" dirty="0">
                <a:solidFill>
                  <a:srgbClr val="FF0000"/>
                </a:solidFill>
              </a:rPr>
              <a:t>latent variables </a:t>
            </a:r>
            <a:r>
              <a:rPr lang="en-US" altLang="zh-CN" sz="2400" b="1" dirty="0">
                <a:solidFill>
                  <a:schemeClr val="bg1"/>
                </a:solidFill>
              </a:rPr>
              <a:t>from a </a:t>
            </a:r>
            <a:r>
              <a:rPr lang="en-US" altLang="zh-CN" sz="2400" b="1" dirty="0">
                <a:solidFill>
                  <a:srgbClr val="FF0000"/>
                </a:solidFill>
              </a:rPr>
              <a:t>prior distribution </a:t>
            </a:r>
            <a:r>
              <a:rPr lang="en-US" altLang="zh-CN" sz="2400" b="1" dirty="0">
                <a:solidFill>
                  <a:schemeClr val="bg1"/>
                </a:solidFill>
              </a:rPr>
              <a:t>and </a:t>
            </a:r>
            <a:r>
              <a:rPr lang="en-US" altLang="zh-CN" sz="2400" b="1" dirty="0" smtClean="0">
                <a:solidFill>
                  <a:schemeClr val="bg1"/>
                </a:solidFill>
              </a:rPr>
              <a:t>then choosing </a:t>
            </a:r>
            <a:r>
              <a:rPr lang="en-US" altLang="zh-CN" sz="2400" b="1" dirty="0">
                <a:solidFill>
                  <a:schemeClr val="bg1"/>
                </a:solidFill>
              </a:rPr>
              <a:t>the states of the </a:t>
            </a:r>
            <a:r>
              <a:rPr lang="en-US" altLang="zh-CN" sz="2400" b="1" dirty="0">
                <a:solidFill>
                  <a:srgbClr val="FF0000"/>
                </a:solidFill>
              </a:rPr>
              <a:t>observable variables</a:t>
            </a:r>
            <a:r>
              <a:rPr lang="en-US" altLang="zh-CN" sz="2400" b="1" dirty="0">
                <a:solidFill>
                  <a:schemeClr val="bg1"/>
                </a:solidFill>
              </a:rPr>
              <a:t> from their </a:t>
            </a:r>
            <a:r>
              <a:rPr lang="en-US" altLang="zh-CN" sz="2400" b="1" dirty="0" smtClean="0">
                <a:solidFill>
                  <a:srgbClr val="FF0000"/>
                </a:solidFill>
              </a:rPr>
              <a:t>conditional distributions </a:t>
            </a:r>
            <a:r>
              <a:rPr lang="en-US" altLang="zh-CN" sz="2400" b="1" dirty="0">
                <a:solidFill>
                  <a:schemeClr val="bg1"/>
                </a:solidFill>
              </a:rPr>
              <a:t>given the latent states</a:t>
            </a:r>
          </a:p>
        </p:txBody>
      </p:sp>
      <p:grpSp>
        <p:nvGrpSpPr>
          <p:cNvPr id="8" name="组合 7"/>
          <p:cNvGrpSpPr/>
          <p:nvPr/>
        </p:nvGrpSpPr>
        <p:grpSpPr>
          <a:xfrm>
            <a:off x="4614200" y="2687199"/>
            <a:ext cx="3329650" cy="3327666"/>
            <a:chOff x="3347856" y="1888809"/>
            <a:chExt cx="2663825" cy="2662237"/>
          </a:xfrm>
        </p:grpSpPr>
        <p:sp>
          <p:nvSpPr>
            <p:cNvPr id="10" name="Freeform 9"/>
            <p:cNvSpPr>
              <a:spLocks/>
            </p:cNvSpPr>
            <p:nvPr/>
          </p:nvSpPr>
          <p:spPr bwMode="auto">
            <a:xfrm>
              <a:off x="3347856" y="1888809"/>
              <a:ext cx="2663825" cy="2662237"/>
            </a:xfrm>
            <a:custGeom>
              <a:avLst/>
              <a:gdLst>
                <a:gd name="T0" fmla="*/ 0 w 986"/>
                <a:gd name="T1" fmla="*/ 817 h 986"/>
                <a:gd name="T2" fmla="*/ 75 w 986"/>
                <a:gd name="T3" fmla="*/ 741 h 986"/>
                <a:gd name="T4" fmla="*/ 741 w 986"/>
                <a:gd name="T5" fmla="*/ 741 h 986"/>
                <a:gd name="T6" fmla="*/ 741 w 986"/>
                <a:gd name="T7" fmla="*/ 75 h 986"/>
                <a:gd name="T8" fmla="*/ 817 w 986"/>
                <a:gd name="T9" fmla="*/ 0 h 986"/>
                <a:gd name="T10" fmla="*/ 986 w 986"/>
                <a:gd name="T11" fmla="*/ 408 h 986"/>
                <a:gd name="T12" fmla="*/ 817 w 986"/>
                <a:gd name="T13" fmla="*/ 817 h 986"/>
                <a:gd name="T14" fmla="*/ 408 w 986"/>
                <a:gd name="T15" fmla="*/ 986 h 986"/>
                <a:gd name="T16" fmla="*/ 0 w 986"/>
                <a:gd name="T17" fmla="*/ 81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6" h="986">
                  <a:moveTo>
                    <a:pt x="0" y="817"/>
                  </a:moveTo>
                  <a:cubicBezTo>
                    <a:pt x="75" y="741"/>
                    <a:pt x="75" y="741"/>
                    <a:pt x="75" y="741"/>
                  </a:cubicBezTo>
                  <a:cubicBezTo>
                    <a:pt x="259" y="925"/>
                    <a:pt x="558" y="925"/>
                    <a:pt x="741" y="741"/>
                  </a:cubicBezTo>
                  <a:cubicBezTo>
                    <a:pt x="925" y="558"/>
                    <a:pt x="925" y="259"/>
                    <a:pt x="741" y="75"/>
                  </a:cubicBezTo>
                  <a:cubicBezTo>
                    <a:pt x="817" y="0"/>
                    <a:pt x="817" y="0"/>
                    <a:pt x="817" y="0"/>
                  </a:cubicBezTo>
                  <a:cubicBezTo>
                    <a:pt x="926" y="109"/>
                    <a:pt x="986" y="254"/>
                    <a:pt x="986" y="408"/>
                  </a:cubicBezTo>
                  <a:cubicBezTo>
                    <a:pt x="986" y="563"/>
                    <a:pt x="926" y="708"/>
                    <a:pt x="817" y="817"/>
                  </a:cubicBezTo>
                  <a:cubicBezTo>
                    <a:pt x="708" y="926"/>
                    <a:pt x="563" y="986"/>
                    <a:pt x="408" y="986"/>
                  </a:cubicBezTo>
                  <a:cubicBezTo>
                    <a:pt x="254" y="986"/>
                    <a:pt x="109" y="926"/>
                    <a:pt x="0" y="8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11" name="TextBox 144"/>
            <p:cNvSpPr txBox="1"/>
            <p:nvPr/>
          </p:nvSpPr>
          <p:spPr>
            <a:xfrm>
              <a:off x="5215274" y="3837624"/>
              <a:ext cx="338825" cy="369346"/>
            </a:xfrm>
            <a:prstGeom prst="rect">
              <a:avLst/>
            </a:prstGeom>
            <a:noFill/>
          </p:spPr>
          <p:txBody>
            <a:bodyPr wrap="none" rtlCol="0">
              <a:spAutoFit/>
            </a:bodyPr>
            <a:lstStyle/>
            <a:p>
              <a:r>
                <a:rPr lang="en-US" altLang="zh-CN" sz="2400" dirty="0" smtClean="0">
                  <a:solidFill>
                    <a:schemeClr val="bg1"/>
                  </a:solidFill>
                  <a:latin typeface="Arial Black" pitchFamily="34" charset="0"/>
                </a:rPr>
                <a:t>B</a:t>
              </a:r>
              <a:endParaRPr lang="zh-CN" altLang="en-US" sz="2400" dirty="0">
                <a:solidFill>
                  <a:schemeClr val="bg1"/>
                </a:solidFill>
                <a:latin typeface="Arial Black" pitchFamily="34" charset="0"/>
              </a:endParaRPr>
            </a:p>
          </p:txBody>
        </p:sp>
      </p:grpSp>
      <p:grpSp>
        <p:nvGrpSpPr>
          <p:cNvPr id="12" name="组合 11"/>
          <p:cNvGrpSpPr/>
          <p:nvPr/>
        </p:nvGrpSpPr>
        <p:grpSpPr>
          <a:xfrm>
            <a:off x="4198352" y="2184510"/>
            <a:ext cx="2941002" cy="3090876"/>
            <a:chOff x="3092268" y="1623697"/>
            <a:chExt cx="2198688" cy="2198687"/>
          </a:xfrm>
        </p:grpSpPr>
        <p:sp>
          <p:nvSpPr>
            <p:cNvPr id="13" name="Freeform 7"/>
            <p:cNvSpPr>
              <a:spLocks/>
            </p:cNvSpPr>
            <p:nvPr/>
          </p:nvSpPr>
          <p:spPr bwMode="auto">
            <a:xfrm>
              <a:off x="3092268" y="1623697"/>
              <a:ext cx="2198688" cy="2198687"/>
            </a:xfrm>
            <a:custGeom>
              <a:avLst/>
              <a:gdLst>
                <a:gd name="T0" fmla="*/ 174 w 814"/>
                <a:gd name="T1" fmla="*/ 814 h 814"/>
                <a:gd name="T2" fmla="*/ 179 w 814"/>
                <a:gd name="T3" fmla="*/ 179 h 814"/>
                <a:gd name="T4" fmla="*/ 814 w 814"/>
                <a:gd name="T5" fmla="*/ 174 h 814"/>
                <a:gd name="T6" fmla="*/ 739 w 814"/>
                <a:gd name="T7" fmla="*/ 249 h 814"/>
                <a:gd name="T8" fmla="*/ 255 w 814"/>
                <a:gd name="T9" fmla="*/ 255 h 814"/>
                <a:gd name="T10" fmla="*/ 250 w 814"/>
                <a:gd name="T11" fmla="*/ 738 h 814"/>
                <a:gd name="T12" fmla="*/ 174 w 814"/>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814" h="814">
                  <a:moveTo>
                    <a:pt x="174" y="814"/>
                  </a:moveTo>
                  <a:cubicBezTo>
                    <a:pt x="0" y="640"/>
                    <a:pt x="3" y="355"/>
                    <a:pt x="179" y="179"/>
                  </a:cubicBezTo>
                  <a:cubicBezTo>
                    <a:pt x="356" y="2"/>
                    <a:pt x="641" y="0"/>
                    <a:pt x="814" y="174"/>
                  </a:cubicBezTo>
                  <a:cubicBezTo>
                    <a:pt x="739" y="249"/>
                    <a:pt x="739" y="249"/>
                    <a:pt x="739" y="249"/>
                  </a:cubicBezTo>
                  <a:cubicBezTo>
                    <a:pt x="607" y="117"/>
                    <a:pt x="390" y="120"/>
                    <a:pt x="255" y="255"/>
                  </a:cubicBezTo>
                  <a:cubicBezTo>
                    <a:pt x="120" y="389"/>
                    <a:pt x="118" y="606"/>
                    <a:pt x="250" y="738"/>
                  </a:cubicBezTo>
                  <a:lnTo>
                    <a:pt x="174" y="81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14" name="TextBox 152"/>
            <p:cNvSpPr txBox="1"/>
            <p:nvPr/>
          </p:nvSpPr>
          <p:spPr>
            <a:xfrm>
              <a:off x="3444136" y="2080496"/>
              <a:ext cx="338825" cy="369346"/>
            </a:xfrm>
            <a:prstGeom prst="rect">
              <a:avLst/>
            </a:prstGeom>
            <a:noFill/>
          </p:spPr>
          <p:txBody>
            <a:bodyPr wrap="none" rtlCol="0">
              <a:spAutoFit/>
            </a:bodyPr>
            <a:lstStyle/>
            <a:p>
              <a:r>
                <a:rPr lang="en-US" altLang="zh-CN" sz="2400" dirty="0" smtClean="0">
                  <a:solidFill>
                    <a:schemeClr val="bg1"/>
                  </a:solidFill>
                  <a:latin typeface="Arial Black" pitchFamily="34" charset="0"/>
                </a:rPr>
                <a:t>A</a:t>
              </a:r>
              <a:endParaRPr lang="zh-CN" altLang="en-US" sz="2400" dirty="0">
                <a:solidFill>
                  <a:schemeClr val="bg1"/>
                </a:solidFill>
                <a:latin typeface="Arial Black" pitchFamily="34" charset="0"/>
              </a:endParaRPr>
            </a:p>
          </p:txBody>
        </p:sp>
      </p:grpSp>
      <p:sp>
        <p:nvSpPr>
          <p:cNvPr id="15" name="文本框 14"/>
          <p:cNvSpPr txBox="1"/>
          <p:nvPr/>
        </p:nvSpPr>
        <p:spPr>
          <a:xfrm>
            <a:off x="8092649" y="1595044"/>
            <a:ext cx="3664396" cy="3785652"/>
          </a:xfrm>
          <a:prstGeom prst="rect">
            <a:avLst/>
          </a:prstGeom>
          <a:noFill/>
        </p:spPr>
        <p:txBody>
          <a:bodyPr wrap="square" rtlCol="0">
            <a:spAutoFit/>
          </a:bodyPr>
          <a:lstStyle/>
          <a:p>
            <a:r>
              <a:rPr lang="en-US" altLang="zh-CN" sz="2400" b="1" dirty="0" smtClean="0">
                <a:solidFill>
                  <a:schemeClr val="bg1"/>
                </a:solidFill>
              </a:rPr>
              <a:t>2.Undirected </a:t>
            </a:r>
            <a:r>
              <a:rPr lang="en-US" altLang="zh-CN" sz="2400" b="1" dirty="0">
                <a:solidFill>
                  <a:schemeClr val="bg1"/>
                </a:solidFill>
              </a:rPr>
              <a:t>model </a:t>
            </a:r>
            <a:endParaRPr lang="en-US" altLang="zh-CN" sz="2400" b="1" dirty="0" smtClean="0">
              <a:solidFill>
                <a:schemeClr val="bg1"/>
              </a:solidFill>
            </a:endParaRPr>
          </a:p>
          <a:p>
            <a:r>
              <a:rPr lang="en-US" altLang="zh-CN" sz="2400" b="1" dirty="0" smtClean="0">
                <a:solidFill>
                  <a:schemeClr val="bg1"/>
                </a:solidFill>
              </a:rPr>
              <a:t>an </a:t>
            </a:r>
            <a:r>
              <a:rPr lang="en-US" altLang="zh-CN" sz="2400" b="1" dirty="0">
                <a:solidFill>
                  <a:schemeClr val="bg1"/>
                </a:solidFill>
              </a:rPr>
              <a:t>undirected model uses a</a:t>
            </a:r>
          </a:p>
          <a:p>
            <a:r>
              <a:rPr lang="en-US" altLang="zh-CN" sz="2400" b="1" dirty="0">
                <a:solidFill>
                  <a:srgbClr val="FF0000"/>
                </a:solidFill>
              </a:rPr>
              <a:t>single set of parameters</a:t>
            </a:r>
            <a:r>
              <a:rPr lang="en-US" altLang="zh-CN" sz="2400" b="1" dirty="0">
                <a:solidFill>
                  <a:schemeClr val="bg1"/>
                </a:solidFill>
              </a:rPr>
              <a:t>, W, to </a:t>
            </a:r>
            <a:r>
              <a:rPr lang="en-US" altLang="zh-CN" sz="2400" b="1" dirty="0" smtClean="0">
                <a:solidFill>
                  <a:schemeClr val="bg1"/>
                </a:solidFill>
              </a:rPr>
              <a:t>define the </a:t>
            </a:r>
            <a:r>
              <a:rPr lang="en-US" altLang="zh-CN" sz="2400" b="1" dirty="0">
                <a:solidFill>
                  <a:schemeClr val="bg1"/>
                </a:solidFill>
              </a:rPr>
              <a:t>joint probability of a vector of </a:t>
            </a:r>
            <a:r>
              <a:rPr lang="en-US" altLang="zh-CN" sz="2400" b="1" dirty="0" smtClean="0">
                <a:solidFill>
                  <a:schemeClr val="bg1"/>
                </a:solidFill>
              </a:rPr>
              <a:t>values of </a:t>
            </a:r>
            <a:r>
              <a:rPr lang="en-US" altLang="zh-CN" sz="2400" b="1" dirty="0">
                <a:solidFill>
                  <a:schemeClr val="bg1"/>
                </a:solidFill>
              </a:rPr>
              <a:t>the observable variables, v, </a:t>
            </a:r>
            <a:r>
              <a:rPr lang="en-US" altLang="zh-CN" sz="2400" b="1" dirty="0" smtClean="0">
                <a:solidFill>
                  <a:schemeClr val="bg1"/>
                </a:solidFill>
              </a:rPr>
              <a:t>and a </a:t>
            </a:r>
            <a:r>
              <a:rPr lang="en-US" altLang="zh-CN" sz="2400" b="1" dirty="0">
                <a:solidFill>
                  <a:schemeClr val="bg1"/>
                </a:solidFill>
              </a:rPr>
              <a:t>vector of values of the latent </a:t>
            </a:r>
            <a:r>
              <a:rPr lang="en-US" altLang="zh-CN" sz="2400" b="1" dirty="0" smtClean="0">
                <a:solidFill>
                  <a:schemeClr val="bg1"/>
                </a:solidFill>
              </a:rPr>
              <a:t>variables, h</a:t>
            </a:r>
            <a:r>
              <a:rPr lang="en-US" altLang="zh-CN" sz="2400" b="1" dirty="0">
                <a:solidFill>
                  <a:schemeClr val="bg1"/>
                </a:solidFill>
              </a:rPr>
              <a:t>, via an energy function, E</a:t>
            </a:r>
          </a:p>
        </p:txBody>
      </p:sp>
      <p:sp>
        <p:nvSpPr>
          <p:cNvPr id="16" name="文本框 15"/>
          <p:cNvSpPr txBox="1"/>
          <p:nvPr/>
        </p:nvSpPr>
        <p:spPr>
          <a:xfrm>
            <a:off x="4837911" y="3628060"/>
            <a:ext cx="3664396" cy="830997"/>
          </a:xfrm>
          <a:prstGeom prst="rect">
            <a:avLst/>
          </a:prstGeom>
          <a:noFill/>
        </p:spPr>
        <p:txBody>
          <a:bodyPr wrap="square" rtlCol="0">
            <a:spAutoFit/>
          </a:bodyPr>
          <a:lstStyle/>
          <a:p>
            <a:r>
              <a:rPr lang="en-US" altLang="zh-CN" sz="2400" b="1" dirty="0" smtClean="0">
                <a:solidFill>
                  <a:schemeClr val="bg1"/>
                </a:solidFill>
              </a:rPr>
              <a:t>Two </a:t>
            </a:r>
            <a:r>
              <a:rPr lang="en-US" altLang="zh-CN" sz="2400" b="1" dirty="0">
                <a:solidFill>
                  <a:schemeClr val="bg1"/>
                </a:solidFill>
              </a:rPr>
              <a:t>broad classes </a:t>
            </a:r>
            <a:endParaRPr lang="en-US" altLang="zh-CN" sz="2400" b="1" dirty="0" smtClean="0">
              <a:solidFill>
                <a:schemeClr val="bg1"/>
              </a:solidFill>
            </a:endParaRPr>
          </a:p>
          <a:p>
            <a:r>
              <a:rPr lang="en-US" altLang="zh-CN" sz="2400" b="1" dirty="0" smtClean="0">
                <a:solidFill>
                  <a:schemeClr val="bg1"/>
                </a:solidFill>
              </a:rPr>
              <a:t>of </a:t>
            </a:r>
            <a:r>
              <a:rPr lang="en-US" altLang="zh-CN" sz="2400" b="1" dirty="0">
                <a:solidFill>
                  <a:schemeClr val="bg1"/>
                </a:solidFill>
              </a:rPr>
              <a:t>generative model</a:t>
            </a: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3805" y="5560321"/>
            <a:ext cx="4608195" cy="761236"/>
          </a:xfrm>
          <a:prstGeom prst="rect">
            <a:avLst/>
          </a:prstGeom>
        </p:spPr>
      </p:pic>
    </p:spTree>
    <p:extLst>
      <p:ext uri="{BB962C8B-B14F-4D97-AF65-F5344CB8AC3E}">
        <p14:creationId xmlns:p14="http://schemas.microsoft.com/office/powerpoint/2010/main" val="28818160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9" grpId="0"/>
      <p:bldP spid="15" grpId="0"/>
      <p:bldP spid="1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2</a:t>
            </a:r>
            <a:r>
              <a:rPr lang="en-US" altLang="zh-CN" sz="3600" b="1" dirty="0">
                <a:solidFill>
                  <a:schemeClr val="bg1"/>
                </a:solidFill>
              </a:rPr>
              <a:t>. </a:t>
            </a:r>
            <a:r>
              <a:rPr lang="en-US" altLang="zh-CN" sz="3600" b="1" dirty="0" smtClean="0">
                <a:solidFill>
                  <a:schemeClr val="bg1"/>
                </a:solidFill>
              </a:rPr>
              <a:t>GENERATIVE </a:t>
            </a:r>
            <a:r>
              <a:rPr lang="en-US" altLang="zh-CN" sz="3600" b="1" dirty="0">
                <a:solidFill>
                  <a:schemeClr val="bg1"/>
                </a:solidFill>
              </a:rPr>
              <a:t>PRETRAINING</a:t>
            </a:r>
            <a:endParaRPr lang="zh-CN" altLang="en-US" sz="3600" b="1" dirty="0">
              <a:solidFill>
                <a:schemeClr val="bg1"/>
              </a:solidFill>
            </a:endParaRPr>
          </a:p>
        </p:txBody>
      </p:sp>
      <p:sp>
        <p:nvSpPr>
          <p:cNvPr id="23" name="文本框 22"/>
          <p:cNvSpPr txBox="1"/>
          <p:nvPr/>
        </p:nvSpPr>
        <p:spPr>
          <a:xfrm>
            <a:off x="1534807" y="2472943"/>
            <a:ext cx="4588486" cy="3046988"/>
          </a:xfrm>
          <a:prstGeom prst="rect">
            <a:avLst/>
          </a:prstGeom>
          <a:noFill/>
        </p:spPr>
        <p:txBody>
          <a:bodyPr wrap="square" rtlCol="0">
            <a:spAutoFit/>
          </a:bodyPr>
          <a:lstStyle/>
          <a:p>
            <a:r>
              <a:rPr lang="en-US" altLang="zh-CN" sz="2400" b="1" dirty="0">
                <a:solidFill>
                  <a:schemeClr val="bg1"/>
                </a:solidFill>
              </a:rPr>
              <a:t>If many different latent variables interact nonlinearly </a:t>
            </a:r>
            <a:r>
              <a:rPr lang="en-US" altLang="zh-CN" sz="2400" b="1" dirty="0" smtClean="0">
                <a:solidFill>
                  <a:schemeClr val="bg1"/>
                </a:solidFill>
              </a:rPr>
              <a:t>to generate </a:t>
            </a:r>
            <a:r>
              <a:rPr lang="en-US" altLang="zh-CN" sz="2400" b="1" dirty="0">
                <a:solidFill>
                  <a:schemeClr val="bg1"/>
                </a:solidFill>
              </a:rPr>
              <a:t>each data vector, it is difficult to infer the states </a:t>
            </a:r>
            <a:r>
              <a:rPr lang="en-US" altLang="zh-CN" sz="2400" b="1" dirty="0" smtClean="0">
                <a:solidFill>
                  <a:schemeClr val="bg1"/>
                </a:solidFill>
              </a:rPr>
              <a:t>of the </a:t>
            </a:r>
            <a:r>
              <a:rPr lang="en-US" altLang="zh-CN" sz="2400" b="1" dirty="0">
                <a:solidFill>
                  <a:srgbClr val="FF0000"/>
                </a:solidFill>
              </a:rPr>
              <a:t>latent variables</a:t>
            </a:r>
            <a:r>
              <a:rPr lang="en-US" altLang="zh-CN" sz="2400" b="1" dirty="0">
                <a:solidFill>
                  <a:schemeClr val="bg1"/>
                </a:solidFill>
              </a:rPr>
              <a:t> from the </a:t>
            </a:r>
            <a:r>
              <a:rPr lang="en-US" altLang="zh-CN" sz="2400" b="1" dirty="0">
                <a:solidFill>
                  <a:srgbClr val="FF0000"/>
                </a:solidFill>
              </a:rPr>
              <a:t>observed data </a:t>
            </a:r>
            <a:r>
              <a:rPr lang="en-US" altLang="zh-CN" sz="2400" b="1" dirty="0">
                <a:solidFill>
                  <a:schemeClr val="bg1"/>
                </a:solidFill>
              </a:rPr>
              <a:t>in a </a:t>
            </a:r>
            <a:r>
              <a:rPr lang="en-US" altLang="zh-CN" sz="2400" b="1" dirty="0" smtClean="0">
                <a:solidFill>
                  <a:schemeClr val="bg1"/>
                </a:solidFill>
              </a:rPr>
              <a:t>directed model </a:t>
            </a:r>
            <a:r>
              <a:rPr lang="en-US" altLang="zh-CN" sz="2400" b="1" dirty="0">
                <a:solidFill>
                  <a:schemeClr val="bg1"/>
                </a:solidFill>
              </a:rPr>
              <a:t>because of a phenomenon known as “</a:t>
            </a:r>
            <a:r>
              <a:rPr lang="en-US" altLang="zh-CN" sz="2400" b="1" dirty="0">
                <a:solidFill>
                  <a:srgbClr val="FF0000"/>
                </a:solidFill>
              </a:rPr>
              <a:t>explaining away</a:t>
            </a:r>
            <a:r>
              <a:rPr lang="en-US" altLang="zh-CN" sz="2400" b="1" dirty="0">
                <a:solidFill>
                  <a:schemeClr val="bg1"/>
                </a:solidFill>
              </a:rPr>
              <a:t>”</a:t>
            </a:r>
            <a:endParaRPr lang="en-US" altLang="zh-CN" sz="2400" b="1" dirty="0">
              <a:solidFill>
                <a:srgbClr val="FF0000"/>
              </a:solidFill>
            </a:endParaRPr>
          </a:p>
        </p:txBody>
      </p:sp>
      <p:sp>
        <p:nvSpPr>
          <p:cNvPr id="8" name="文本框 7"/>
          <p:cNvSpPr txBox="1"/>
          <p:nvPr/>
        </p:nvSpPr>
        <p:spPr>
          <a:xfrm>
            <a:off x="6982191" y="2472943"/>
            <a:ext cx="4588486" cy="3046988"/>
          </a:xfrm>
          <a:prstGeom prst="rect">
            <a:avLst/>
          </a:prstGeom>
          <a:noFill/>
        </p:spPr>
        <p:txBody>
          <a:bodyPr wrap="square" rtlCol="0">
            <a:spAutoFit/>
          </a:bodyPr>
          <a:lstStyle/>
          <a:p>
            <a:r>
              <a:rPr lang="en-US" altLang="zh-CN" sz="2400" b="1" dirty="0">
                <a:solidFill>
                  <a:schemeClr val="bg1"/>
                </a:solidFill>
              </a:rPr>
              <a:t>In undirected models, however, inference is easy provided</a:t>
            </a:r>
          </a:p>
          <a:p>
            <a:r>
              <a:rPr lang="en-US" altLang="zh-CN" sz="2400" b="1" dirty="0">
                <a:solidFill>
                  <a:schemeClr val="bg1"/>
                </a:solidFill>
              </a:rPr>
              <a:t>the latent variables do not have </a:t>
            </a:r>
            <a:r>
              <a:rPr lang="en-US" altLang="zh-CN" sz="2400" b="1" dirty="0">
                <a:solidFill>
                  <a:srgbClr val="FF0000"/>
                </a:solidFill>
              </a:rPr>
              <a:t>edges linking </a:t>
            </a:r>
            <a:r>
              <a:rPr lang="en-US" altLang="zh-CN" sz="2400" b="1" dirty="0" smtClean="0">
                <a:solidFill>
                  <a:schemeClr val="bg1"/>
                </a:solidFill>
              </a:rPr>
              <a:t>them. Such </a:t>
            </a:r>
            <a:r>
              <a:rPr lang="en-US" altLang="zh-CN" sz="2400" b="1" dirty="0">
                <a:solidFill>
                  <a:schemeClr val="bg1"/>
                </a:solidFill>
              </a:rPr>
              <a:t>a restricted class of undirected models is ideal for </a:t>
            </a:r>
            <a:r>
              <a:rPr lang="en-US" altLang="zh-CN" sz="2400" b="1" dirty="0" err="1">
                <a:solidFill>
                  <a:schemeClr val="bg1"/>
                </a:solidFill>
              </a:rPr>
              <a:t>layerwise</a:t>
            </a:r>
            <a:endParaRPr lang="en-US" altLang="zh-CN" sz="2400" b="1" dirty="0">
              <a:solidFill>
                <a:schemeClr val="bg1"/>
              </a:solidFill>
            </a:endParaRPr>
          </a:p>
          <a:p>
            <a:r>
              <a:rPr lang="en-US" altLang="zh-CN" sz="2400" b="1" dirty="0">
                <a:solidFill>
                  <a:schemeClr val="bg1"/>
                </a:solidFill>
              </a:rPr>
              <a:t>pretraining because each layer will have an easy </a:t>
            </a:r>
            <a:r>
              <a:rPr lang="en-US" altLang="zh-CN" sz="2400" b="1" dirty="0" smtClean="0">
                <a:solidFill>
                  <a:srgbClr val="FF0000"/>
                </a:solidFill>
              </a:rPr>
              <a:t>inference procedure</a:t>
            </a:r>
            <a:r>
              <a:rPr lang="en-US" altLang="zh-CN" sz="2400" b="1" dirty="0">
                <a:solidFill>
                  <a:schemeClr val="bg1"/>
                </a:solidFill>
              </a:rPr>
              <a:t>.</a:t>
            </a:r>
            <a:endParaRPr lang="en-US" altLang="zh-CN" sz="2400" b="1" dirty="0">
              <a:solidFill>
                <a:srgbClr val="FF0000"/>
              </a:solidFill>
            </a:endParaRPr>
          </a:p>
        </p:txBody>
      </p:sp>
      <p:sp>
        <p:nvSpPr>
          <p:cNvPr id="10" name="文本框 9"/>
          <p:cNvSpPr txBox="1"/>
          <p:nvPr/>
        </p:nvSpPr>
        <p:spPr>
          <a:xfrm>
            <a:off x="1698014" y="1856812"/>
            <a:ext cx="4588486" cy="461665"/>
          </a:xfrm>
          <a:prstGeom prst="rect">
            <a:avLst/>
          </a:prstGeom>
          <a:noFill/>
        </p:spPr>
        <p:txBody>
          <a:bodyPr wrap="square" rtlCol="0">
            <a:spAutoFit/>
          </a:bodyPr>
          <a:lstStyle/>
          <a:p>
            <a:r>
              <a:rPr lang="en-US" altLang="zh-CN" sz="2400" b="1" dirty="0">
                <a:solidFill>
                  <a:schemeClr val="bg1"/>
                </a:solidFill>
              </a:rPr>
              <a:t>1.A directed </a:t>
            </a:r>
            <a:r>
              <a:rPr lang="en-US" altLang="zh-CN" sz="2400" b="1" dirty="0" smtClean="0">
                <a:solidFill>
                  <a:schemeClr val="bg1"/>
                </a:solidFill>
              </a:rPr>
              <a:t>generates </a:t>
            </a:r>
            <a:r>
              <a:rPr lang="en-US" altLang="zh-CN" sz="2400" b="1" dirty="0">
                <a:solidFill>
                  <a:schemeClr val="bg1"/>
                </a:solidFill>
              </a:rPr>
              <a:t>model</a:t>
            </a:r>
            <a:endParaRPr lang="en-US" altLang="zh-CN" sz="2400" b="1" dirty="0">
              <a:solidFill>
                <a:srgbClr val="FF0000"/>
              </a:solidFill>
            </a:endParaRPr>
          </a:p>
        </p:txBody>
      </p:sp>
      <p:sp>
        <p:nvSpPr>
          <p:cNvPr id="11" name="文本框 10"/>
          <p:cNvSpPr txBox="1"/>
          <p:nvPr/>
        </p:nvSpPr>
        <p:spPr>
          <a:xfrm>
            <a:off x="6982191" y="1818222"/>
            <a:ext cx="4588486" cy="461665"/>
          </a:xfrm>
          <a:prstGeom prst="rect">
            <a:avLst/>
          </a:prstGeom>
          <a:noFill/>
        </p:spPr>
        <p:txBody>
          <a:bodyPr wrap="square" rtlCol="0">
            <a:spAutoFit/>
          </a:bodyPr>
          <a:lstStyle/>
          <a:p>
            <a:r>
              <a:rPr lang="en-US" altLang="zh-CN" sz="2400" b="1" dirty="0" smtClean="0">
                <a:solidFill>
                  <a:schemeClr val="bg1"/>
                </a:solidFill>
              </a:rPr>
              <a:t>2.A undirected generates </a:t>
            </a:r>
            <a:r>
              <a:rPr lang="en-US" altLang="zh-CN" sz="2400" b="1" dirty="0">
                <a:solidFill>
                  <a:schemeClr val="bg1"/>
                </a:solidFill>
              </a:rPr>
              <a:t>model</a:t>
            </a:r>
            <a:endParaRPr lang="en-US" altLang="zh-CN" sz="2400" b="1" dirty="0">
              <a:solidFill>
                <a:srgbClr val="FF0000"/>
              </a:solidFill>
            </a:endParaRPr>
          </a:p>
        </p:txBody>
      </p:sp>
    </p:spTree>
    <p:extLst>
      <p:ext uri="{BB962C8B-B14F-4D97-AF65-F5344CB8AC3E}">
        <p14:creationId xmlns:p14="http://schemas.microsoft.com/office/powerpoint/2010/main" val="7735454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xEl>
                                              <p:pRg st="0" end="0"/>
                                            </p:txEl>
                                          </p:spTgt>
                                        </p:tgtEl>
                                        <p:attrNameLst>
                                          <p:attrName>style.visibility</p:attrName>
                                        </p:attrNameLst>
                                      </p:cBhvr>
                                      <p:to>
                                        <p:strVal val="visible"/>
                                      </p:to>
                                    </p:set>
                                    <p:animEffect transition="in" filter="fade">
                                      <p:cBhvr>
                                        <p:cTn id="17" dur="500"/>
                                        <p:tgtEl>
                                          <p:spTgt spid="2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Effect transition="in" filter="fade">
                                      <p:cBhvr>
                                        <p:cTn id="22" dur="500"/>
                                        <p:tgtEl>
                                          <p:spTgt spid="11">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2</a:t>
            </a:r>
            <a:r>
              <a:rPr lang="en-US" altLang="zh-CN" sz="3600" b="1" dirty="0">
                <a:solidFill>
                  <a:schemeClr val="bg1"/>
                </a:solidFill>
              </a:rPr>
              <a:t>. </a:t>
            </a:r>
            <a:r>
              <a:rPr lang="en-US" altLang="zh-CN" sz="3600" b="1" dirty="0" smtClean="0">
                <a:solidFill>
                  <a:schemeClr val="bg1"/>
                </a:solidFill>
              </a:rPr>
              <a:t>GENERATIVE </a:t>
            </a:r>
            <a:r>
              <a:rPr lang="en-US" altLang="zh-CN" sz="3600" b="1" dirty="0">
                <a:solidFill>
                  <a:schemeClr val="bg1"/>
                </a:solidFill>
              </a:rPr>
              <a:t>PRETRAINING</a:t>
            </a:r>
            <a:endParaRPr lang="zh-CN" altLang="en-US" sz="3600" b="1" dirty="0">
              <a:solidFill>
                <a:schemeClr val="bg1"/>
              </a:solidFill>
            </a:endParaRPr>
          </a:p>
        </p:txBody>
      </p:sp>
      <p:sp>
        <p:nvSpPr>
          <p:cNvPr id="23" name="文本框 22"/>
          <p:cNvSpPr txBox="1"/>
          <p:nvPr/>
        </p:nvSpPr>
        <p:spPr>
          <a:xfrm>
            <a:off x="1534807" y="2818148"/>
            <a:ext cx="4588486" cy="3046988"/>
          </a:xfrm>
          <a:prstGeom prst="rect">
            <a:avLst/>
          </a:prstGeom>
          <a:noFill/>
        </p:spPr>
        <p:txBody>
          <a:bodyPr wrap="square" rtlCol="0">
            <a:spAutoFit/>
          </a:bodyPr>
          <a:lstStyle/>
          <a:p>
            <a:r>
              <a:rPr lang="en-US" altLang="zh-CN" sz="2400" b="1" dirty="0" smtClean="0">
                <a:solidFill>
                  <a:schemeClr val="bg1"/>
                </a:solidFill>
              </a:rPr>
              <a:t>RBM consists </a:t>
            </a:r>
            <a:r>
              <a:rPr lang="en-US" altLang="zh-CN" sz="2400" b="1" dirty="0">
                <a:solidFill>
                  <a:schemeClr val="bg1"/>
                </a:solidFill>
              </a:rPr>
              <a:t>of </a:t>
            </a:r>
            <a:r>
              <a:rPr lang="en-US" altLang="zh-CN" sz="2400" b="1" dirty="0" smtClean="0">
                <a:solidFill>
                  <a:schemeClr val="bg1"/>
                </a:solidFill>
              </a:rPr>
              <a:t>a layer </a:t>
            </a:r>
            <a:r>
              <a:rPr lang="en-US" altLang="zh-CN" sz="2400" b="1" dirty="0">
                <a:solidFill>
                  <a:schemeClr val="bg1"/>
                </a:solidFill>
              </a:rPr>
              <a:t>of </a:t>
            </a:r>
            <a:r>
              <a:rPr lang="en-US" altLang="zh-CN" sz="2400" b="1" dirty="0">
                <a:solidFill>
                  <a:srgbClr val="FF0000"/>
                </a:solidFill>
              </a:rPr>
              <a:t>stochastic binary </a:t>
            </a:r>
            <a:r>
              <a:rPr lang="en-US" altLang="zh-CN" sz="2400" b="1" dirty="0">
                <a:solidFill>
                  <a:schemeClr val="bg1"/>
                </a:solidFill>
              </a:rPr>
              <a:t>“visible” units that represent </a:t>
            </a:r>
            <a:r>
              <a:rPr lang="en-US" altLang="zh-CN" sz="2400" b="1" dirty="0" smtClean="0">
                <a:solidFill>
                  <a:schemeClr val="bg1"/>
                </a:solidFill>
              </a:rPr>
              <a:t>binary </a:t>
            </a:r>
            <a:r>
              <a:rPr lang="en-US" altLang="zh-CN" sz="2400" b="1" dirty="0" smtClean="0">
                <a:solidFill>
                  <a:srgbClr val="FF0000"/>
                </a:solidFill>
              </a:rPr>
              <a:t>input </a:t>
            </a:r>
            <a:r>
              <a:rPr lang="en-US" altLang="zh-CN" sz="2400" b="1" dirty="0">
                <a:solidFill>
                  <a:srgbClr val="FF0000"/>
                </a:solidFill>
              </a:rPr>
              <a:t>data </a:t>
            </a:r>
            <a:r>
              <a:rPr lang="en-US" altLang="zh-CN" sz="2400" b="1" dirty="0">
                <a:solidFill>
                  <a:schemeClr val="bg1"/>
                </a:solidFill>
              </a:rPr>
              <a:t>connected to a layer of stochastic </a:t>
            </a:r>
            <a:r>
              <a:rPr lang="en-US" altLang="zh-CN" sz="2400" b="1" dirty="0">
                <a:solidFill>
                  <a:srgbClr val="FF0000"/>
                </a:solidFill>
              </a:rPr>
              <a:t>binary hidden </a:t>
            </a:r>
            <a:r>
              <a:rPr lang="en-US" altLang="zh-CN" sz="2400" b="1" dirty="0" smtClean="0">
                <a:solidFill>
                  <a:srgbClr val="FF0000"/>
                </a:solidFill>
              </a:rPr>
              <a:t>units</a:t>
            </a:r>
            <a:r>
              <a:rPr lang="en-US" altLang="zh-CN" sz="2400" b="1" dirty="0" smtClean="0">
                <a:solidFill>
                  <a:schemeClr val="bg1"/>
                </a:solidFill>
              </a:rPr>
              <a:t> that </a:t>
            </a:r>
            <a:r>
              <a:rPr lang="en-US" altLang="zh-CN" sz="2400" b="1" dirty="0">
                <a:solidFill>
                  <a:schemeClr val="bg1"/>
                </a:solidFill>
              </a:rPr>
              <a:t>learn to model </a:t>
            </a:r>
            <a:r>
              <a:rPr lang="en-US" altLang="zh-CN" sz="2400" b="1" dirty="0" smtClean="0">
                <a:solidFill>
                  <a:schemeClr val="bg1"/>
                </a:solidFill>
              </a:rPr>
              <a:t>significant </a:t>
            </a:r>
            <a:r>
              <a:rPr lang="en-US" altLang="zh-CN" sz="2400" b="1" dirty="0" err="1" smtClean="0">
                <a:solidFill>
                  <a:schemeClr val="bg1"/>
                </a:solidFill>
              </a:rPr>
              <a:t>nonindependencies</a:t>
            </a:r>
            <a:r>
              <a:rPr lang="en-US" altLang="zh-CN" sz="2400" b="1" dirty="0" smtClean="0">
                <a:solidFill>
                  <a:schemeClr val="bg1"/>
                </a:solidFill>
              </a:rPr>
              <a:t> </a:t>
            </a:r>
            <a:r>
              <a:rPr lang="en-US" altLang="zh-CN" sz="2400" b="1" dirty="0">
                <a:solidFill>
                  <a:schemeClr val="bg1"/>
                </a:solidFill>
              </a:rPr>
              <a:t>between the</a:t>
            </a:r>
          </a:p>
          <a:p>
            <a:r>
              <a:rPr lang="en-US" altLang="zh-CN" sz="2400" b="1" dirty="0">
                <a:solidFill>
                  <a:schemeClr val="bg1"/>
                </a:solidFill>
              </a:rPr>
              <a:t>visible units</a:t>
            </a:r>
            <a:endParaRPr lang="en-US" altLang="zh-CN" sz="2400" b="1" dirty="0">
              <a:solidFill>
                <a:srgbClr val="FF0000"/>
              </a:solidFill>
            </a:endParaRPr>
          </a:p>
        </p:txBody>
      </p:sp>
      <p:sp>
        <p:nvSpPr>
          <p:cNvPr id="10" name="文本框 9"/>
          <p:cNvSpPr txBox="1"/>
          <p:nvPr/>
        </p:nvSpPr>
        <p:spPr>
          <a:xfrm>
            <a:off x="3829050" y="1818222"/>
            <a:ext cx="5652355" cy="461665"/>
          </a:xfrm>
          <a:prstGeom prst="rect">
            <a:avLst/>
          </a:prstGeom>
          <a:noFill/>
        </p:spPr>
        <p:txBody>
          <a:bodyPr wrap="square" rtlCol="0">
            <a:spAutoFit/>
          </a:bodyPr>
          <a:lstStyle/>
          <a:p>
            <a:r>
              <a:rPr lang="en-US" altLang="zh-CN" sz="2400" b="1" dirty="0">
                <a:solidFill>
                  <a:schemeClr val="bg1"/>
                </a:solidFill>
              </a:rPr>
              <a:t>R</a:t>
            </a:r>
            <a:r>
              <a:rPr lang="en-US" altLang="zh-CN" sz="2400" b="1" dirty="0" smtClean="0">
                <a:solidFill>
                  <a:schemeClr val="bg1"/>
                </a:solidFill>
              </a:rPr>
              <a:t>estricted </a:t>
            </a:r>
            <a:r>
              <a:rPr lang="en-US" altLang="zh-CN" sz="2400" b="1" dirty="0">
                <a:solidFill>
                  <a:schemeClr val="bg1"/>
                </a:solidFill>
              </a:rPr>
              <a:t>Boltzmann machine (RBM)</a:t>
            </a:r>
          </a:p>
        </p:txBody>
      </p:sp>
      <p:pic>
        <p:nvPicPr>
          <p:cNvPr id="2" name="图片 1"/>
          <p:cNvPicPr>
            <a:picLocks noChangeAspect="1"/>
          </p:cNvPicPr>
          <p:nvPr/>
        </p:nvPicPr>
        <p:blipFill>
          <a:blip r:embed="rId3"/>
          <a:stretch>
            <a:fillRect/>
          </a:stretch>
        </p:blipFill>
        <p:spPr>
          <a:xfrm>
            <a:off x="6921077" y="2593039"/>
            <a:ext cx="4336536" cy="3497206"/>
          </a:xfrm>
          <a:prstGeom prst="rect">
            <a:avLst/>
          </a:prstGeom>
        </p:spPr>
      </p:pic>
    </p:spTree>
    <p:extLst>
      <p:ext uri="{BB962C8B-B14F-4D97-AF65-F5344CB8AC3E}">
        <p14:creationId xmlns:p14="http://schemas.microsoft.com/office/powerpoint/2010/main" val="21609654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mc:AlternateContent xmlns:mc="http://schemas.openxmlformats.org/markup-compatibility/2006" xmlns:a14="http://schemas.microsoft.com/office/drawing/2010/main">
        <mc:Choice Requires="a14">
          <p:sp>
            <p:nvSpPr>
              <p:cNvPr id="23" name="文本框 22"/>
              <p:cNvSpPr txBox="1"/>
              <p:nvPr/>
            </p:nvSpPr>
            <p:spPr>
              <a:xfrm>
                <a:off x="2128852" y="4457094"/>
                <a:ext cx="7943301" cy="1270348"/>
              </a:xfrm>
              <a:prstGeom prst="rect">
                <a:avLst/>
              </a:prstGeom>
              <a:noFill/>
            </p:spPr>
            <p:txBody>
              <a:bodyPr wrap="square" rtlCol="0">
                <a:spAutoFit/>
              </a:bodyPr>
              <a:lstStyle/>
              <a:p>
                <a:r>
                  <a:rPr lang="en-US" altLang="zh-CN" sz="2400" b="1" dirty="0" smtClean="0">
                    <a:solidFill>
                      <a:schemeClr val="bg1"/>
                    </a:solidFill>
                  </a:rPr>
                  <a:t>where </a:t>
                </a:r>
                <a14:m>
                  <m:oMath xmlns:m="http://schemas.openxmlformats.org/officeDocument/2006/math">
                    <m:sSub>
                      <m:sSubPr>
                        <m:ctrlPr>
                          <a:rPr lang="en-US" altLang="zh-CN" sz="2400" b="1" i="1" dirty="0" smtClean="0">
                            <a:solidFill>
                              <a:srgbClr val="FF0000"/>
                            </a:solidFill>
                            <a:latin typeface="Cambria Math" panose="02040503050406030204" pitchFamily="18" charset="0"/>
                          </a:rPr>
                        </m:ctrlPr>
                      </m:sSubPr>
                      <m:e>
                        <m:r>
                          <m:rPr>
                            <m:sty m:val="p"/>
                          </m:rPr>
                          <a:rPr lang="en-US" altLang="zh-CN" sz="2400" b="1" i="1" dirty="0" smtClean="0">
                            <a:solidFill>
                              <a:srgbClr val="FF0000"/>
                            </a:solidFill>
                            <a:latin typeface="Cambria Math" panose="02040503050406030204" pitchFamily="18" charset="0"/>
                          </a:rPr>
                          <m:t>v</m:t>
                        </m:r>
                      </m:e>
                      <m:sub>
                        <m:r>
                          <a:rPr lang="en-US" altLang="zh-CN" sz="2400" b="1" i="1" dirty="0" smtClean="0">
                            <a:solidFill>
                              <a:srgbClr val="FF0000"/>
                            </a:solidFill>
                            <a:latin typeface="Cambria Math" panose="02040503050406030204" pitchFamily="18" charset="0"/>
                          </a:rPr>
                          <m:t>𝒊</m:t>
                        </m:r>
                      </m:sub>
                    </m:sSub>
                  </m:oMath>
                </a14:m>
                <a:r>
                  <a:rPr lang="en-US" altLang="zh-CN" sz="2400" b="1" dirty="0" smtClean="0">
                    <a:solidFill>
                      <a:srgbClr val="FF0000"/>
                    </a:solidFill>
                  </a:rPr>
                  <a:t>, </a:t>
                </a:r>
                <a14:m>
                  <m:oMath xmlns:m="http://schemas.openxmlformats.org/officeDocument/2006/math">
                    <m:sSub>
                      <m:sSubPr>
                        <m:ctrlPr>
                          <a:rPr lang="en-US" altLang="zh-CN" sz="2400" b="1" i="1" dirty="0" smtClean="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𝒉</m:t>
                        </m:r>
                      </m:e>
                      <m:sub>
                        <m:r>
                          <a:rPr lang="en-US" altLang="zh-CN" sz="2400" b="1" i="1" dirty="0">
                            <a:solidFill>
                              <a:srgbClr val="FF0000"/>
                            </a:solidFill>
                            <a:latin typeface="Cambria Math" panose="02040503050406030204" pitchFamily="18" charset="0"/>
                          </a:rPr>
                          <m:t>𝒋</m:t>
                        </m:r>
                      </m:sub>
                    </m:sSub>
                  </m:oMath>
                </a14:m>
                <a:r>
                  <a:rPr lang="en-US" altLang="zh-CN" sz="2400" b="1" dirty="0" smtClean="0">
                    <a:solidFill>
                      <a:schemeClr val="bg1"/>
                    </a:solidFill>
                  </a:rPr>
                  <a:t>are </a:t>
                </a:r>
                <a:r>
                  <a:rPr lang="en-US" altLang="zh-CN" sz="2400" b="1" dirty="0">
                    <a:solidFill>
                      <a:schemeClr val="bg1"/>
                    </a:solidFill>
                  </a:rPr>
                  <a:t>the binary states of visible unit </a:t>
                </a:r>
                <a:r>
                  <a:rPr lang="en-US" altLang="zh-CN" sz="2400" b="1" dirty="0" err="1">
                    <a:solidFill>
                      <a:schemeClr val="bg1"/>
                    </a:solidFill>
                  </a:rPr>
                  <a:t>i</a:t>
                </a:r>
                <a:r>
                  <a:rPr lang="en-US" altLang="zh-CN" sz="2400" b="1" dirty="0">
                    <a:solidFill>
                      <a:schemeClr val="bg1"/>
                    </a:solidFill>
                  </a:rPr>
                  <a:t> and hidden</a:t>
                </a:r>
              </a:p>
              <a:p>
                <a:r>
                  <a:rPr lang="en-US" altLang="zh-CN" sz="2400" b="1" dirty="0">
                    <a:solidFill>
                      <a:schemeClr val="bg1"/>
                    </a:solidFill>
                  </a:rPr>
                  <a:t>unit j</a:t>
                </a:r>
                <a:r>
                  <a:rPr lang="en-US" altLang="zh-CN" sz="2400" b="1" dirty="0" smtClean="0">
                    <a:solidFill>
                      <a:schemeClr val="bg1"/>
                    </a:solidFill>
                  </a:rPr>
                  <a:t>, </a:t>
                </a:r>
                <a14:m>
                  <m:oMath xmlns:m="http://schemas.openxmlformats.org/officeDocument/2006/math">
                    <m:sSub>
                      <m:sSubPr>
                        <m:ctrlPr>
                          <a:rPr lang="en-US" altLang="zh-CN" sz="2400" b="1" i="1" dirty="0" smtClean="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𝒂</m:t>
                        </m:r>
                      </m:e>
                      <m:sub>
                        <m:r>
                          <a:rPr lang="en-US" altLang="zh-CN" sz="2400" b="1" i="1" dirty="0" smtClean="0">
                            <a:solidFill>
                              <a:srgbClr val="FF0000"/>
                            </a:solidFill>
                            <a:latin typeface="Cambria Math" panose="02040503050406030204" pitchFamily="18" charset="0"/>
                          </a:rPr>
                          <m:t>𝒊</m:t>
                        </m:r>
                      </m:sub>
                    </m:sSub>
                  </m:oMath>
                </a14:m>
                <a:r>
                  <a:rPr lang="en-US" altLang="zh-CN" sz="2400" b="1" dirty="0" smtClean="0">
                    <a:solidFill>
                      <a:srgbClr val="FF0000"/>
                    </a:solidFill>
                  </a:rPr>
                  <a:t>,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𝒃</m:t>
                        </m:r>
                      </m:e>
                      <m:sub>
                        <m:r>
                          <a:rPr lang="en-US" altLang="zh-CN" sz="2400" b="1" i="1" dirty="0">
                            <a:solidFill>
                              <a:srgbClr val="FF0000"/>
                            </a:solidFill>
                            <a:latin typeface="Cambria Math" panose="02040503050406030204" pitchFamily="18" charset="0"/>
                          </a:rPr>
                          <m:t>𝒋</m:t>
                        </m:r>
                      </m:sub>
                    </m:sSub>
                    <m:r>
                      <a:rPr lang="en-US" altLang="zh-CN" sz="2400" b="1" i="1" dirty="0">
                        <a:solidFill>
                          <a:schemeClr val="bg1"/>
                        </a:solidFill>
                        <a:latin typeface="Cambria Math" panose="02040503050406030204" pitchFamily="18" charset="0"/>
                      </a:rPr>
                      <m:t> </m:t>
                    </m:r>
                  </m:oMath>
                </a14:m>
                <a:r>
                  <a:rPr lang="en-US" altLang="zh-CN" sz="2400" b="1" dirty="0">
                    <a:solidFill>
                      <a:schemeClr val="bg1"/>
                    </a:solidFill>
                  </a:rPr>
                  <a:t>are their biases, and </a:t>
                </a:r>
                <a14:m>
                  <m:oMath xmlns:m="http://schemas.openxmlformats.org/officeDocument/2006/math">
                    <m:sSub>
                      <m:sSubPr>
                        <m:ctrlPr>
                          <a:rPr lang="en-US" altLang="zh-CN" sz="2400" b="1" i="1" dirty="0" smtClean="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𝒘</m:t>
                        </m:r>
                      </m:e>
                      <m:sub>
                        <m:r>
                          <a:rPr lang="en-US" altLang="zh-CN" sz="2400" b="1" i="1" dirty="0" smtClean="0">
                            <a:solidFill>
                              <a:srgbClr val="FF0000"/>
                            </a:solidFill>
                            <a:latin typeface="Cambria Math" panose="02040503050406030204" pitchFamily="18" charset="0"/>
                          </a:rPr>
                          <m:t>𝒊</m:t>
                        </m:r>
                        <m:r>
                          <a:rPr lang="en-US" altLang="zh-CN" sz="2400" b="1" i="1" dirty="0">
                            <a:solidFill>
                              <a:srgbClr val="FF0000"/>
                            </a:solidFill>
                            <a:latin typeface="Cambria Math" panose="02040503050406030204" pitchFamily="18" charset="0"/>
                          </a:rPr>
                          <m:t>𝒋</m:t>
                        </m:r>
                      </m:sub>
                    </m:sSub>
                  </m:oMath>
                </a14:m>
                <a:r>
                  <a:rPr lang="en-US" altLang="zh-CN" sz="2400" b="1" dirty="0" smtClean="0">
                    <a:solidFill>
                      <a:schemeClr val="bg1"/>
                    </a:solidFill>
                  </a:rPr>
                  <a:t> </a:t>
                </a:r>
                <a:r>
                  <a:rPr lang="en-US" altLang="zh-CN" sz="2400" b="1" dirty="0">
                    <a:solidFill>
                      <a:schemeClr val="bg1"/>
                    </a:solidFill>
                  </a:rPr>
                  <a:t>is the weight between</a:t>
                </a:r>
              </a:p>
              <a:p>
                <a:r>
                  <a:rPr lang="en-US" altLang="zh-CN" sz="2400" b="1" dirty="0">
                    <a:solidFill>
                      <a:schemeClr val="bg1"/>
                    </a:solidFill>
                  </a:rPr>
                  <a:t>them</a:t>
                </a:r>
                <a:endParaRPr lang="en-US" altLang="zh-CN" sz="2400" b="1" dirty="0">
                  <a:solidFill>
                    <a:srgbClr val="FF0000"/>
                  </a:solidFill>
                </a:endParaRPr>
              </a:p>
            </p:txBody>
          </p:sp>
        </mc:Choice>
        <mc:Fallback xmlns="">
          <p:sp>
            <p:nvSpPr>
              <p:cNvPr id="23" name="文本框 22"/>
              <p:cNvSpPr txBox="1">
                <a:spLocks noRot="1" noChangeAspect="1" noMove="1" noResize="1" noEditPoints="1" noAdjustHandles="1" noChangeArrowheads="1" noChangeShapeType="1" noTextEdit="1"/>
              </p:cNvSpPr>
              <p:nvPr/>
            </p:nvSpPr>
            <p:spPr>
              <a:xfrm>
                <a:off x="2128852" y="4457094"/>
                <a:ext cx="7943301" cy="1270348"/>
              </a:xfrm>
              <a:prstGeom prst="rect">
                <a:avLst/>
              </a:prstGeom>
              <a:blipFill rotWithShape="0">
                <a:blip r:embed="rId3"/>
                <a:stretch>
                  <a:fillRect l="-1151" t="-3349" b="-9569"/>
                </a:stretch>
              </a:blipFill>
            </p:spPr>
            <p:txBody>
              <a:bodyPr/>
              <a:lstStyle/>
              <a:p>
                <a:r>
                  <a:rPr lang="zh-CN" altLang="en-US">
                    <a:noFill/>
                  </a:rPr>
                  <a:t> </a:t>
                </a:r>
              </a:p>
            </p:txBody>
          </p:sp>
        </mc:Fallback>
      </mc:AlternateContent>
      <p:pic>
        <p:nvPicPr>
          <p:cNvPr id="2" name="图片 1"/>
          <p:cNvPicPr>
            <a:picLocks noChangeAspect="1"/>
          </p:cNvPicPr>
          <p:nvPr/>
        </p:nvPicPr>
        <p:blipFill>
          <a:blip r:embed="rId4"/>
          <a:stretch>
            <a:fillRect/>
          </a:stretch>
        </p:blipFill>
        <p:spPr>
          <a:xfrm>
            <a:off x="1636560" y="2859749"/>
            <a:ext cx="8927887" cy="1118900"/>
          </a:xfrm>
          <a:prstGeom prst="rect">
            <a:avLst/>
          </a:prstGeom>
        </p:spPr>
      </p:pic>
      <p:sp>
        <p:nvSpPr>
          <p:cNvPr id="14" name="文本框 13"/>
          <p:cNvSpPr txBox="1"/>
          <p:nvPr/>
        </p:nvSpPr>
        <p:spPr>
          <a:xfrm>
            <a:off x="2128851" y="1850186"/>
            <a:ext cx="7943301" cy="830997"/>
          </a:xfrm>
          <a:prstGeom prst="rect">
            <a:avLst/>
          </a:prstGeom>
          <a:noFill/>
        </p:spPr>
        <p:txBody>
          <a:bodyPr wrap="square" rtlCol="0">
            <a:spAutoFit/>
          </a:bodyPr>
          <a:lstStyle/>
          <a:p>
            <a:r>
              <a:rPr lang="en-US" altLang="zh-CN" sz="2400" b="1" dirty="0">
                <a:solidFill>
                  <a:srgbClr val="FF0000"/>
                </a:solidFill>
              </a:rPr>
              <a:t>A joint configuration</a:t>
            </a:r>
            <a:r>
              <a:rPr lang="en-US" altLang="zh-CN" sz="2400" b="1" dirty="0">
                <a:solidFill>
                  <a:schemeClr val="bg1"/>
                </a:solidFill>
              </a:rPr>
              <a:t>, (v, h) of the visible and hidden units of </a:t>
            </a:r>
            <a:r>
              <a:rPr lang="en-US" altLang="zh-CN" sz="2400" b="1" dirty="0" smtClean="0">
                <a:solidFill>
                  <a:schemeClr val="bg1"/>
                </a:solidFill>
              </a:rPr>
              <a:t>an RBM </a:t>
            </a:r>
            <a:r>
              <a:rPr lang="en-US" altLang="zh-CN" sz="2400" b="1" dirty="0">
                <a:solidFill>
                  <a:schemeClr val="bg1"/>
                </a:solidFill>
              </a:rPr>
              <a:t>has an energy given by</a:t>
            </a:r>
            <a:endParaRPr lang="en-US" altLang="zh-CN" sz="2400" b="1" dirty="0">
              <a:solidFill>
                <a:srgbClr val="FF0000"/>
              </a:solidFill>
            </a:endParaRPr>
          </a:p>
        </p:txBody>
      </p:sp>
    </p:spTree>
    <p:extLst>
      <p:ext uri="{BB962C8B-B14F-4D97-AF65-F5344CB8AC3E}">
        <p14:creationId xmlns:p14="http://schemas.microsoft.com/office/powerpoint/2010/main" val="291611280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sp>
        <p:nvSpPr>
          <p:cNvPr id="14" name="文本框 13"/>
          <p:cNvSpPr txBox="1"/>
          <p:nvPr/>
        </p:nvSpPr>
        <p:spPr>
          <a:xfrm>
            <a:off x="2128851" y="1850186"/>
            <a:ext cx="7943301" cy="830997"/>
          </a:xfrm>
          <a:prstGeom prst="rect">
            <a:avLst/>
          </a:prstGeom>
          <a:noFill/>
        </p:spPr>
        <p:txBody>
          <a:bodyPr wrap="square" rtlCol="0">
            <a:spAutoFit/>
          </a:bodyPr>
          <a:lstStyle/>
          <a:p>
            <a:r>
              <a:rPr lang="en-US" altLang="zh-CN" sz="2400" b="1" dirty="0" smtClean="0">
                <a:solidFill>
                  <a:schemeClr val="bg1"/>
                </a:solidFill>
              </a:rPr>
              <a:t>The </a:t>
            </a:r>
            <a:r>
              <a:rPr lang="en-US" altLang="zh-CN" sz="2400" b="1" dirty="0">
                <a:solidFill>
                  <a:srgbClr val="FF0000"/>
                </a:solidFill>
              </a:rPr>
              <a:t>network assigns a probability </a:t>
            </a:r>
            <a:r>
              <a:rPr lang="en-US" altLang="zh-CN" sz="2400" b="1" dirty="0">
                <a:solidFill>
                  <a:schemeClr val="bg1"/>
                </a:solidFill>
              </a:rPr>
              <a:t>to every possible pair of</a:t>
            </a:r>
          </a:p>
          <a:p>
            <a:r>
              <a:rPr lang="en-US" altLang="zh-CN" sz="2400" b="1" dirty="0">
                <a:solidFill>
                  <a:schemeClr val="bg1"/>
                </a:solidFill>
              </a:rPr>
              <a:t>a visible and a hidden vector via this </a:t>
            </a:r>
            <a:r>
              <a:rPr lang="en-US" altLang="zh-CN" sz="2400" b="1" dirty="0">
                <a:solidFill>
                  <a:srgbClr val="FF0000"/>
                </a:solidFill>
              </a:rPr>
              <a:t>energy function</a:t>
            </a:r>
          </a:p>
        </p:txBody>
      </p:sp>
      <p:pic>
        <p:nvPicPr>
          <p:cNvPr id="7" name="图片 6"/>
          <p:cNvPicPr>
            <a:picLocks noChangeAspect="1"/>
          </p:cNvPicPr>
          <p:nvPr/>
        </p:nvPicPr>
        <p:blipFill>
          <a:blip r:embed="rId3"/>
          <a:stretch>
            <a:fillRect/>
          </a:stretch>
        </p:blipFill>
        <p:spPr>
          <a:xfrm>
            <a:off x="630331" y="3218621"/>
            <a:ext cx="3493047" cy="1029529"/>
          </a:xfrm>
          <a:prstGeom prst="rect">
            <a:avLst/>
          </a:prstGeom>
        </p:spPr>
      </p:pic>
      <p:pic>
        <p:nvPicPr>
          <p:cNvPr id="8" name="图片 7"/>
          <p:cNvPicPr>
            <a:picLocks noChangeAspect="1"/>
          </p:cNvPicPr>
          <p:nvPr/>
        </p:nvPicPr>
        <p:blipFill>
          <a:blip r:embed="rId4"/>
          <a:stretch>
            <a:fillRect/>
          </a:stretch>
        </p:blipFill>
        <p:spPr>
          <a:xfrm>
            <a:off x="5619952" y="3218621"/>
            <a:ext cx="6141051" cy="1029529"/>
          </a:xfrm>
          <a:prstGeom prst="rect">
            <a:avLst/>
          </a:prstGeom>
        </p:spPr>
      </p:pic>
      <p:sp>
        <p:nvSpPr>
          <p:cNvPr id="12" name="右箭头 11"/>
          <p:cNvSpPr/>
          <p:nvPr/>
        </p:nvSpPr>
        <p:spPr>
          <a:xfrm>
            <a:off x="4255433" y="3453958"/>
            <a:ext cx="1232463" cy="558854"/>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3" name="文本框 12"/>
          <p:cNvSpPr txBox="1"/>
          <p:nvPr/>
        </p:nvSpPr>
        <p:spPr>
          <a:xfrm>
            <a:off x="2128851" y="4903523"/>
            <a:ext cx="7943301" cy="830997"/>
          </a:xfrm>
          <a:prstGeom prst="rect">
            <a:avLst/>
          </a:prstGeom>
          <a:noFill/>
        </p:spPr>
        <p:txBody>
          <a:bodyPr wrap="square" rtlCol="0">
            <a:spAutoFit/>
          </a:bodyPr>
          <a:lstStyle/>
          <a:p>
            <a:r>
              <a:rPr lang="en-US" altLang="zh-CN" sz="2400" b="1" dirty="0">
                <a:solidFill>
                  <a:schemeClr val="bg1"/>
                </a:solidFill>
              </a:rPr>
              <a:t>The </a:t>
            </a:r>
            <a:r>
              <a:rPr lang="en-US" altLang="zh-CN" sz="2400" b="1" dirty="0">
                <a:solidFill>
                  <a:srgbClr val="FF0000"/>
                </a:solidFill>
              </a:rPr>
              <a:t>derivative</a:t>
            </a:r>
            <a:r>
              <a:rPr lang="en-US" altLang="zh-CN" sz="2400" b="1" dirty="0">
                <a:solidFill>
                  <a:schemeClr val="bg1"/>
                </a:solidFill>
              </a:rPr>
              <a:t> of the log </a:t>
            </a:r>
            <a:r>
              <a:rPr lang="en-US" altLang="zh-CN" sz="2400" b="1" dirty="0" smtClean="0">
                <a:solidFill>
                  <a:schemeClr val="bg1"/>
                </a:solidFill>
              </a:rPr>
              <a:t>probability </a:t>
            </a:r>
            <a:r>
              <a:rPr lang="en-US" altLang="zh-CN" sz="2400" b="1" dirty="0">
                <a:solidFill>
                  <a:schemeClr val="bg1"/>
                </a:solidFill>
              </a:rPr>
              <a:t>of a training set with</a:t>
            </a:r>
          </a:p>
          <a:p>
            <a:r>
              <a:rPr lang="en-US" altLang="zh-CN" sz="2400" b="1" dirty="0">
                <a:solidFill>
                  <a:schemeClr val="bg1"/>
                </a:solidFill>
              </a:rPr>
              <a:t>respect to a weight </a:t>
            </a:r>
            <a:r>
              <a:rPr lang="en-US" altLang="zh-CN" sz="2400" b="1" dirty="0" smtClean="0">
                <a:solidFill>
                  <a:schemeClr val="bg1"/>
                </a:solidFill>
              </a:rPr>
              <a:t>is </a:t>
            </a:r>
            <a:r>
              <a:rPr lang="en-US" altLang="zh-CN" sz="2400" b="1" dirty="0" smtClean="0">
                <a:solidFill>
                  <a:srgbClr val="FF0000"/>
                </a:solidFill>
              </a:rPr>
              <a:t>surprisingly simple</a:t>
            </a:r>
            <a:endParaRPr lang="en-US" altLang="zh-CN" sz="2400" b="1" dirty="0">
              <a:solidFill>
                <a:srgbClr val="FF0000"/>
              </a:solidFill>
            </a:endParaRPr>
          </a:p>
        </p:txBody>
      </p:sp>
    </p:spTree>
    <p:extLst>
      <p:ext uri="{BB962C8B-B14F-4D97-AF65-F5344CB8AC3E}">
        <p14:creationId xmlns:p14="http://schemas.microsoft.com/office/powerpoint/2010/main" val="9528756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4" grpId="0"/>
      <p:bldP spid="12" grpId="0" animBg="1"/>
      <p:bldP spid="1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pic>
        <p:nvPicPr>
          <p:cNvPr id="8" name="图片 7"/>
          <p:cNvPicPr>
            <a:picLocks noChangeAspect="1"/>
          </p:cNvPicPr>
          <p:nvPr/>
        </p:nvPicPr>
        <p:blipFill>
          <a:blip r:embed="rId3"/>
          <a:stretch>
            <a:fillRect/>
          </a:stretch>
        </p:blipFill>
        <p:spPr>
          <a:xfrm>
            <a:off x="3029978" y="1842000"/>
            <a:ext cx="6141051" cy="1029529"/>
          </a:xfrm>
          <a:prstGeom prst="rect">
            <a:avLst/>
          </a:prstGeom>
        </p:spPr>
      </p:pic>
      <p:sp>
        <p:nvSpPr>
          <p:cNvPr id="15" name="矩形 14"/>
          <p:cNvSpPr/>
          <p:nvPr/>
        </p:nvSpPr>
        <p:spPr>
          <a:xfrm>
            <a:off x="3332313" y="2356764"/>
            <a:ext cx="440615" cy="4388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右箭头 15"/>
          <p:cNvSpPr/>
          <p:nvPr/>
        </p:nvSpPr>
        <p:spPr>
          <a:xfrm rot="5400000">
            <a:off x="3236385" y="3144482"/>
            <a:ext cx="632468" cy="331761"/>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7" name="文本框 16"/>
          <p:cNvSpPr txBox="1"/>
          <p:nvPr/>
        </p:nvSpPr>
        <p:spPr>
          <a:xfrm>
            <a:off x="2563600" y="3638479"/>
            <a:ext cx="2309799" cy="830997"/>
          </a:xfrm>
          <a:prstGeom prst="rect">
            <a:avLst/>
          </a:prstGeom>
          <a:noFill/>
        </p:spPr>
        <p:txBody>
          <a:bodyPr wrap="square" rtlCol="0">
            <a:spAutoFit/>
          </a:bodyPr>
          <a:lstStyle/>
          <a:p>
            <a:r>
              <a:rPr lang="en-US" altLang="zh-CN" sz="2400" b="1" dirty="0">
                <a:solidFill>
                  <a:schemeClr val="bg1"/>
                </a:solidFill>
              </a:rPr>
              <a:t>N is the size of the training set</a:t>
            </a:r>
          </a:p>
        </p:txBody>
      </p:sp>
      <p:sp>
        <p:nvSpPr>
          <p:cNvPr id="19" name="矩形 18"/>
          <p:cNvSpPr/>
          <p:nvPr/>
        </p:nvSpPr>
        <p:spPr>
          <a:xfrm>
            <a:off x="6031363" y="2185965"/>
            <a:ext cx="1383591" cy="44176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787438" y="2185965"/>
            <a:ext cx="1383591" cy="44176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右箭头 23"/>
          <p:cNvSpPr/>
          <p:nvPr/>
        </p:nvSpPr>
        <p:spPr>
          <a:xfrm rot="5400000">
            <a:off x="6406924" y="3156365"/>
            <a:ext cx="632468" cy="331761"/>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5" name="右箭头 24"/>
          <p:cNvSpPr/>
          <p:nvPr/>
        </p:nvSpPr>
        <p:spPr>
          <a:xfrm rot="5400000">
            <a:off x="8322883" y="3156365"/>
            <a:ext cx="632468" cy="331761"/>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6" name="文本框 25"/>
          <p:cNvSpPr txBox="1"/>
          <p:nvPr/>
        </p:nvSpPr>
        <p:spPr>
          <a:xfrm>
            <a:off x="6646958" y="3823144"/>
            <a:ext cx="3147393" cy="461665"/>
          </a:xfrm>
          <a:prstGeom prst="rect">
            <a:avLst/>
          </a:prstGeom>
          <a:noFill/>
        </p:spPr>
        <p:txBody>
          <a:bodyPr wrap="square" rtlCol="0">
            <a:spAutoFit/>
          </a:bodyPr>
          <a:lstStyle/>
          <a:p>
            <a:r>
              <a:rPr lang="en-US" altLang="zh-CN" sz="2400" b="1" dirty="0" smtClean="0">
                <a:solidFill>
                  <a:schemeClr val="bg1"/>
                </a:solidFill>
              </a:rPr>
              <a:t>Denote expectations </a:t>
            </a:r>
            <a:endParaRPr lang="en-US" altLang="zh-CN" sz="2400" b="1" dirty="0">
              <a:solidFill>
                <a:schemeClr val="bg1"/>
              </a:solidFill>
            </a:endParaRPr>
          </a:p>
        </p:txBody>
      </p:sp>
      <p:pic>
        <p:nvPicPr>
          <p:cNvPr id="6" name="图片 5"/>
          <p:cNvPicPr>
            <a:picLocks noChangeAspect="1"/>
          </p:cNvPicPr>
          <p:nvPr/>
        </p:nvPicPr>
        <p:blipFill>
          <a:blip r:embed="rId4"/>
          <a:stretch>
            <a:fillRect/>
          </a:stretch>
        </p:blipFill>
        <p:spPr>
          <a:xfrm>
            <a:off x="4835245" y="4654140"/>
            <a:ext cx="5904386" cy="952988"/>
          </a:xfrm>
          <a:prstGeom prst="rect">
            <a:avLst/>
          </a:prstGeom>
        </p:spPr>
      </p:pic>
      <p:sp>
        <p:nvSpPr>
          <p:cNvPr id="27" name="文本框 26"/>
          <p:cNvSpPr txBox="1"/>
          <p:nvPr/>
        </p:nvSpPr>
        <p:spPr>
          <a:xfrm>
            <a:off x="1680562" y="4715135"/>
            <a:ext cx="2948588" cy="830997"/>
          </a:xfrm>
          <a:prstGeom prst="rect">
            <a:avLst/>
          </a:prstGeom>
          <a:noFill/>
        </p:spPr>
        <p:txBody>
          <a:bodyPr wrap="square" rtlCol="0">
            <a:spAutoFit/>
          </a:bodyPr>
          <a:lstStyle/>
          <a:p>
            <a:r>
              <a:rPr lang="en-US" altLang="zh-CN" sz="2400" b="1" dirty="0">
                <a:solidFill>
                  <a:schemeClr val="bg1"/>
                </a:solidFill>
              </a:rPr>
              <a:t>performing stochastic</a:t>
            </a:r>
          </a:p>
          <a:p>
            <a:r>
              <a:rPr lang="en-US" altLang="zh-CN" sz="2400" b="1" dirty="0">
                <a:solidFill>
                  <a:schemeClr val="bg1"/>
                </a:solidFill>
              </a:rPr>
              <a:t>steepest ascent</a:t>
            </a:r>
          </a:p>
        </p:txBody>
      </p:sp>
      <p:sp>
        <p:nvSpPr>
          <p:cNvPr id="28" name="矩形 27"/>
          <p:cNvSpPr/>
          <p:nvPr/>
        </p:nvSpPr>
        <p:spPr>
          <a:xfrm>
            <a:off x="6171090" y="4925574"/>
            <a:ext cx="440615" cy="4388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右箭头 28"/>
          <p:cNvSpPr/>
          <p:nvPr/>
        </p:nvSpPr>
        <p:spPr>
          <a:xfrm rot="5400000">
            <a:off x="6075162" y="5713292"/>
            <a:ext cx="632468" cy="331761"/>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30" name="文本框 29"/>
          <p:cNvSpPr txBox="1"/>
          <p:nvPr/>
        </p:nvSpPr>
        <p:spPr>
          <a:xfrm>
            <a:off x="5402377" y="6207289"/>
            <a:ext cx="2309799" cy="461665"/>
          </a:xfrm>
          <a:prstGeom prst="rect">
            <a:avLst/>
          </a:prstGeom>
          <a:noFill/>
        </p:spPr>
        <p:txBody>
          <a:bodyPr wrap="square" rtlCol="0">
            <a:spAutoFit/>
          </a:bodyPr>
          <a:lstStyle/>
          <a:p>
            <a:r>
              <a:rPr lang="en-US" altLang="zh-CN" sz="2400" b="1" dirty="0">
                <a:solidFill>
                  <a:schemeClr val="bg1"/>
                </a:solidFill>
              </a:rPr>
              <a:t>learning rate.</a:t>
            </a:r>
          </a:p>
        </p:txBody>
      </p:sp>
    </p:spTree>
    <p:extLst>
      <p:ext uri="{BB962C8B-B14F-4D97-AF65-F5344CB8AC3E}">
        <p14:creationId xmlns:p14="http://schemas.microsoft.com/office/powerpoint/2010/main" val="42179158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
                                            <p:txEl>
                                              <p:pRg st="0" end="0"/>
                                            </p:txEl>
                                          </p:spTgt>
                                        </p:tgtEl>
                                        <p:attrNameLst>
                                          <p:attrName>style.visibility</p:attrName>
                                        </p:attrNameLst>
                                      </p:cBhvr>
                                      <p:to>
                                        <p:strVal val="visible"/>
                                      </p:to>
                                    </p:set>
                                    <p:animEffect transition="in" filter="fade">
                                      <p:cBhvr>
                                        <p:cTn id="25" dur="500"/>
                                        <p:tgtEl>
                                          <p:spTgt spid="1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500"/>
                                        <p:tgtEl>
                                          <p:spTgt spid="2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6">
                                            <p:txEl>
                                              <p:pRg st="0" end="0"/>
                                            </p:txEl>
                                          </p:spTgt>
                                        </p:tgtEl>
                                        <p:attrNameLst>
                                          <p:attrName>style.visibility</p:attrName>
                                        </p:attrNameLst>
                                      </p:cBhvr>
                                      <p:to>
                                        <p:strVal val="visible"/>
                                      </p:to>
                                    </p:set>
                                    <p:animEffect transition="in" filter="fade">
                                      <p:cBhvr>
                                        <p:cTn id="50" dur="500"/>
                                        <p:tgtEl>
                                          <p:spTgt spid="26">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500"/>
                                        <p:tgtEl>
                                          <p:spTgt spid="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500"/>
                                        <p:tgtEl>
                                          <p:spTgt spid="28"/>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30">
                                            <p:txEl>
                                              <p:pRg st="0" end="0"/>
                                            </p:txEl>
                                          </p:spTgt>
                                        </p:tgtEl>
                                        <p:attrNameLst>
                                          <p:attrName>style.visibility</p:attrName>
                                        </p:attrNameLst>
                                      </p:cBhvr>
                                      <p:to>
                                        <p:strVal val="visible"/>
                                      </p:to>
                                    </p:set>
                                    <p:animEffect transition="in" filter="fade">
                                      <p:cBhvr>
                                        <p:cTn id="75" dur="500"/>
                                        <p:tgtEl>
                                          <p:spTgt spid="3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5" grpId="0" animBg="1"/>
      <p:bldP spid="16" grpId="0" animBg="1"/>
      <p:bldP spid="19" grpId="0" animBg="1"/>
      <p:bldP spid="23" grpId="0" animBg="1"/>
      <p:bldP spid="24" grpId="0" animBg="1"/>
      <p:bldP spid="25" grpId="0" animBg="1"/>
      <p:bldP spid="27" grpId="0"/>
      <p:bldP spid="28" grpId="0" animBg="1"/>
      <p:bldP spid="2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pic>
        <p:nvPicPr>
          <p:cNvPr id="6" name="图片 5"/>
          <p:cNvPicPr>
            <a:picLocks noChangeAspect="1"/>
          </p:cNvPicPr>
          <p:nvPr/>
        </p:nvPicPr>
        <p:blipFill>
          <a:blip r:embed="rId3"/>
          <a:stretch>
            <a:fillRect/>
          </a:stretch>
        </p:blipFill>
        <p:spPr>
          <a:xfrm>
            <a:off x="3387445" y="1625166"/>
            <a:ext cx="5904386" cy="952988"/>
          </a:xfrm>
          <a:prstGeom prst="rect">
            <a:avLst/>
          </a:prstGeom>
        </p:spPr>
      </p:pic>
      <mc:AlternateContent xmlns:mc="http://schemas.openxmlformats.org/markup-compatibility/2006" xmlns:a14="http://schemas.microsoft.com/office/drawing/2010/main">
        <mc:Choice Requires="a14">
          <p:sp>
            <p:nvSpPr>
              <p:cNvPr id="30" name="文本框 29"/>
              <p:cNvSpPr txBox="1"/>
              <p:nvPr/>
            </p:nvSpPr>
            <p:spPr>
              <a:xfrm>
                <a:off x="2830627" y="2797315"/>
                <a:ext cx="7399223" cy="1235338"/>
              </a:xfrm>
              <a:prstGeom prst="rect">
                <a:avLst/>
              </a:prstGeom>
              <a:noFill/>
            </p:spPr>
            <p:txBody>
              <a:bodyPr wrap="square" rtlCol="0">
                <a:spAutoFit/>
              </a:bodyPr>
              <a:lstStyle/>
              <a:p>
                <a:r>
                  <a:rPr lang="en-US" altLang="zh-CN" sz="2400" b="1" dirty="0" smtClean="0">
                    <a:solidFill>
                      <a:schemeClr val="bg1"/>
                    </a:solidFill>
                  </a:rPr>
                  <a:t>The </a:t>
                </a:r>
                <a:r>
                  <a:rPr lang="en-US" altLang="zh-CN" sz="2400" b="1" dirty="0">
                    <a:solidFill>
                      <a:srgbClr val="FF0000"/>
                    </a:solidFill>
                  </a:rPr>
                  <a:t>absence of direct connections</a:t>
                </a:r>
                <a:r>
                  <a:rPr lang="en-US" altLang="zh-CN" sz="2400" b="1" dirty="0">
                    <a:solidFill>
                      <a:schemeClr val="bg1"/>
                    </a:solidFill>
                  </a:rPr>
                  <a:t> between hidden units </a:t>
                </a:r>
                <a:r>
                  <a:rPr lang="en-US" altLang="zh-CN" sz="2400" b="1" dirty="0" smtClean="0">
                    <a:solidFill>
                      <a:schemeClr val="bg1"/>
                    </a:solidFill>
                  </a:rPr>
                  <a:t>in an </a:t>
                </a:r>
                <a:r>
                  <a:rPr lang="en-US" altLang="zh-CN" sz="2400" b="1" dirty="0">
                    <a:solidFill>
                      <a:schemeClr val="bg1"/>
                    </a:solidFill>
                  </a:rPr>
                  <a:t>RBM makes it is very easy to get an unbiased sample </a:t>
                </a:r>
                <a:r>
                  <a:rPr lang="en-US" altLang="zh-CN" sz="2400" b="1" dirty="0" smtClean="0">
                    <a:solidFill>
                      <a:schemeClr val="bg1"/>
                    </a:solidFill>
                  </a:rPr>
                  <a:t>of  </a:t>
                </a:r>
                <a:r>
                  <a:rPr lang="en-US" altLang="zh-CN" sz="2400" b="1" i="1" dirty="0" smtClean="0">
                    <a:solidFill>
                      <a:srgbClr val="FF0000"/>
                    </a:solidFill>
                    <a:latin typeface="Cambria Math" panose="02040503050406030204" pitchFamily="18" charset="0"/>
                  </a:rPr>
                  <a:t>&lt;</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m:rPr>
                            <m:sty m:val="p"/>
                          </m:rPr>
                          <a:rPr lang="en-US" altLang="zh-CN" sz="2400" b="1" i="1" dirty="0">
                            <a:solidFill>
                              <a:srgbClr val="FF0000"/>
                            </a:solidFill>
                            <a:latin typeface="Cambria Math" panose="02040503050406030204" pitchFamily="18" charset="0"/>
                          </a:rPr>
                          <m:t>v</m:t>
                        </m:r>
                      </m:e>
                      <m:sub>
                        <m:r>
                          <a:rPr lang="en-US" altLang="zh-CN" sz="2400" b="1" i="1" dirty="0">
                            <a:solidFill>
                              <a:srgbClr val="FF0000"/>
                            </a:solidFill>
                            <a:latin typeface="Cambria Math" panose="02040503050406030204" pitchFamily="18" charset="0"/>
                          </a:rPr>
                          <m:t>𝒊</m:t>
                        </m:r>
                      </m:sub>
                    </m:sSub>
                  </m:oMath>
                </a14:m>
                <a:r>
                  <a:rPr lang="en-US" altLang="zh-CN" sz="2400" b="1" dirty="0">
                    <a:solidFill>
                      <a:srgbClr val="FF0000"/>
                    </a:solidFill>
                  </a:rPr>
                  <a:t>,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n-US" altLang="zh-CN" sz="2400" b="1" i="1" dirty="0">
                            <a:solidFill>
                              <a:srgbClr val="FF0000"/>
                            </a:solidFill>
                            <a:latin typeface="Cambria Math" panose="02040503050406030204" pitchFamily="18" charset="0"/>
                          </a:rPr>
                          <m:t>𝒉</m:t>
                        </m:r>
                      </m:e>
                      <m:sub>
                        <m:r>
                          <a:rPr lang="en-US" altLang="zh-CN" sz="2400" b="1" i="1" dirty="0">
                            <a:solidFill>
                              <a:srgbClr val="FF0000"/>
                            </a:solidFill>
                            <a:latin typeface="Cambria Math" panose="02040503050406030204" pitchFamily="18" charset="0"/>
                          </a:rPr>
                          <m:t>𝒋</m:t>
                        </m:r>
                      </m:sub>
                    </m:sSub>
                    <m:sSub>
                      <m:sSubPr>
                        <m:ctrlPr>
                          <a:rPr lang="en-US" altLang="zh-CN" sz="2400" b="1" i="1" dirty="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&gt;</m:t>
                        </m:r>
                      </m:e>
                      <m:sub>
                        <m:r>
                          <a:rPr lang="en-US" altLang="zh-CN" sz="2400" b="1" i="1" dirty="0" smtClean="0">
                            <a:solidFill>
                              <a:srgbClr val="FF0000"/>
                            </a:solidFill>
                            <a:latin typeface="Cambria Math" panose="02040503050406030204" pitchFamily="18" charset="0"/>
                          </a:rPr>
                          <m:t>𝒅𝒂𝒕𝒂</m:t>
                        </m:r>
                      </m:sub>
                    </m:sSub>
                  </m:oMath>
                </a14:m>
                <a:endParaRPr lang="en-US" altLang="zh-CN" sz="2400" b="1" dirty="0">
                  <a:solidFill>
                    <a:schemeClr val="bg1"/>
                  </a:solidFill>
                </a:endParaRPr>
              </a:p>
            </p:txBody>
          </p:sp>
        </mc:Choice>
        <mc:Fallback xmlns="">
          <p:sp>
            <p:nvSpPr>
              <p:cNvPr id="30" name="文本框 29"/>
              <p:cNvSpPr txBox="1">
                <a:spLocks noRot="1" noChangeAspect="1" noMove="1" noResize="1" noEditPoints="1" noAdjustHandles="1" noChangeArrowheads="1" noChangeShapeType="1" noTextEdit="1"/>
              </p:cNvSpPr>
              <p:nvPr/>
            </p:nvSpPr>
            <p:spPr>
              <a:xfrm>
                <a:off x="2830627" y="2797315"/>
                <a:ext cx="7399223" cy="1235338"/>
              </a:xfrm>
              <a:prstGeom prst="rect">
                <a:avLst/>
              </a:prstGeom>
              <a:blipFill rotWithShape="0">
                <a:blip r:embed="rId4"/>
                <a:stretch>
                  <a:fillRect l="-1236" t="-3941" r="-1071" b="-7882"/>
                </a:stretch>
              </a:blipFill>
            </p:spPr>
            <p:txBody>
              <a:bodyPr/>
              <a:lstStyle/>
              <a:p>
                <a:r>
                  <a:rPr lang="zh-CN" altLang="en-US">
                    <a:noFill/>
                  </a:rPr>
                  <a:t> </a:t>
                </a:r>
              </a:p>
            </p:txBody>
          </p:sp>
        </mc:Fallback>
      </mc:AlternateContent>
      <p:pic>
        <p:nvPicPr>
          <p:cNvPr id="2" name="图片 1"/>
          <p:cNvPicPr>
            <a:picLocks noChangeAspect="1"/>
          </p:cNvPicPr>
          <p:nvPr/>
        </p:nvPicPr>
        <p:blipFill>
          <a:blip r:embed="rId5"/>
          <a:stretch>
            <a:fillRect/>
          </a:stretch>
        </p:blipFill>
        <p:spPr>
          <a:xfrm>
            <a:off x="817659" y="4566688"/>
            <a:ext cx="5139571" cy="919712"/>
          </a:xfrm>
          <a:prstGeom prst="rect">
            <a:avLst/>
          </a:prstGeom>
        </p:spPr>
      </p:pic>
      <p:pic>
        <p:nvPicPr>
          <p:cNvPr id="7" name="图片 6"/>
          <p:cNvPicPr>
            <a:picLocks noChangeAspect="1"/>
          </p:cNvPicPr>
          <p:nvPr/>
        </p:nvPicPr>
        <p:blipFill>
          <a:blip r:embed="rId6"/>
          <a:stretch>
            <a:fillRect/>
          </a:stretch>
        </p:blipFill>
        <p:spPr>
          <a:xfrm>
            <a:off x="6796837" y="4566688"/>
            <a:ext cx="4500023" cy="919712"/>
          </a:xfrm>
          <a:prstGeom prst="rect">
            <a:avLst/>
          </a:prstGeom>
        </p:spPr>
      </p:pic>
      <p:sp>
        <p:nvSpPr>
          <p:cNvPr id="31" name="文本框 30"/>
          <p:cNvSpPr txBox="1"/>
          <p:nvPr/>
        </p:nvSpPr>
        <p:spPr>
          <a:xfrm>
            <a:off x="630331" y="5559405"/>
            <a:ext cx="7399223" cy="461665"/>
          </a:xfrm>
          <a:prstGeom prst="rect">
            <a:avLst/>
          </a:prstGeom>
          <a:noFill/>
        </p:spPr>
        <p:txBody>
          <a:bodyPr wrap="square" rtlCol="0">
            <a:spAutoFit/>
          </a:bodyPr>
          <a:lstStyle/>
          <a:p>
            <a:r>
              <a:rPr lang="en-US" altLang="zh-CN" sz="2400" b="1" dirty="0">
                <a:solidFill>
                  <a:schemeClr val="bg1"/>
                </a:solidFill>
              </a:rPr>
              <a:t>Given a randomly selected training case, </a:t>
            </a:r>
            <a:r>
              <a:rPr lang="en-US" altLang="zh-CN" sz="2400" b="1" dirty="0" smtClean="0">
                <a:solidFill>
                  <a:schemeClr val="bg1"/>
                </a:solidFill>
              </a:rPr>
              <a:t>v</a:t>
            </a:r>
            <a:endParaRPr lang="en-US" altLang="zh-CN" sz="2400" b="1" dirty="0">
              <a:solidFill>
                <a:schemeClr val="bg1"/>
              </a:solidFill>
            </a:endParaRPr>
          </a:p>
        </p:txBody>
      </p:sp>
      <p:sp>
        <p:nvSpPr>
          <p:cNvPr id="32" name="文本框 31"/>
          <p:cNvSpPr txBox="1"/>
          <p:nvPr/>
        </p:nvSpPr>
        <p:spPr>
          <a:xfrm>
            <a:off x="7575324" y="5559405"/>
            <a:ext cx="3433013" cy="461665"/>
          </a:xfrm>
          <a:prstGeom prst="rect">
            <a:avLst/>
          </a:prstGeom>
          <a:noFill/>
        </p:spPr>
        <p:txBody>
          <a:bodyPr wrap="square" rtlCol="0">
            <a:spAutoFit/>
          </a:bodyPr>
          <a:lstStyle/>
          <a:p>
            <a:r>
              <a:rPr lang="en-US" altLang="zh-CN" sz="2400" b="1" dirty="0" smtClean="0">
                <a:solidFill>
                  <a:schemeClr val="bg1"/>
                </a:solidFill>
              </a:rPr>
              <a:t>Given </a:t>
            </a:r>
            <a:r>
              <a:rPr lang="en-US" altLang="zh-CN" sz="2400" b="1" dirty="0">
                <a:solidFill>
                  <a:schemeClr val="bg1"/>
                </a:solidFill>
              </a:rPr>
              <a:t>a </a:t>
            </a:r>
            <a:r>
              <a:rPr lang="en-US" altLang="zh-CN" sz="2400" b="1" dirty="0" smtClean="0">
                <a:solidFill>
                  <a:schemeClr val="bg1"/>
                </a:solidFill>
              </a:rPr>
              <a:t>hidden vector</a:t>
            </a:r>
            <a:endParaRPr lang="en-US" altLang="zh-CN" sz="2400" b="1" dirty="0">
              <a:solidFill>
                <a:schemeClr val="bg1"/>
              </a:solidFill>
            </a:endParaRPr>
          </a:p>
        </p:txBody>
      </p:sp>
    </p:spTree>
    <p:extLst>
      <p:ext uri="{BB962C8B-B14F-4D97-AF65-F5344CB8AC3E}">
        <p14:creationId xmlns:p14="http://schemas.microsoft.com/office/powerpoint/2010/main" val="383505851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xEl>
                                              <p:pRg st="0" end="0"/>
                                            </p:txEl>
                                          </p:spTgt>
                                        </p:tgtEl>
                                        <p:attrNameLst>
                                          <p:attrName>style.visibility</p:attrName>
                                        </p:attrNameLst>
                                      </p:cBhvr>
                                      <p:to>
                                        <p:strVal val="visible"/>
                                      </p:to>
                                    </p:set>
                                    <p:animEffect transition="in" filter="fade">
                                      <p:cBhvr>
                                        <p:cTn id="12" dur="500"/>
                                        <p:tgtEl>
                                          <p:spTgt spid="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1" grpId="0"/>
      <p:bldP spid="3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sp>
        <p:nvSpPr>
          <p:cNvPr id="30" name="文本框 29"/>
          <p:cNvSpPr txBox="1"/>
          <p:nvPr/>
        </p:nvSpPr>
        <p:spPr>
          <a:xfrm>
            <a:off x="2428626" y="2490472"/>
            <a:ext cx="7399223" cy="1200329"/>
          </a:xfrm>
          <a:prstGeom prst="rect">
            <a:avLst/>
          </a:prstGeom>
          <a:noFill/>
        </p:spPr>
        <p:txBody>
          <a:bodyPr wrap="square" rtlCol="0">
            <a:spAutoFit/>
          </a:bodyPr>
          <a:lstStyle/>
          <a:p>
            <a:pPr algn="ctr"/>
            <a:r>
              <a:rPr lang="en-US" altLang="zh-CN" sz="2400" b="1" dirty="0" smtClean="0">
                <a:solidFill>
                  <a:schemeClr val="bg1"/>
                </a:solidFill>
              </a:rPr>
              <a:t>It </a:t>
            </a:r>
            <a:r>
              <a:rPr lang="en-US" altLang="zh-CN" sz="2400" b="1" dirty="0">
                <a:solidFill>
                  <a:schemeClr val="bg1"/>
                </a:solidFill>
              </a:rPr>
              <a:t>can be done by starting at any </a:t>
            </a:r>
            <a:r>
              <a:rPr lang="en-US" altLang="zh-CN" sz="2400" b="1" dirty="0" smtClean="0">
                <a:solidFill>
                  <a:schemeClr val="bg1"/>
                </a:solidFill>
              </a:rPr>
              <a:t>random state </a:t>
            </a:r>
            <a:r>
              <a:rPr lang="en-US" altLang="zh-CN" sz="2400" b="1" dirty="0">
                <a:solidFill>
                  <a:schemeClr val="bg1"/>
                </a:solidFill>
              </a:rPr>
              <a:t>of the visible units and performing </a:t>
            </a:r>
            <a:r>
              <a:rPr lang="en-US" altLang="zh-CN" sz="2400" b="1" dirty="0">
                <a:solidFill>
                  <a:srgbClr val="FF0000"/>
                </a:solidFill>
              </a:rPr>
              <a:t>alternating Gibbs sampling</a:t>
            </a:r>
          </a:p>
          <a:p>
            <a:pPr algn="ctr"/>
            <a:r>
              <a:rPr lang="en-US" altLang="zh-CN" sz="2400" b="1" dirty="0">
                <a:solidFill>
                  <a:schemeClr val="bg1"/>
                </a:solidFill>
              </a:rPr>
              <a:t>for a very long time.</a:t>
            </a:r>
          </a:p>
        </p:txBody>
      </p:sp>
      <p:sp>
        <p:nvSpPr>
          <p:cNvPr id="13" name="文本框 12"/>
          <p:cNvSpPr txBox="1"/>
          <p:nvPr/>
        </p:nvSpPr>
        <p:spPr>
          <a:xfrm>
            <a:off x="3383082" y="3872102"/>
            <a:ext cx="6040806" cy="1200329"/>
          </a:xfrm>
          <a:prstGeom prst="rect">
            <a:avLst/>
          </a:prstGeom>
          <a:noFill/>
        </p:spPr>
        <p:txBody>
          <a:bodyPr wrap="square" rtlCol="0">
            <a:spAutoFit/>
          </a:bodyPr>
          <a:lstStyle/>
          <a:p>
            <a:pPr algn="ctr"/>
            <a:r>
              <a:rPr lang="en-US" altLang="zh-CN" sz="2400" b="1" dirty="0">
                <a:solidFill>
                  <a:schemeClr val="bg1"/>
                </a:solidFill>
              </a:rPr>
              <a:t>Alternating Gibbs sampling </a:t>
            </a:r>
            <a:r>
              <a:rPr lang="en-US" altLang="zh-CN" sz="2400" b="1" dirty="0" smtClean="0">
                <a:solidFill>
                  <a:schemeClr val="bg1"/>
                </a:solidFill>
              </a:rPr>
              <a:t>consists of </a:t>
            </a:r>
          </a:p>
          <a:p>
            <a:pPr marL="342900" indent="-342900" algn="ctr">
              <a:buFont typeface="Arial" panose="020B0604020202020204" pitchFamily="34" charset="0"/>
              <a:buChar char="•"/>
            </a:pPr>
            <a:r>
              <a:rPr lang="en-US" altLang="zh-CN" sz="2400" b="1" dirty="0" smtClean="0">
                <a:solidFill>
                  <a:schemeClr val="bg1"/>
                </a:solidFill>
              </a:rPr>
              <a:t>updating </a:t>
            </a:r>
            <a:r>
              <a:rPr lang="en-US" altLang="zh-CN" sz="2400" b="1" dirty="0">
                <a:solidFill>
                  <a:schemeClr val="bg1"/>
                </a:solidFill>
              </a:rPr>
              <a:t>all of the hidden units in parallel </a:t>
            </a:r>
            <a:endParaRPr lang="en-US" altLang="zh-CN" sz="2400" b="1" dirty="0" smtClean="0">
              <a:solidFill>
                <a:schemeClr val="bg1"/>
              </a:solidFill>
            </a:endParaRPr>
          </a:p>
          <a:p>
            <a:pPr marL="342900" indent="-342900" algn="ctr">
              <a:buFont typeface="Arial" panose="020B0604020202020204" pitchFamily="34" charset="0"/>
              <a:buChar char="•"/>
            </a:pPr>
            <a:r>
              <a:rPr lang="en-US" altLang="zh-CN" sz="2400" b="1" dirty="0" smtClean="0">
                <a:solidFill>
                  <a:schemeClr val="bg1"/>
                </a:solidFill>
              </a:rPr>
              <a:t>updating </a:t>
            </a:r>
            <a:r>
              <a:rPr lang="en-US" altLang="zh-CN" sz="2400" b="1" dirty="0">
                <a:solidFill>
                  <a:schemeClr val="bg1"/>
                </a:solidFill>
              </a:rPr>
              <a:t>all of the visible units in </a:t>
            </a:r>
            <a:r>
              <a:rPr lang="en-US" altLang="zh-CN" sz="2400" b="1" dirty="0" smtClean="0">
                <a:solidFill>
                  <a:schemeClr val="bg1"/>
                </a:solidFill>
              </a:rPr>
              <a:t>parallel</a:t>
            </a:r>
            <a:endParaRPr lang="en-US" altLang="zh-CN" sz="2400" b="1" dirty="0">
              <a:solidFill>
                <a:schemeClr val="bg1"/>
              </a:solidFill>
            </a:endParaRPr>
          </a:p>
        </p:txBody>
      </p:sp>
    </p:spTree>
    <p:extLst>
      <p:ext uri="{BB962C8B-B14F-4D97-AF65-F5344CB8AC3E}">
        <p14:creationId xmlns:p14="http://schemas.microsoft.com/office/powerpoint/2010/main" val="299928951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xEl>
                                              <p:pRg st="0" end="0"/>
                                            </p:txEl>
                                          </p:spTgt>
                                        </p:tgtEl>
                                        <p:attrNameLst>
                                          <p:attrName>style.visibility</p:attrName>
                                        </p:attrNameLst>
                                      </p:cBhvr>
                                      <p:to>
                                        <p:strVal val="visible"/>
                                      </p:to>
                                    </p:set>
                                    <p:animEffect transition="in" filter="fade">
                                      <p:cBhvr>
                                        <p:cTn id="12" dur="500"/>
                                        <p:tgtEl>
                                          <p:spTgt spid="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
                                            <p:txEl>
                                              <p:pRg st="1" end="1"/>
                                            </p:txEl>
                                          </p:spTgt>
                                        </p:tgtEl>
                                        <p:attrNameLst>
                                          <p:attrName>style.visibility</p:attrName>
                                        </p:attrNameLst>
                                      </p:cBhvr>
                                      <p:to>
                                        <p:strVal val="visible"/>
                                      </p:to>
                                    </p:set>
                                    <p:animEffect transition="in" filter="fade">
                                      <p:cBhvr>
                                        <p:cTn id="17" dur="500"/>
                                        <p:tgtEl>
                                          <p:spTgt spid="3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0" end="0"/>
                                            </p:txEl>
                                          </p:spTgt>
                                        </p:tgtEl>
                                        <p:attrNameLst>
                                          <p:attrName>style.visibility</p:attrName>
                                        </p:attrNameLst>
                                      </p:cBhvr>
                                      <p:to>
                                        <p:strVal val="visible"/>
                                      </p:to>
                                    </p:set>
                                    <p:animEffect transition="in" filter="fade">
                                      <p:cBhvr>
                                        <p:cTn id="22" dur="500"/>
                                        <p:tgtEl>
                                          <p:spTgt spid="1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xEl>
                                              <p:pRg st="1" end="1"/>
                                            </p:txEl>
                                          </p:spTgt>
                                        </p:tgtEl>
                                        <p:attrNameLst>
                                          <p:attrName>style.visibility</p:attrName>
                                        </p:attrNameLst>
                                      </p:cBhvr>
                                      <p:to>
                                        <p:strVal val="visible"/>
                                      </p:to>
                                    </p:set>
                                    <p:animEffect transition="in" filter="fade">
                                      <p:cBhvr>
                                        <p:cTn id="27" dur="500"/>
                                        <p:tgtEl>
                                          <p:spTgt spid="13">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
                                            <p:txEl>
                                              <p:pRg st="2" end="2"/>
                                            </p:txEl>
                                          </p:spTgt>
                                        </p:tgtEl>
                                        <p:attrNameLst>
                                          <p:attrName>style.visibility</p:attrName>
                                        </p:attrNameLst>
                                      </p:cBhvr>
                                      <p:to>
                                        <p:strVal val="visible"/>
                                      </p:to>
                                    </p:set>
                                    <p:animEffect transition="in" filter="fade">
                                      <p:cBhvr>
                                        <p:cTn id="32"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sp>
        <p:nvSpPr>
          <p:cNvPr id="30" name="文本框 29"/>
          <p:cNvSpPr txBox="1"/>
          <p:nvPr/>
        </p:nvSpPr>
        <p:spPr>
          <a:xfrm>
            <a:off x="2400892" y="1842000"/>
            <a:ext cx="7399223" cy="830997"/>
          </a:xfrm>
          <a:prstGeom prst="rect">
            <a:avLst/>
          </a:prstGeom>
          <a:noFill/>
        </p:spPr>
        <p:txBody>
          <a:bodyPr wrap="square" rtlCol="0">
            <a:spAutoFit/>
          </a:bodyPr>
          <a:lstStyle/>
          <a:p>
            <a:r>
              <a:rPr lang="en-US" altLang="zh-CN" sz="2400" b="1" dirty="0">
                <a:solidFill>
                  <a:schemeClr val="bg1"/>
                </a:solidFill>
              </a:rPr>
              <a:t>A much faster learning procedure called </a:t>
            </a:r>
            <a:r>
              <a:rPr lang="en-US" altLang="zh-CN" sz="2400" b="1" dirty="0">
                <a:solidFill>
                  <a:srgbClr val="FF0000"/>
                </a:solidFill>
              </a:rPr>
              <a:t>contrastive </a:t>
            </a:r>
            <a:r>
              <a:rPr lang="en-US" altLang="zh-CN" sz="2400" b="1" dirty="0" smtClean="0">
                <a:solidFill>
                  <a:srgbClr val="FF0000"/>
                </a:solidFill>
              </a:rPr>
              <a:t>divergence (CD</a:t>
            </a:r>
            <a:r>
              <a:rPr lang="en-US" altLang="zh-CN" sz="2400" b="1" dirty="0">
                <a:solidFill>
                  <a:srgbClr val="FF0000"/>
                </a:solidFill>
              </a:rPr>
              <a:t>) </a:t>
            </a:r>
            <a:r>
              <a:rPr lang="en-US" altLang="zh-CN" sz="2400" b="1" dirty="0">
                <a:solidFill>
                  <a:schemeClr val="bg1"/>
                </a:solidFill>
              </a:rPr>
              <a:t>was proposed</a:t>
            </a:r>
          </a:p>
        </p:txBody>
      </p:sp>
      <mc:AlternateContent xmlns:mc="http://schemas.openxmlformats.org/markup-compatibility/2006" xmlns:a14="http://schemas.microsoft.com/office/drawing/2010/main">
        <mc:Choice Requires="a14">
          <p:sp>
            <p:nvSpPr>
              <p:cNvPr id="8" name="文本框 7"/>
              <p:cNvSpPr txBox="1"/>
              <p:nvPr/>
            </p:nvSpPr>
            <p:spPr>
              <a:xfrm>
                <a:off x="906199" y="2889831"/>
                <a:ext cx="9791108" cy="2308324"/>
              </a:xfrm>
              <a:prstGeom prst="rect">
                <a:avLst/>
              </a:prstGeom>
              <a:noFill/>
            </p:spPr>
            <p:txBody>
              <a:bodyPr wrap="square" rtlCol="0">
                <a:spAutoFit/>
              </a:bodyPr>
              <a:lstStyle/>
              <a:p>
                <a:pPr marL="342900" indent="-342900">
                  <a:buFont typeface="Arial" panose="020B0604020202020204" pitchFamily="34" charset="0"/>
                  <a:buChar char="•"/>
                </a:pPr>
                <a:r>
                  <a:rPr lang="en-US" altLang="zh-CN" sz="2400" b="1" dirty="0">
                    <a:solidFill>
                      <a:schemeClr val="bg1"/>
                    </a:solidFill>
                  </a:rPr>
                  <a:t>This starts by setting the </a:t>
                </a:r>
                <a:r>
                  <a:rPr lang="en-US" altLang="zh-CN" sz="2400" b="1" dirty="0" smtClean="0">
                    <a:solidFill>
                      <a:schemeClr val="bg1"/>
                    </a:solidFill>
                  </a:rPr>
                  <a:t>states of </a:t>
                </a:r>
                <a:r>
                  <a:rPr lang="en-US" altLang="zh-CN" sz="2400" b="1" dirty="0">
                    <a:solidFill>
                      <a:schemeClr val="bg1"/>
                    </a:solidFill>
                  </a:rPr>
                  <a:t>the visible units to a training vector. </a:t>
                </a:r>
                <a:endParaRPr lang="en-US" altLang="zh-CN" sz="2400" b="1" dirty="0" smtClean="0">
                  <a:solidFill>
                    <a:schemeClr val="bg1"/>
                  </a:solidFill>
                </a:endParaRPr>
              </a:p>
              <a:p>
                <a:pPr marL="342900" indent="-342900">
                  <a:buFont typeface="Arial" panose="020B0604020202020204" pitchFamily="34" charset="0"/>
                  <a:buChar char="•"/>
                </a:pPr>
                <a:endParaRPr lang="en-US" altLang="zh-CN" sz="2400" b="1" dirty="0" smtClean="0">
                  <a:solidFill>
                    <a:schemeClr val="bg1"/>
                  </a:solidFill>
                </a:endParaRPr>
              </a:p>
              <a:p>
                <a:pPr marL="342900" indent="-342900">
                  <a:buFont typeface="Arial" panose="020B0604020202020204" pitchFamily="34" charset="0"/>
                  <a:buChar char="•"/>
                </a:pPr>
                <a:r>
                  <a:rPr lang="en-US" altLang="zh-CN" sz="2400" b="1" dirty="0" smtClean="0">
                    <a:solidFill>
                      <a:schemeClr val="bg1"/>
                    </a:solidFill>
                  </a:rPr>
                  <a:t>Then </a:t>
                </a:r>
                <a:r>
                  <a:rPr lang="en-US" altLang="zh-CN" sz="2400" b="1" dirty="0">
                    <a:solidFill>
                      <a:schemeClr val="bg1"/>
                    </a:solidFill>
                  </a:rPr>
                  <a:t>the binary states </a:t>
                </a:r>
                <a:r>
                  <a:rPr lang="en-US" altLang="zh-CN" sz="2400" b="1" dirty="0" smtClean="0">
                    <a:solidFill>
                      <a:schemeClr val="bg1"/>
                    </a:solidFill>
                  </a:rPr>
                  <a:t>of the </a:t>
                </a:r>
                <a:r>
                  <a:rPr lang="en-US" altLang="zh-CN" sz="2400" b="1" dirty="0">
                    <a:solidFill>
                      <a:schemeClr val="bg1"/>
                    </a:solidFill>
                  </a:rPr>
                  <a:t>hidden units are all computed in </a:t>
                </a:r>
                <a:r>
                  <a:rPr lang="en-US" altLang="zh-CN" sz="2400" b="1" dirty="0" err="1" smtClean="0">
                    <a:solidFill>
                      <a:schemeClr val="bg1"/>
                    </a:solidFill>
                  </a:rPr>
                  <a:t>paralle</a:t>
                </a:r>
                <a:r>
                  <a:rPr lang="en-US" altLang="zh-CN" sz="2400" b="1" dirty="0" smtClean="0">
                    <a:solidFill>
                      <a:schemeClr val="bg1"/>
                    </a:solidFill>
                  </a:rPr>
                  <a:t>. </a:t>
                </a:r>
              </a:p>
              <a:p>
                <a:pPr marL="342900" indent="-342900">
                  <a:buFont typeface="Arial" panose="020B0604020202020204" pitchFamily="34" charset="0"/>
                  <a:buChar char="•"/>
                </a:pPr>
                <a:endParaRPr lang="en-US" altLang="zh-CN" sz="2400" b="1" dirty="0" smtClean="0">
                  <a:solidFill>
                    <a:schemeClr val="bg1"/>
                  </a:solidFill>
                </a:endParaRPr>
              </a:p>
              <a:p>
                <a:pPr marL="342900" indent="-342900">
                  <a:buFont typeface="Arial" panose="020B0604020202020204" pitchFamily="34" charset="0"/>
                  <a:buChar char="•"/>
                </a:pPr>
                <a:r>
                  <a:rPr lang="en-US" altLang="zh-CN" sz="2400" b="1" dirty="0" smtClean="0">
                    <a:solidFill>
                      <a:schemeClr val="bg1"/>
                    </a:solidFill>
                  </a:rPr>
                  <a:t>Once binary </a:t>
                </a:r>
                <a:r>
                  <a:rPr lang="en-US" altLang="zh-CN" sz="2400" b="1" dirty="0">
                    <a:solidFill>
                      <a:schemeClr val="bg1"/>
                    </a:solidFill>
                  </a:rPr>
                  <a:t>states have been chosen for the hidden units, a “</a:t>
                </a:r>
                <a:r>
                  <a:rPr lang="en-US" altLang="zh-CN" sz="2400" b="1" dirty="0" smtClean="0">
                    <a:solidFill>
                      <a:schemeClr val="bg1"/>
                    </a:solidFill>
                  </a:rPr>
                  <a:t>reconstruction” is </a:t>
                </a:r>
                <a:r>
                  <a:rPr lang="en-US" altLang="zh-CN" sz="2400" b="1" dirty="0">
                    <a:solidFill>
                      <a:schemeClr val="bg1"/>
                    </a:solidFill>
                  </a:rPr>
                  <a:t>produced by setting each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m:rPr>
                            <m:sty m:val="p"/>
                          </m:rPr>
                          <a:rPr lang="en-US" altLang="zh-CN" sz="2400" b="1" i="1" dirty="0">
                            <a:solidFill>
                              <a:srgbClr val="FF0000"/>
                            </a:solidFill>
                            <a:latin typeface="Cambria Math" panose="02040503050406030204" pitchFamily="18" charset="0"/>
                          </a:rPr>
                          <m:t>v</m:t>
                        </m:r>
                      </m:e>
                      <m:sub>
                        <m:r>
                          <a:rPr lang="en-US" altLang="zh-CN" sz="2400" b="1" i="1" dirty="0">
                            <a:solidFill>
                              <a:srgbClr val="FF0000"/>
                            </a:solidFill>
                            <a:latin typeface="Cambria Math" panose="02040503050406030204" pitchFamily="18" charset="0"/>
                          </a:rPr>
                          <m:t>𝒊</m:t>
                        </m:r>
                      </m:sub>
                    </m:sSub>
                  </m:oMath>
                </a14:m>
                <a:r>
                  <a:rPr lang="en-US" altLang="zh-CN" sz="2400" b="1" dirty="0">
                    <a:solidFill>
                      <a:schemeClr val="bg1"/>
                    </a:solidFill>
                  </a:rPr>
                  <a:t> to one with a </a:t>
                </a:r>
                <a:r>
                  <a:rPr lang="en-US" altLang="zh-CN" sz="2400" b="1" dirty="0" smtClean="0">
                    <a:solidFill>
                      <a:schemeClr val="bg1"/>
                    </a:solidFill>
                  </a:rPr>
                  <a:t>probability.</a:t>
                </a:r>
                <a:endParaRPr lang="en-US" altLang="zh-CN" sz="2400" b="1" dirty="0">
                  <a:solidFill>
                    <a:schemeClr val="bg1"/>
                  </a:solidFill>
                </a:endParaRPr>
              </a:p>
            </p:txBody>
          </p:sp>
        </mc:Choice>
        <mc:Fallback xmlns="">
          <p:sp>
            <p:nvSpPr>
              <p:cNvPr id="8" name="文本框 7"/>
              <p:cNvSpPr txBox="1">
                <a:spLocks noRot="1" noChangeAspect="1" noMove="1" noResize="1" noEditPoints="1" noAdjustHandles="1" noChangeArrowheads="1" noChangeShapeType="1" noTextEdit="1"/>
              </p:cNvSpPr>
              <p:nvPr/>
            </p:nvSpPr>
            <p:spPr>
              <a:xfrm>
                <a:off x="906199" y="2889831"/>
                <a:ext cx="9791108" cy="2308324"/>
              </a:xfrm>
              <a:prstGeom prst="rect">
                <a:avLst/>
              </a:prstGeom>
              <a:blipFill rotWithShape="0">
                <a:blip r:embed="rId3"/>
                <a:stretch>
                  <a:fillRect l="-872" t="-2111" r="-187" b="-5013"/>
                </a:stretch>
              </a:blipFill>
            </p:spPr>
            <p:txBody>
              <a:bodyPr/>
              <a:lstStyle/>
              <a:p>
                <a:r>
                  <a:rPr lang="zh-CN" altLang="en-US">
                    <a:noFill/>
                  </a:rPr>
                  <a:t> </a:t>
                </a:r>
              </a:p>
            </p:txBody>
          </p:sp>
        </mc:Fallback>
      </mc:AlternateContent>
      <p:pic>
        <p:nvPicPr>
          <p:cNvPr id="2" name="图片 1"/>
          <p:cNvPicPr>
            <a:picLocks noChangeAspect="1"/>
          </p:cNvPicPr>
          <p:nvPr/>
        </p:nvPicPr>
        <p:blipFill>
          <a:blip r:embed="rId4"/>
          <a:stretch>
            <a:fillRect/>
          </a:stretch>
        </p:blipFill>
        <p:spPr>
          <a:xfrm>
            <a:off x="2902436" y="5316551"/>
            <a:ext cx="6396133" cy="1047831"/>
          </a:xfrm>
          <a:prstGeom prst="rect">
            <a:avLst/>
          </a:prstGeom>
        </p:spPr>
      </p:pic>
    </p:spTree>
    <p:extLst>
      <p:ext uri="{BB962C8B-B14F-4D97-AF65-F5344CB8AC3E}">
        <p14:creationId xmlns:p14="http://schemas.microsoft.com/office/powerpoint/2010/main" val="13549254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xEl>
                                              <p:pRg st="0" end="0"/>
                                            </p:txEl>
                                          </p:spTgt>
                                        </p:tgtEl>
                                        <p:attrNameLst>
                                          <p:attrName>style.visibility</p:attrName>
                                        </p:attrNameLst>
                                      </p:cBhvr>
                                      <p:to>
                                        <p:strVal val="visible"/>
                                      </p:to>
                                    </p:set>
                                    <p:animEffect transition="in" filter="fade">
                                      <p:cBhvr>
                                        <p:cTn id="12" dur="500"/>
                                        <p:tgtEl>
                                          <p:spTgt spid="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基本变换</a:t>
            </a: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t>
            </a: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层</a:t>
            </a:r>
          </a:p>
        </p:txBody>
      </p:sp>
      <p:sp>
        <p:nvSpPr>
          <p:cNvPr id="2" name="文本框 1"/>
          <p:cNvSpPr txBox="1"/>
          <p:nvPr/>
        </p:nvSpPr>
        <p:spPr>
          <a:xfrm>
            <a:off x="1416424" y="1380565"/>
            <a:ext cx="6705600" cy="461665"/>
          </a:xfrm>
          <a:prstGeom prst="rect">
            <a:avLst/>
          </a:prstGeom>
          <a:noFill/>
        </p:spPr>
        <p:txBody>
          <a:bodyPr wrap="square" rtlCol="0">
            <a:spAutoFit/>
          </a:bodyPr>
          <a:lstStyle/>
          <a:p>
            <a:r>
              <a:rPr lang="zh-CN" altLang="en-US" dirty="0">
                <a:solidFill>
                  <a:schemeClr val="bg1"/>
                </a:solidFill>
              </a:rPr>
              <a:t>神经网络是</a:t>
            </a:r>
            <a:r>
              <a:rPr lang="zh-CN" altLang="en-US" dirty="0" smtClean="0">
                <a:solidFill>
                  <a:schemeClr val="bg1"/>
                </a:solidFill>
              </a:rPr>
              <a:t>由</a:t>
            </a:r>
            <a:r>
              <a:rPr lang="zh-CN" altLang="en-US" sz="2400" dirty="0" smtClean="0">
                <a:solidFill>
                  <a:srgbClr val="FF0000"/>
                </a:solidFill>
              </a:rPr>
              <a:t>层</a:t>
            </a:r>
            <a:r>
              <a:rPr lang="zh-CN" altLang="en-US" dirty="0">
                <a:solidFill>
                  <a:schemeClr val="bg1"/>
                </a:solidFill>
              </a:rPr>
              <a:t>构建的，那么每层究竟在做什么？</a:t>
            </a:r>
          </a:p>
        </p:txBody>
      </p:sp>
      <mc:AlternateContent xmlns:mc="http://schemas.openxmlformats.org/markup-compatibility/2006" xmlns:a14="http://schemas.microsoft.com/office/drawing/2010/main">
        <mc:Choice Requires="a14">
          <p:sp>
            <p:nvSpPr>
              <p:cNvPr id="30" name="文本框 29"/>
              <p:cNvSpPr txBox="1"/>
              <p:nvPr/>
            </p:nvSpPr>
            <p:spPr>
              <a:xfrm>
                <a:off x="4083984" y="3334871"/>
                <a:ext cx="3859866" cy="940194"/>
              </a:xfrm>
              <a:prstGeom prst="rect">
                <a:avLst/>
              </a:prstGeom>
              <a:noFill/>
            </p:spPr>
            <p:txBody>
              <a:bodyPr wrap="square" rtlCol="0">
                <a:spAutoFit/>
              </a:bodyPr>
              <a:lstStyle/>
              <a:p>
                <a:r>
                  <a:rPr lang="en-US" altLang="zh-CN" sz="4800" dirty="0" smtClean="0">
                    <a:solidFill>
                      <a:schemeClr val="bg1"/>
                    </a:solidFill>
                  </a:rPr>
                  <a:t> </a:t>
                </a:r>
                <a14:m>
                  <m:oMath xmlns:m="http://schemas.openxmlformats.org/officeDocument/2006/math">
                    <m:acc>
                      <m:accPr>
                        <m:chr m:val="⃗"/>
                        <m:ctrlPr>
                          <a:rPr lang="en-US" altLang="zh-CN" sz="4800" i="1" smtClean="0">
                            <a:solidFill>
                              <a:schemeClr val="bg1"/>
                            </a:solidFill>
                            <a:latin typeface="Cambria Math" panose="02040503050406030204" pitchFamily="18" charset="0"/>
                          </a:rPr>
                        </m:ctrlPr>
                      </m:accPr>
                      <m:e>
                        <m:r>
                          <a:rPr lang="en-US" altLang="zh-CN" sz="4800" b="0" i="1" smtClean="0">
                            <a:solidFill>
                              <a:schemeClr val="bg1"/>
                            </a:solidFill>
                            <a:latin typeface="Cambria Math" panose="02040503050406030204" pitchFamily="18" charset="0"/>
                          </a:rPr>
                          <m:t>𝑦</m:t>
                        </m:r>
                      </m:e>
                    </m:acc>
                  </m:oMath>
                </a14:m>
                <a:r>
                  <a:rPr lang="en-US" altLang="zh-CN" sz="4800" dirty="0">
                    <a:solidFill>
                      <a:schemeClr val="bg1"/>
                    </a:solidFill>
                  </a:rPr>
                  <a:t>= a(W×</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𝑥</m:t>
                        </m:r>
                      </m:e>
                    </m:acc>
                  </m:oMath>
                </a14:m>
                <a:r>
                  <a:rPr lang="en-US" altLang="zh-CN" sz="4800" dirty="0" smtClean="0">
                    <a:solidFill>
                      <a:schemeClr val="bg1"/>
                    </a:solidFill>
                  </a:rPr>
                  <a:t> + </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𝑏</m:t>
                        </m:r>
                      </m:e>
                    </m:acc>
                  </m:oMath>
                </a14:m>
                <a:r>
                  <a:rPr lang="en-US" altLang="zh-CN" sz="4800" dirty="0" smtClean="0">
                    <a:solidFill>
                      <a:schemeClr val="bg1"/>
                    </a:solidFill>
                  </a:rPr>
                  <a:t>)</a:t>
                </a:r>
                <a:endParaRPr lang="zh-CN" altLang="en-US" sz="4800" dirty="0">
                  <a:solidFill>
                    <a:schemeClr val="bg1"/>
                  </a:solidFill>
                </a:endParaRPr>
              </a:p>
            </p:txBody>
          </p:sp>
        </mc:Choice>
        <mc:Fallback xmlns="">
          <p:sp>
            <p:nvSpPr>
              <p:cNvPr id="30" name="文本框 29"/>
              <p:cNvSpPr txBox="1">
                <a:spLocks noRot="1" noChangeAspect="1" noMove="1" noResize="1" noEditPoints="1" noAdjustHandles="1" noChangeArrowheads="1" noChangeShapeType="1" noTextEdit="1"/>
              </p:cNvSpPr>
              <p:nvPr/>
            </p:nvSpPr>
            <p:spPr>
              <a:xfrm>
                <a:off x="4083984" y="3334871"/>
                <a:ext cx="3859866" cy="940194"/>
              </a:xfrm>
              <a:prstGeom prst="rect">
                <a:avLst/>
              </a:prstGeom>
              <a:blipFill rotWithShape="0">
                <a:blip r:embed="rId3"/>
                <a:stretch>
                  <a:fillRect t="-4545" r="-11848" b="-34416"/>
                </a:stretch>
              </a:blipFill>
            </p:spPr>
            <p:txBody>
              <a:bodyPr/>
              <a:lstStyle/>
              <a:p>
                <a:r>
                  <a:rPr lang="zh-CN" altLang="en-US">
                    <a:noFill/>
                  </a:rPr>
                  <a:t> </a:t>
                </a:r>
              </a:p>
            </p:txBody>
          </p:sp>
        </mc:Fallback>
      </mc:AlternateContent>
      <p:sp>
        <p:nvSpPr>
          <p:cNvPr id="32" name="矩形 31"/>
          <p:cNvSpPr/>
          <p:nvPr/>
        </p:nvSpPr>
        <p:spPr>
          <a:xfrm>
            <a:off x="6534785" y="3496235"/>
            <a:ext cx="484095"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右箭头 32"/>
          <p:cNvSpPr/>
          <p:nvPr/>
        </p:nvSpPr>
        <p:spPr>
          <a:xfrm rot="5400000">
            <a:off x="6482696" y="4609558"/>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5871880" y="5320570"/>
            <a:ext cx="1255059" cy="369332"/>
          </a:xfrm>
          <a:prstGeom prst="rect">
            <a:avLst/>
          </a:prstGeom>
          <a:noFill/>
        </p:spPr>
        <p:txBody>
          <a:bodyPr wrap="square" rtlCol="0">
            <a:spAutoFit/>
          </a:bodyPr>
          <a:lstStyle/>
          <a:p>
            <a:r>
              <a:rPr lang="zh-CN" altLang="en-US" b="1" dirty="0" smtClean="0">
                <a:solidFill>
                  <a:schemeClr val="bg1"/>
                </a:solidFill>
              </a:rPr>
              <a:t>输入向量</a:t>
            </a:r>
            <a:endParaRPr lang="zh-CN" altLang="en-US" b="1" dirty="0">
              <a:solidFill>
                <a:schemeClr val="bg1"/>
              </a:solidFill>
            </a:endParaRPr>
          </a:p>
        </p:txBody>
      </p:sp>
      <p:sp>
        <p:nvSpPr>
          <p:cNvPr id="36" name="矩形 35"/>
          <p:cNvSpPr/>
          <p:nvPr/>
        </p:nvSpPr>
        <p:spPr>
          <a:xfrm>
            <a:off x="5629832" y="3496235"/>
            <a:ext cx="484095"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右箭头 36"/>
          <p:cNvSpPr/>
          <p:nvPr/>
        </p:nvSpPr>
        <p:spPr>
          <a:xfrm rot="16200000">
            <a:off x="5523955" y="2872637"/>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5244350" y="2230462"/>
            <a:ext cx="1255059" cy="369332"/>
          </a:xfrm>
          <a:prstGeom prst="rect">
            <a:avLst/>
          </a:prstGeom>
          <a:noFill/>
        </p:spPr>
        <p:txBody>
          <a:bodyPr wrap="square" rtlCol="0">
            <a:spAutoFit/>
          </a:bodyPr>
          <a:lstStyle/>
          <a:p>
            <a:r>
              <a:rPr lang="zh-CN" altLang="en-US" b="1" dirty="0" smtClean="0">
                <a:solidFill>
                  <a:schemeClr val="bg1"/>
                </a:solidFill>
              </a:rPr>
              <a:t>权重矩阵</a:t>
            </a:r>
            <a:endParaRPr lang="zh-CN" altLang="en-US" b="1" dirty="0">
              <a:solidFill>
                <a:schemeClr val="bg1"/>
              </a:solidFill>
            </a:endParaRPr>
          </a:p>
        </p:txBody>
      </p:sp>
      <p:sp>
        <p:nvSpPr>
          <p:cNvPr id="39" name="矩形 38"/>
          <p:cNvSpPr/>
          <p:nvPr/>
        </p:nvSpPr>
        <p:spPr>
          <a:xfrm>
            <a:off x="7449181" y="3496235"/>
            <a:ext cx="484095"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右箭头 42"/>
          <p:cNvSpPr/>
          <p:nvPr/>
        </p:nvSpPr>
        <p:spPr>
          <a:xfrm rot="16200000">
            <a:off x="7370198" y="2879370"/>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6866965" y="2191579"/>
            <a:ext cx="1255059" cy="369332"/>
          </a:xfrm>
          <a:prstGeom prst="rect">
            <a:avLst/>
          </a:prstGeom>
          <a:noFill/>
        </p:spPr>
        <p:txBody>
          <a:bodyPr wrap="square" rtlCol="0">
            <a:spAutoFit/>
          </a:bodyPr>
          <a:lstStyle/>
          <a:p>
            <a:r>
              <a:rPr lang="zh-CN" altLang="en-US" b="1" dirty="0">
                <a:solidFill>
                  <a:schemeClr val="bg1"/>
                </a:solidFill>
              </a:rPr>
              <a:t>偏移向量</a:t>
            </a:r>
          </a:p>
        </p:txBody>
      </p:sp>
      <p:sp>
        <p:nvSpPr>
          <p:cNvPr id="45" name="矩形 44"/>
          <p:cNvSpPr/>
          <p:nvPr/>
        </p:nvSpPr>
        <p:spPr>
          <a:xfrm>
            <a:off x="5002302" y="3496235"/>
            <a:ext cx="484095"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右箭头 45"/>
          <p:cNvSpPr/>
          <p:nvPr/>
        </p:nvSpPr>
        <p:spPr>
          <a:xfrm rot="5400000">
            <a:off x="4867567" y="4609558"/>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4204439" y="3496235"/>
            <a:ext cx="484095"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4563029" y="5308919"/>
            <a:ext cx="1255059" cy="369332"/>
          </a:xfrm>
          <a:prstGeom prst="rect">
            <a:avLst/>
          </a:prstGeom>
          <a:noFill/>
        </p:spPr>
        <p:txBody>
          <a:bodyPr wrap="square" rtlCol="0">
            <a:spAutoFit/>
          </a:bodyPr>
          <a:lstStyle/>
          <a:p>
            <a:r>
              <a:rPr lang="zh-CN" altLang="en-US" b="1" dirty="0" smtClean="0">
                <a:solidFill>
                  <a:schemeClr val="bg1"/>
                </a:solidFill>
              </a:rPr>
              <a:t>激活函数</a:t>
            </a:r>
            <a:endParaRPr lang="zh-CN" altLang="en-US" b="1" dirty="0">
              <a:solidFill>
                <a:schemeClr val="bg1"/>
              </a:solidFill>
            </a:endParaRPr>
          </a:p>
        </p:txBody>
      </p:sp>
      <p:sp>
        <p:nvSpPr>
          <p:cNvPr id="49" name="右箭头 48"/>
          <p:cNvSpPr/>
          <p:nvPr/>
        </p:nvSpPr>
        <p:spPr>
          <a:xfrm rot="16200000">
            <a:off x="4092967" y="2872637"/>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3813362" y="2230462"/>
            <a:ext cx="1255059" cy="369332"/>
          </a:xfrm>
          <a:prstGeom prst="rect">
            <a:avLst/>
          </a:prstGeom>
          <a:noFill/>
        </p:spPr>
        <p:txBody>
          <a:bodyPr wrap="square" rtlCol="0">
            <a:spAutoFit/>
          </a:bodyPr>
          <a:lstStyle/>
          <a:p>
            <a:r>
              <a:rPr lang="zh-CN" altLang="en-US" b="1" dirty="0" smtClean="0">
                <a:solidFill>
                  <a:schemeClr val="bg1"/>
                </a:solidFill>
              </a:rPr>
              <a:t>输出向量</a:t>
            </a:r>
            <a:endParaRPr lang="zh-CN" altLang="en-US" b="1" dirty="0">
              <a:solidFill>
                <a:schemeClr val="bg1"/>
              </a:solidFill>
            </a:endParaRPr>
          </a:p>
        </p:txBody>
      </p:sp>
    </p:spTree>
    <p:extLst>
      <p:ext uri="{BB962C8B-B14F-4D97-AF65-F5344CB8AC3E}">
        <p14:creationId xmlns:p14="http://schemas.microsoft.com/office/powerpoint/2010/main" val="357266520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500"/>
                                        <p:tgtEl>
                                          <p:spTgt spid="3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500"/>
                                        <p:tgtEl>
                                          <p:spTgt spid="4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fade">
                                      <p:cBhvr>
                                        <p:cTn id="45" dur="500"/>
                                        <p:tgtEl>
                                          <p:spTgt spid="4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500"/>
                                        <p:tgtEl>
                                          <p:spTgt spid="4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9"/>
                                        </p:tgtEl>
                                        <p:attrNameLst>
                                          <p:attrName>style.visibility</p:attrName>
                                        </p:attrNameLst>
                                      </p:cBhvr>
                                      <p:to>
                                        <p:strVal val="visible"/>
                                      </p:to>
                                    </p:set>
                                    <p:animEffect transition="in" filter="fade">
                                      <p:cBhvr>
                                        <p:cTn id="61" dur="500"/>
                                        <p:tgtEl>
                                          <p:spTgt spid="4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0"/>
                                        </p:tgtEl>
                                        <p:attrNameLst>
                                          <p:attrName>style.visibility</p:attrName>
                                        </p:attrNameLst>
                                      </p:cBhvr>
                                      <p:to>
                                        <p:strVal val="visible"/>
                                      </p:to>
                                    </p:set>
                                    <p:animEffect transition="in" filter="fade">
                                      <p:cBhvr>
                                        <p:cTn id="6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32" grpId="0" animBg="1"/>
      <p:bldP spid="33" grpId="0" animBg="1"/>
      <p:bldP spid="34" grpId="0"/>
      <p:bldP spid="36" grpId="0" animBg="1"/>
      <p:bldP spid="37" grpId="0" animBg="1"/>
      <p:bldP spid="38" grpId="0"/>
      <p:bldP spid="39" grpId="0" animBg="1"/>
      <p:bldP spid="43" grpId="0" animBg="1"/>
      <p:bldP spid="44" grpId="0"/>
      <p:bldP spid="45" grpId="0" animBg="1"/>
      <p:bldP spid="46" grpId="0" animBg="1"/>
      <p:bldP spid="47" grpId="0" animBg="1"/>
      <p:bldP spid="48" grpId="0"/>
      <p:bldP spid="49" grpId="0" animBg="1"/>
      <p:bldP spid="5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3.AN </a:t>
            </a:r>
            <a:r>
              <a:rPr lang="en-US" altLang="zh-CN" sz="3600" b="1" dirty="0">
                <a:solidFill>
                  <a:schemeClr val="bg1"/>
                </a:solidFill>
              </a:rPr>
              <a:t>EFFICIENT LEARNING PROCEDURE FOR RBMs</a:t>
            </a:r>
            <a:endParaRPr lang="zh-CN" altLang="en-US" sz="3600" b="1" dirty="0">
              <a:solidFill>
                <a:schemeClr val="bg1"/>
              </a:solidFill>
            </a:endParaRPr>
          </a:p>
        </p:txBody>
      </p:sp>
      <p:sp>
        <p:nvSpPr>
          <p:cNvPr id="14" name="文本框 13"/>
          <p:cNvSpPr txBox="1"/>
          <p:nvPr/>
        </p:nvSpPr>
        <p:spPr>
          <a:xfrm>
            <a:off x="1297948" y="4223973"/>
            <a:ext cx="9605112" cy="1200329"/>
          </a:xfrm>
          <a:prstGeom prst="rect">
            <a:avLst/>
          </a:prstGeom>
          <a:noFill/>
        </p:spPr>
        <p:txBody>
          <a:bodyPr wrap="square" rtlCol="0">
            <a:spAutoFit/>
          </a:bodyPr>
          <a:lstStyle/>
          <a:p>
            <a:pPr algn="ctr"/>
            <a:r>
              <a:rPr lang="en-US" altLang="zh-CN" sz="2400" b="1" dirty="0">
                <a:solidFill>
                  <a:schemeClr val="bg1"/>
                </a:solidFill>
              </a:rPr>
              <a:t>To </a:t>
            </a:r>
            <a:r>
              <a:rPr lang="en-US" altLang="zh-CN" sz="2400" b="1" dirty="0">
                <a:solidFill>
                  <a:srgbClr val="FF0000"/>
                </a:solidFill>
              </a:rPr>
              <a:t>suppress noise </a:t>
            </a:r>
            <a:r>
              <a:rPr lang="en-US" altLang="zh-CN" sz="2400" b="1" dirty="0">
                <a:solidFill>
                  <a:schemeClr val="bg1"/>
                </a:solidFill>
              </a:rPr>
              <a:t>in the </a:t>
            </a:r>
            <a:r>
              <a:rPr lang="en-US" altLang="zh-CN" sz="2400" b="1" dirty="0" smtClean="0">
                <a:solidFill>
                  <a:schemeClr val="bg1"/>
                </a:solidFill>
              </a:rPr>
              <a:t>learning, the </a:t>
            </a:r>
            <a:r>
              <a:rPr lang="en-US" altLang="zh-CN" sz="2400" b="1" dirty="0">
                <a:solidFill>
                  <a:srgbClr val="FF0000"/>
                </a:solidFill>
              </a:rPr>
              <a:t>real-valued probabilities </a:t>
            </a:r>
            <a:r>
              <a:rPr lang="en-US" altLang="zh-CN" sz="2400" b="1" dirty="0">
                <a:solidFill>
                  <a:schemeClr val="bg1"/>
                </a:solidFill>
              </a:rPr>
              <a:t>rather than binary samples are </a:t>
            </a:r>
            <a:r>
              <a:rPr lang="en-US" altLang="zh-CN" sz="2400" b="1" dirty="0" smtClean="0">
                <a:solidFill>
                  <a:schemeClr val="bg1"/>
                </a:solidFill>
              </a:rPr>
              <a:t>generally used </a:t>
            </a:r>
            <a:r>
              <a:rPr lang="en-US" altLang="zh-CN" sz="2400" b="1" dirty="0">
                <a:solidFill>
                  <a:schemeClr val="bg1"/>
                </a:solidFill>
              </a:rPr>
              <a:t>for the </a:t>
            </a:r>
            <a:r>
              <a:rPr lang="en-US" altLang="zh-CN" sz="2400" b="1" dirty="0">
                <a:solidFill>
                  <a:srgbClr val="FF0000"/>
                </a:solidFill>
              </a:rPr>
              <a:t>reconstructions and the subsequent states </a:t>
            </a:r>
            <a:r>
              <a:rPr lang="en-US" altLang="zh-CN" sz="2400" b="1" dirty="0" smtClean="0">
                <a:solidFill>
                  <a:schemeClr val="bg1"/>
                </a:solidFill>
              </a:rPr>
              <a:t>of the </a:t>
            </a:r>
            <a:r>
              <a:rPr lang="en-US" altLang="zh-CN" sz="2400" b="1" dirty="0">
                <a:solidFill>
                  <a:schemeClr val="bg1"/>
                </a:solidFill>
              </a:rPr>
              <a:t>hidden units</a:t>
            </a:r>
          </a:p>
        </p:txBody>
      </p:sp>
      <p:sp>
        <p:nvSpPr>
          <p:cNvPr id="9" name="文本框 8"/>
          <p:cNvSpPr txBox="1"/>
          <p:nvPr/>
        </p:nvSpPr>
        <p:spPr>
          <a:xfrm>
            <a:off x="1297948" y="2861907"/>
            <a:ext cx="9605112" cy="830997"/>
          </a:xfrm>
          <a:prstGeom prst="rect">
            <a:avLst/>
          </a:prstGeom>
          <a:noFill/>
        </p:spPr>
        <p:txBody>
          <a:bodyPr wrap="square" rtlCol="0">
            <a:spAutoFit/>
          </a:bodyPr>
          <a:lstStyle/>
          <a:p>
            <a:r>
              <a:rPr lang="en-US" altLang="zh-CN" sz="2400" b="1" dirty="0">
                <a:solidFill>
                  <a:schemeClr val="bg1"/>
                </a:solidFill>
              </a:rPr>
              <a:t>CD works well even though it is only </a:t>
            </a:r>
            <a:r>
              <a:rPr lang="en-US" altLang="zh-CN" sz="2400" b="1" dirty="0">
                <a:solidFill>
                  <a:srgbClr val="FF0000"/>
                </a:solidFill>
              </a:rPr>
              <a:t>crudely </a:t>
            </a:r>
            <a:r>
              <a:rPr lang="en-US" altLang="zh-CN" sz="2400" b="1" dirty="0" smtClean="0">
                <a:solidFill>
                  <a:srgbClr val="FF0000"/>
                </a:solidFill>
              </a:rPr>
              <a:t>approximating </a:t>
            </a:r>
            <a:r>
              <a:rPr lang="en-US" altLang="zh-CN" sz="2400" b="1" dirty="0" smtClean="0">
                <a:solidFill>
                  <a:schemeClr val="bg1"/>
                </a:solidFill>
              </a:rPr>
              <a:t>the </a:t>
            </a:r>
            <a:r>
              <a:rPr lang="en-US" altLang="zh-CN" sz="2400" b="1" dirty="0">
                <a:solidFill>
                  <a:schemeClr val="bg1"/>
                </a:solidFill>
              </a:rPr>
              <a:t>gradient of the log </a:t>
            </a:r>
            <a:r>
              <a:rPr lang="en-US" altLang="zh-CN" sz="2400" b="1" dirty="0" smtClean="0">
                <a:solidFill>
                  <a:schemeClr val="bg1"/>
                </a:solidFill>
              </a:rPr>
              <a:t>probability of </a:t>
            </a:r>
            <a:r>
              <a:rPr lang="en-US" altLang="zh-CN" sz="2400" b="1" dirty="0">
                <a:solidFill>
                  <a:schemeClr val="bg1"/>
                </a:solidFill>
              </a:rPr>
              <a:t>the training data</a:t>
            </a:r>
          </a:p>
        </p:txBody>
      </p:sp>
    </p:spTree>
    <p:extLst>
      <p:ext uri="{BB962C8B-B14F-4D97-AF65-F5344CB8AC3E}">
        <p14:creationId xmlns:p14="http://schemas.microsoft.com/office/powerpoint/2010/main" val="388077764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fade">
                                      <p:cBhvr>
                                        <p:cTn id="17"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4.MODELING </a:t>
            </a:r>
            <a:r>
              <a:rPr lang="en-US" altLang="zh-CN" sz="3600" b="1" dirty="0">
                <a:solidFill>
                  <a:schemeClr val="bg1"/>
                </a:solidFill>
              </a:rPr>
              <a:t>REAL-VALUED DATA</a:t>
            </a:r>
            <a:endParaRPr lang="zh-CN" altLang="en-US" sz="3600" b="1" dirty="0">
              <a:solidFill>
                <a:schemeClr val="bg1"/>
              </a:solidFill>
            </a:endParaRPr>
          </a:p>
        </p:txBody>
      </p:sp>
      <p:sp>
        <p:nvSpPr>
          <p:cNvPr id="30" name="文本框 29"/>
          <p:cNvSpPr txBox="1"/>
          <p:nvPr/>
        </p:nvSpPr>
        <p:spPr>
          <a:xfrm>
            <a:off x="2586888" y="2103611"/>
            <a:ext cx="7399223" cy="1569660"/>
          </a:xfrm>
          <a:prstGeom prst="rect">
            <a:avLst/>
          </a:prstGeom>
          <a:noFill/>
        </p:spPr>
        <p:txBody>
          <a:bodyPr wrap="square" rtlCol="0">
            <a:spAutoFit/>
          </a:bodyPr>
          <a:lstStyle/>
          <a:p>
            <a:r>
              <a:rPr lang="en-US" altLang="zh-CN" sz="2400" b="1" dirty="0" smtClean="0">
                <a:solidFill>
                  <a:schemeClr val="bg1"/>
                </a:solidFill>
              </a:rPr>
              <a:t>Real-valued data, such as MFCCs, are more naturally modeled by linear variables with </a:t>
            </a:r>
            <a:r>
              <a:rPr lang="en-US" altLang="zh-CN" sz="2400" b="1" dirty="0" smtClean="0">
                <a:solidFill>
                  <a:srgbClr val="FF0000"/>
                </a:solidFill>
              </a:rPr>
              <a:t>Gaussian noise </a:t>
            </a:r>
            <a:r>
              <a:rPr lang="en-US" altLang="zh-CN" sz="2400" b="1" dirty="0" smtClean="0">
                <a:solidFill>
                  <a:schemeClr val="bg1"/>
                </a:solidFill>
              </a:rPr>
              <a:t>and the RBM energy function can be modified to accommodate such variables, giving a </a:t>
            </a:r>
            <a:r>
              <a:rPr lang="en-US" altLang="zh-CN" sz="2400" b="1" dirty="0" smtClean="0">
                <a:solidFill>
                  <a:srgbClr val="FF0000"/>
                </a:solidFill>
              </a:rPr>
              <a:t>Gaussian–Bernoulli RBM </a:t>
            </a:r>
            <a:r>
              <a:rPr lang="en-US" altLang="zh-CN" sz="2400" b="1" dirty="0" smtClean="0">
                <a:solidFill>
                  <a:schemeClr val="bg1"/>
                </a:solidFill>
              </a:rPr>
              <a:t>(GRBM)</a:t>
            </a:r>
            <a:endParaRPr lang="en-US" altLang="zh-CN" sz="2400" b="1" dirty="0">
              <a:solidFill>
                <a:schemeClr val="bg1"/>
              </a:solidFill>
            </a:endParaRPr>
          </a:p>
        </p:txBody>
      </p:sp>
      <mc:AlternateContent xmlns:mc="http://schemas.openxmlformats.org/markup-compatibility/2006" xmlns:a14="http://schemas.microsoft.com/office/drawing/2010/main">
        <mc:Choice Requires="a14">
          <p:sp>
            <p:nvSpPr>
              <p:cNvPr id="14" name="文本框 13"/>
              <p:cNvSpPr txBox="1"/>
              <p:nvPr/>
            </p:nvSpPr>
            <p:spPr>
              <a:xfrm>
                <a:off x="1483943" y="5139433"/>
                <a:ext cx="9605112" cy="461665"/>
              </a:xfrm>
              <a:prstGeom prst="rect">
                <a:avLst/>
              </a:prstGeom>
              <a:noFill/>
            </p:spPr>
            <p:txBody>
              <a:bodyPr wrap="square" rtlCol="0">
                <a:spAutoFit/>
              </a:bodyPr>
              <a:lstStyle/>
              <a:p>
                <a:r>
                  <a:rPr lang="en-US" altLang="zh-CN" sz="2400" b="1" dirty="0">
                    <a:solidFill>
                      <a:schemeClr val="bg1"/>
                    </a:solidFill>
                  </a:rPr>
                  <a:t>where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l-GR" altLang="zh-CN" sz="2400" b="1" i="1" dirty="0">
                            <a:solidFill>
                              <a:srgbClr val="FF0000"/>
                            </a:solidFill>
                            <a:latin typeface="Cambria Math" panose="02040503050406030204" pitchFamily="18" charset="0"/>
                          </a:rPr>
                          <m:t>𝝈</m:t>
                        </m:r>
                      </m:e>
                      <m:sub>
                        <m:r>
                          <a:rPr lang="en-US" altLang="zh-CN" sz="2400" b="1" i="1" dirty="0">
                            <a:solidFill>
                              <a:srgbClr val="FF0000"/>
                            </a:solidFill>
                            <a:latin typeface="Cambria Math" panose="02040503050406030204" pitchFamily="18" charset="0"/>
                          </a:rPr>
                          <m:t>𝒊</m:t>
                        </m:r>
                      </m:sub>
                    </m:sSub>
                  </m:oMath>
                </a14:m>
                <a:r>
                  <a:rPr lang="en-US" altLang="zh-CN" sz="2400" b="1" dirty="0">
                    <a:solidFill>
                      <a:schemeClr val="bg1"/>
                    </a:solidFill>
                  </a:rPr>
                  <a:t> is the </a:t>
                </a:r>
                <a:r>
                  <a:rPr lang="en-US" altLang="zh-CN" sz="2400" b="1" dirty="0">
                    <a:solidFill>
                      <a:srgbClr val="FF0000"/>
                    </a:solidFill>
                  </a:rPr>
                  <a:t>standard deviation</a:t>
                </a:r>
                <a:r>
                  <a:rPr lang="en-US" altLang="zh-CN" sz="2400" b="1" dirty="0">
                    <a:solidFill>
                      <a:schemeClr val="bg1"/>
                    </a:solidFill>
                  </a:rPr>
                  <a:t> of the Gaussian noise for </a:t>
                </a:r>
                <a:r>
                  <a:rPr lang="en-US" altLang="zh-CN" sz="2400" b="1" dirty="0" smtClean="0">
                    <a:solidFill>
                      <a:schemeClr val="bg1"/>
                    </a:solidFill>
                  </a:rPr>
                  <a:t>visible unit </a:t>
                </a:r>
                <a:r>
                  <a:rPr lang="en-US" altLang="zh-CN" sz="2400" b="1" dirty="0" err="1">
                    <a:solidFill>
                      <a:schemeClr val="bg1"/>
                    </a:solidFill>
                  </a:rPr>
                  <a:t>i</a:t>
                </a:r>
                <a:r>
                  <a:rPr lang="en-US" altLang="zh-CN" sz="2400" b="1" dirty="0">
                    <a:solidFill>
                      <a:schemeClr val="bg1"/>
                    </a:solidFill>
                  </a:rPr>
                  <a:t>.</a:t>
                </a:r>
              </a:p>
            </p:txBody>
          </p:sp>
        </mc:Choice>
        <mc:Fallback xmlns="">
          <p:sp>
            <p:nvSpPr>
              <p:cNvPr id="14" name="文本框 13"/>
              <p:cNvSpPr txBox="1">
                <a:spLocks noRot="1" noChangeAspect="1" noMove="1" noResize="1" noEditPoints="1" noAdjustHandles="1" noChangeArrowheads="1" noChangeShapeType="1" noTextEdit="1"/>
              </p:cNvSpPr>
              <p:nvPr/>
            </p:nvSpPr>
            <p:spPr>
              <a:xfrm>
                <a:off x="1483943" y="5139433"/>
                <a:ext cx="9605112" cy="461665"/>
              </a:xfrm>
              <a:prstGeom prst="rect">
                <a:avLst/>
              </a:prstGeom>
              <a:blipFill rotWithShape="0">
                <a:blip r:embed="rId3"/>
                <a:stretch>
                  <a:fillRect l="-952" t="-10526" b="-28947"/>
                </a:stretch>
              </a:blipFill>
            </p:spPr>
            <p:txBody>
              <a:bodyPr/>
              <a:lstStyle/>
              <a:p>
                <a:r>
                  <a:rPr lang="zh-CN" altLang="en-US">
                    <a:noFill/>
                  </a:rPr>
                  <a:t> </a:t>
                </a:r>
              </a:p>
            </p:txBody>
          </p:sp>
        </mc:Fallback>
      </mc:AlternateContent>
      <p:pic>
        <p:nvPicPr>
          <p:cNvPr id="2" name="图片 1"/>
          <p:cNvPicPr>
            <a:picLocks noChangeAspect="1"/>
          </p:cNvPicPr>
          <p:nvPr/>
        </p:nvPicPr>
        <p:blipFill>
          <a:blip r:embed="rId4"/>
          <a:stretch>
            <a:fillRect/>
          </a:stretch>
        </p:blipFill>
        <p:spPr>
          <a:xfrm>
            <a:off x="2648342" y="3809725"/>
            <a:ext cx="6904324" cy="1027090"/>
          </a:xfrm>
          <a:prstGeom prst="rect">
            <a:avLst/>
          </a:prstGeom>
        </p:spPr>
      </p:pic>
      <p:sp>
        <p:nvSpPr>
          <p:cNvPr id="10" name="矩形 9"/>
          <p:cNvSpPr/>
          <p:nvPr/>
        </p:nvSpPr>
        <p:spPr>
          <a:xfrm>
            <a:off x="5239106" y="4320093"/>
            <a:ext cx="634156" cy="6180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343900" y="4320093"/>
            <a:ext cx="634156" cy="6180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7171438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xEl>
                                              <p:pRg st="0" end="0"/>
                                            </p:txEl>
                                          </p:spTgt>
                                        </p:tgtEl>
                                        <p:attrNameLst>
                                          <p:attrName>style.visibility</p:attrName>
                                        </p:attrNameLst>
                                      </p:cBhvr>
                                      <p:to>
                                        <p:strVal val="visible"/>
                                      </p:to>
                                    </p:set>
                                    <p:animEffect transition="in" filter="fade">
                                      <p:cBhvr>
                                        <p:cTn id="12" dur="500"/>
                                        <p:tgtEl>
                                          <p:spTgt spid="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fade">
                                      <p:cBhvr>
                                        <p:cTn id="17" dur="500"/>
                                        <p:tgtEl>
                                          <p:spTgt spid="1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0" grpId="0" animBg="1"/>
      <p:bldP spid="1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4.MODELING </a:t>
            </a:r>
            <a:r>
              <a:rPr lang="en-US" altLang="zh-CN" sz="3600" b="1" dirty="0">
                <a:solidFill>
                  <a:schemeClr val="bg1"/>
                </a:solidFill>
              </a:rPr>
              <a:t>REAL-VALUED DATA</a:t>
            </a:r>
            <a:endParaRPr lang="zh-CN" altLang="en-US" sz="3600" b="1" dirty="0">
              <a:solidFill>
                <a:schemeClr val="bg1"/>
              </a:solidFill>
            </a:endParaRPr>
          </a:p>
        </p:txBody>
      </p:sp>
      <p:sp>
        <p:nvSpPr>
          <p:cNvPr id="30" name="文本框 29"/>
          <p:cNvSpPr txBox="1"/>
          <p:nvPr/>
        </p:nvSpPr>
        <p:spPr>
          <a:xfrm>
            <a:off x="2018130" y="1815766"/>
            <a:ext cx="8536739" cy="830997"/>
          </a:xfrm>
          <a:prstGeom prst="rect">
            <a:avLst/>
          </a:prstGeom>
          <a:noFill/>
        </p:spPr>
        <p:txBody>
          <a:bodyPr wrap="square" rtlCol="0">
            <a:spAutoFit/>
          </a:bodyPr>
          <a:lstStyle/>
          <a:p>
            <a:r>
              <a:rPr lang="en-US" altLang="zh-CN" sz="2400" b="1" dirty="0">
                <a:solidFill>
                  <a:schemeClr val="bg1"/>
                </a:solidFill>
              </a:rPr>
              <a:t>The two </a:t>
            </a:r>
            <a:r>
              <a:rPr lang="en-US" altLang="zh-CN" sz="2400" b="1" dirty="0">
                <a:solidFill>
                  <a:srgbClr val="FF0000"/>
                </a:solidFill>
              </a:rPr>
              <a:t>conditional distributions </a:t>
            </a:r>
            <a:r>
              <a:rPr lang="en-US" altLang="zh-CN" sz="2400" b="1" dirty="0">
                <a:solidFill>
                  <a:schemeClr val="bg1"/>
                </a:solidFill>
              </a:rPr>
              <a:t>required for </a:t>
            </a:r>
            <a:r>
              <a:rPr lang="en-US" altLang="zh-CN" sz="2400" b="1" dirty="0" smtClean="0">
                <a:solidFill>
                  <a:schemeClr val="bg1"/>
                </a:solidFill>
              </a:rPr>
              <a:t>CD learning are</a:t>
            </a:r>
          </a:p>
          <a:p>
            <a:r>
              <a:rPr lang="en-US" altLang="zh-CN" sz="2400" b="1" dirty="0" smtClean="0">
                <a:solidFill>
                  <a:schemeClr val="bg1"/>
                </a:solidFill>
              </a:rPr>
              <a:t> there</a:t>
            </a:r>
            <a:r>
              <a:rPr lang="zh-CN" altLang="en-US" sz="2400" b="1" dirty="0" smtClean="0">
                <a:solidFill>
                  <a:schemeClr val="bg1"/>
                </a:solidFill>
              </a:rPr>
              <a:t>，</a:t>
            </a:r>
            <a:r>
              <a:rPr lang="en-US" altLang="zh-CN" sz="2400" b="1" dirty="0" smtClean="0">
                <a:solidFill>
                  <a:schemeClr val="bg1"/>
                </a:solidFill>
              </a:rPr>
              <a:t>where N(</a:t>
            </a:r>
            <a:r>
              <a:rPr lang="el-GR" altLang="zh-CN" sz="2400" b="1" dirty="0">
                <a:solidFill>
                  <a:schemeClr val="bg1"/>
                </a:solidFill>
              </a:rPr>
              <a:t>μ</a:t>
            </a:r>
            <a:r>
              <a:rPr lang="en-US" altLang="zh-CN" sz="2400" b="1" dirty="0" smtClean="0">
                <a:solidFill>
                  <a:schemeClr val="bg1"/>
                </a:solidFill>
              </a:rPr>
              <a:t>,</a:t>
            </a:r>
            <a:r>
              <a:rPr lang="el-GR" altLang="zh-CN" sz="2400" b="1" dirty="0">
                <a:solidFill>
                  <a:schemeClr val="bg1"/>
                </a:solidFill>
              </a:rPr>
              <a:t> σ²</a:t>
            </a:r>
            <a:r>
              <a:rPr lang="en-US" altLang="zh-CN" sz="2400" b="1" dirty="0" smtClean="0">
                <a:solidFill>
                  <a:schemeClr val="bg1"/>
                </a:solidFill>
              </a:rPr>
              <a:t>) </a:t>
            </a:r>
            <a:r>
              <a:rPr lang="en-US" altLang="zh-CN" sz="2400" b="1" dirty="0">
                <a:solidFill>
                  <a:schemeClr val="bg1"/>
                </a:solidFill>
              </a:rPr>
              <a:t>is a Gaussian.</a:t>
            </a:r>
          </a:p>
        </p:txBody>
      </p:sp>
      <p:pic>
        <p:nvPicPr>
          <p:cNvPr id="6" name="图片 5"/>
          <p:cNvPicPr>
            <a:picLocks noChangeAspect="1"/>
          </p:cNvPicPr>
          <p:nvPr/>
        </p:nvPicPr>
        <p:blipFill>
          <a:blip r:embed="rId3"/>
          <a:stretch>
            <a:fillRect/>
          </a:stretch>
        </p:blipFill>
        <p:spPr>
          <a:xfrm>
            <a:off x="4018218" y="2837363"/>
            <a:ext cx="4164572" cy="1301429"/>
          </a:xfrm>
          <a:prstGeom prst="rect">
            <a:avLst/>
          </a:prstGeom>
        </p:spPr>
      </p:pic>
      <p:sp>
        <p:nvSpPr>
          <p:cNvPr id="12" name="文本框 11"/>
          <p:cNvSpPr txBox="1"/>
          <p:nvPr/>
        </p:nvSpPr>
        <p:spPr>
          <a:xfrm>
            <a:off x="2018130" y="4558966"/>
            <a:ext cx="8536739" cy="1938992"/>
          </a:xfrm>
          <a:prstGeom prst="rect">
            <a:avLst/>
          </a:prstGeom>
          <a:noFill/>
        </p:spPr>
        <p:txBody>
          <a:bodyPr wrap="square" rtlCol="0">
            <a:spAutoFit/>
          </a:bodyPr>
          <a:lstStyle/>
          <a:p>
            <a:r>
              <a:rPr lang="en-US" altLang="zh-CN" sz="2400" b="1" dirty="0" smtClean="0">
                <a:solidFill>
                  <a:schemeClr val="bg1"/>
                </a:solidFill>
              </a:rPr>
              <a:t>For </a:t>
            </a:r>
            <a:r>
              <a:rPr lang="en-US" altLang="zh-CN" sz="2400" b="1" dirty="0">
                <a:solidFill>
                  <a:schemeClr val="bg1"/>
                </a:solidFill>
              </a:rPr>
              <a:t>pretraining using CD1, the data are normalized so that each</a:t>
            </a:r>
          </a:p>
          <a:p>
            <a:r>
              <a:rPr lang="en-US" altLang="zh-CN" sz="2400" b="1" dirty="0">
                <a:solidFill>
                  <a:schemeClr val="bg1"/>
                </a:solidFill>
              </a:rPr>
              <a:t>coefficient has zero mean and unit variance, the standard </a:t>
            </a:r>
            <a:r>
              <a:rPr lang="en-US" altLang="zh-CN" sz="2400" b="1" dirty="0" smtClean="0">
                <a:solidFill>
                  <a:schemeClr val="bg1"/>
                </a:solidFill>
              </a:rPr>
              <a:t>deviations are </a:t>
            </a:r>
            <a:r>
              <a:rPr lang="en-US" altLang="zh-CN" sz="2400" b="1" dirty="0">
                <a:solidFill>
                  <a:schemeClr val="bg1"/>
                </a:solidFill>
              </a:rPr>
              <a:t>set to one when computing p(</a:t>
            </a:r>
            <a:r>
              <a:rPr lang="en-US" altLang="zh-CN" sz="2400" b="1" dirty="0" err="1">
                <a:solidFill>
                  <a:schemeClr val="bg1"/>
                </a:solidFill>
              </a:rPr>
              <a:t>v;h</a:t>
            </a:r>
            <a:r>
              <a:rPr lang="en-US" altLang="zh-CN" sz="2400" b="1" dirty="0">
                <a:solidFill>
                  <a:schemeClr val="bg1"/>
                </a:solidFill>
              </a:rPr>
              <a:t>), and </a:t>
            </a:r>
            <a:r>
              <a:rPr lang="en-US" altLang="zh-CN" sz="2400" b="1" dirty="0">
                <a:solidFill>
                  <a:srgbClr val="FF0000"/>
                </a:solidFill>
              </a:rPr>
              <a:t>no noise is</a:t>
            </a:r>
          </a:p>
          <a:p>
            <a:r>
              <a:rPr lang="en-US" altLang="zh-CN" sz="2400" b="1" dirty="0">
                <a:solidFill>
                  <a:srgbClr val="FF0000"/>
                </a:solidFill>
              </a:rPr>
              <a:t>added to the </a:t>
            </a:r>
            <a:r>
              <a:rPr lang="en-US" altLang="zh-CN" sz="2400" b="1" dirty="0" smtClean="0">
                <a:solidFill>
                  <a:srgbClr val="FF0000"/>
                </a:solidFill>
              </a:rPr>
              <a:t>reconstruction</a:t>
            </a:r>
            <a:r>
              <a:rPr lang="en-US" altLang="zh-CN" sz="2400" b="1" dirty="0" smtClean="0">
                <a:solidFill>
                  <a:schemeClr val="bg1"/>
                </a:solidFill>
              </a:rPr>
              <a:t>. </a:t>
            </a:r>
            <a:r>
              <a:rPr lang="en-US" altLang="zh-CN" sz="2400" b="1" dirty="0">
                <a:solidFill>
                  <a:schemeClr val="bg1"/>
                </a:solidFill>
              </a:rPr>
              <a:t>This avoids the issue of </a:t>
            </a:r>
            <a:r>
              <a:rPr lang="en-US" altLang="zh-CN" sz="2400" b="1" dirty="0">
                <a:solidFill>
                  <a:srgbClr val="FF0000"/>
                </a:solidFill>
              </a:rPr>
              <a:t>deciding</a:t>
            </a:r>
          </a:p>
          <a:p>
            <a:r>
              <a:rPr lang="en-US" altLang="zh-CN" sz="2400" b="1" dirty="0">
                <a:solidFill>
                  <a:srgbClr val="FF0000"/>
                </a:solidFill>
              </a:rPr>
              <a:t>the right noise </a:t>
            </a:r>
            <a:r>
              <a:rPr lang="en-US" altLang="zh-CN" sz="2400" b="1" dirty="0">
                <a:solidFill>
                  <a:schemeClr val="bg1"/>
                </a:solidFill>
              </a:rPr>
              <a:t>level.</a:t>
            </a:r>
          </a:p>
        </p:txBody>
      </p:sp>
    </p:spTree>
    <p:extLst>
      <p:ext uri="{BB962C8B-B14F-4D97-AF65-F5344CB8AC3E}">
        <p14:creationId xmlns:p14="http://schemas.microsoft.com/office/powerpoint/2010/main" val="392444949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xEl>
                                              <p:pRg st="0" end="0"/>
                                            </p:txEl>
                                          </p:spTgt>
                                        </p:tgtEl>
                                        <p:attrNameLst>
                                          <p:attrName>style.visibility</p:attrName>
                                        </p:attrNameLst>
                                      </p:cBhvr>
                                      <p:to>
                                        <p:strVal val="visible"/>
                                      </p:to>
                                    </p:set>
                                    <p:animEffect transition="in" filter="fade">
                                      <p:cBhvr>
                                        <p:cTn id="12" dur="500"/>
                                        <p:tgtEl>
                                          <p:spTgt spid="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
                                            <p:txEl>
                                              <p:pRg st="1" end="1"/>
                                            </p:txEl>
                                          </p:spTgt>
                                        </p:tgtEl>
                                        <p:attrNameLst>
                                          <p:attrName>style.visibility</p:attrName>
                                        </p:attrNameLst>
                                      </p:cBhvr>
                                      <p:to>
                                        <p:strVal val="visible"/>
                                      </p:to>
                                    </p:set>
                                    <p:animEffect transition="in" filter="fade">
                                      <p:cBhvr>
                                        <p:cTn id="17" dur="500"/>
                                        <p:tgtEl>
                                          <p:spTgt spid="3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5.STACKING </a:t>
            </a:r>
            <a:r>
              <a:rPr lang="en-US" altLang="zh-CN" sz="3600" b="1" dirty="0">
                <a:solidFill>
                  <a:schemeClr val="bg1"/>
                </a:solidFill>
              </a:rPr>
              <a:t>RBMs TO MAKE A DEEP BELIEF NETWORK</a:t>
            </a:r>
            <a:endParaRPr lang="zh-CN" altLang="en-US" sz="3600" b="1" dirty="0">
              <a:solidFill>
                <a:schemeClr val="bg1"/>
              </a:solidFill>
            </a:endParaRPr>
          </a:p>
        </p:txBody>
      </p:sp>
      <p:sp>
        <p:nvSpPr>
          <p:cNvPr id="30" name="文本框 29"/>
          <p:cNvSpPr txBox="1"/>
          <p:nvPr/>
        </p:nvSpPr>
        <p:spPr>
          <a:xfrm>
            <a:off x="2018130" y="2123497"/>
            <a:ext cx="8536739" cy="1569660"/>
          </a:xfrm>
          <a:prstGeom prst="rect">
            <a:avLst/>
          </a:prstGeom>
          <a:noFill/>
        </p:spPr>
        <p:txBody>
          <a:bodyPr wrap="square" rtlCol="0">
            <a:spAutoFit/>
          </a:bodyPr>
          <a:lstStyle/>
          <a:p>
            <a:r>
              <a:rPr lang="en-US" altLang="zh-CN" sz="2400" b="1" dirty="0" smtClean="0">
                <a:solidFill>
                  <a:schemeClr val="bg1"/>
                </a:solidFill>
              </a:rPr>
              <a:t>After training an RBM on the data, the </a:t>
            </a:r>
            <a:r>
              <a:rPr lang="en-US" altLang="zh-CN" sz="2400" b="1" dirty="0" smtClean="0">
                <a:solidFill>
                  <a:srgbClr val="FF0000"/>
                </a:solidFill>
              </a:rPr>
              <a:t>inferred states </a:t>
            </a:r>
            <a:r>
              <a:rPr lang="en-US" altLang="zh-CN" sz="2400" b="1" dirty="0" smtClean="0">
                <a:solidFill>
                  <a:schemeClr val="bg1"/>
                </a:solidFill>
              </a:rPr>
              <a:t>of the hidden units can </a:t>
            </a:r>
            <a:r>
              <a:rPr lang="en-US" altLang="zh-CN" sz="2400" b="1" dirty="0" smtClean="0">
                <a:solidFill>
                  <a:srgbClr val="FF0000"/>
                </a:solidFill>
              </a:rPr>
              <a:t>be used as data </a:t>
            </a:r>
            <a:r>
              <a:rPr lang="en-US" altLang="zh-CN" sz="2400" b="1" dirty="0" smtClean="0">
                <a:solidFill>
                  <a:schemeClr val="bg1"/>
                </a:solidFill>
              </a:rPr>
              <a:t>for </a:t>
            </a:r>
            <a:r>
              <a:rPr lang="en-US" altLang="zh-CN" sz="2400" b="1" dirty="0" smtClean="0">
                <a:solidFill>
                  <a:srgbClr val="FF0000"/>
                </a:solidFill>
              </a:rPr>
              <a:t>training another RBM </a:t>
            </a:r>
            <a:r>
              <a:rPr lang="en-US" altLang="zh-CN" sz="2400" b="1" dirty="0" smtClean="0">
                <a:solidFill>
                  <a:schemeClr val="bg1"/>
                </a:solidFill>
              </a:rPr>
              <a:t>that</a:t>
            </a:r>
          </a:p>
          <a:p>
            <a:r>
              <a:rPr lang="en-US" altLang="zh-CN" sz="2400" b="1" dirty="0" smtClean="0">
                <a:solidFill>
                  <a:schemeClr val="bg1"/>
                </a:solidFill>
              </a:rPr>
              <a:t>learns to model the </a:t>
            </a:r>
            <a:r>
              <a:rPr lang="en-US" altLang="zh-CN" sz="2400" b="1" dirty="0" smtClean="0">
                <a:solidFill>
                  <a:srgbClr val="FF0000"/>
                </a:solidFill>
              </a:rPr>
              <a:t>significant dependencies </a:t>
            </a:r>
            <a:r>
              <a:rPr lang="en-US" altLang="zh-CN" sz="2400" b="1" dirty="0" smtClean="0">
                <a:solidFill>
                  <a:schemeClr val="bg1"/>
                </a:solidFill>
              </a:rPr>
              <a:t>between the hidden</a:t>
            </a:r>
          </a:p>
          <a:p>
            <a:r>
              <a:rPr lang="en-US" altLang="zh-CN" sz="2400" b="1" dirty="0" smtClean="0">
                <a:solidFill>
                  <a:schemeClr val="bg1"/>
                </a:solidFill>
              </a:rPr>
              <a:t>units of the first RBM. </a:t>
            </a:r>
            <a:endParaRPr lang="en-US" altLang="zh-CN" sz="2400" b="1" dirty="0">
              <a:solidFill>
                <a:schemeClr val="bg1"/>
              </a:solidFill>
            </a:endParaRPr>
          </a:p>
        </p:txBody>
      </p:sp>
      <p:sp>
        <p:nvSpPr>
          <p:cNvPr id="9" name="文本框 8"/>
          <p:cNvSpPr txBox="1"/>
          <p:nvPr/>
        </p:nvSpPr>
        <p:spPr>
          <a:xfrm>
            <a:off x="2022526" y="4191488"/>
            <a:ext cx="8536739" cy="1200329"/>
          </a:xfrm>
          <a:prstGeom prst="rect">
            <a:avLst/>
          </a:prstGeom>
          <a:noFill/>
        </p:spPr>
        <p:txBody>
          <a:bodyPr wrap="square" rtlCol="0">
            <a:spAutoFit/>
          </a:bodyPr>
          <a:lstStyle/>
          <a:p>
            <a:r>
              <a:rPr lang="en-US" altLang="zh-CN" sz="2400" b="1" dirty="0">
                <a:solidFill>
                  <a:schemeClr val="bg1"/>
                </a:solidFill>
              </a:rPr>
              <a:t>The RBMs in a stack can be combined in a surprising</a:t>
            </a:r>
          </a:p>
          <a:p>
            <a:r>
              <a:rPr lang="en-US" altLang="zh-CN" sz="2400" b="1" dirty="0">
                <a:solidFill>
                  <a:schemeClr val="bg1"/>
                </a:solidFill>
              </a:rPr>
              <a:t>way to produce </a:t>
            </a:r>
            <a:r>
              <a:rPr lang="en-US" altLang="zh-CN" sz="2400" b="1" dirty="0" smtClean="0">
                <a:solidFill>
                  <a:schemeClr val="bg1"/>
                </a:solidFill>
              </a:rPr>
              <a:t> </a:t>
            </a:r>
            <a:r>
              <a:rPr lang="en-US" altLang="zh-CN" sz="2400" b="1" dirty="0">
                <a:solidFill>
                  <a:schemeClr val="bg1"/>
                </a:solidFill>
              </a:rPr>
              <a:t>a </a:t>
            </a:r>
            <a:r>
              <a:rPr lang="en-US" altLang="zh-CN" sz="2400" b="1" dirty="0">
                <a:solidFill>
                  <a:srgbClr val="FF0000"/>
                </a:solidFill>
              </a:rPr>
              <a:t>single, multilayer generative </a:t>
            </a:r>
            <a:r>
              <a:rPr lang="en-US" altLang="zh-CN" sz="2400" b="1" dirty="0">
                <a:solidFill>
                  <a:schemeClr val="bg1"/>
                </a:solidFill>
              </a:rPr>
              <a:t>model</a:t>
            </a:r>
          </a:p>
          <a:p>
            <a:r>
              <a:rPr lang="en-US" altLang="zh-CN" sz="2400" b="1" dirty="0">
                <a:solidFill>
                  <a:srgbClr val="FF0000"/>
                </a:solidFill>
              </a:rPr>
              <a:t>called a deep belief net </a:t>
            </a:r>
            <a:r>
              <a:rPr lang="en-US" altLang="zh-CN" sz="2400" b="1" dirty="0">
                <a:solidFill>
                  <a:schemeClr val="bg1"/>
                </a:solidFill>
              </a:rPr>
              <a:t>(DBN</a:t>
            </a:r>
            <a:r>
              <a:rPr lang="en-US" altLang="zh-CN" sz="2400" b="1" dirty="0" smtClean="0">
                <a:solidFill>
                  <a:schemeClr val="bg1"/>
                </a:solidFill>
              </a:rPr>
              <a:t>)</a:t>
            </a:r>
            <a:endParaRPr lang="en-US" altLang="zh-CN" sz="2400" b="1" dirty="0">
              <a:solidFill>
                <a:schemeClr val="bg1"/>
              </a:solidFill>
            </a:endParaRPr>
          </a:p>
        </p:txBody>
      </p:sp>
    </p:spTree>
    <p:extLst>
      <p:ext uri="{BB962C8B-B14F-4D97-AF65-F5344CB8AC3E}">
        <p14:creationId xmlns:p14="http://schemas.microsoft.com/office/powerpoint/2010/main" val="1103640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0" grpId="0"/>
      <p:bldP spid="9"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5.STACKING </a:t>
            </a:r>
            <a:r>
              <a:rPr lang="en-US" altLang="zh-CN" sz="3600" b="1" dirty="0">
                <a:solidFill>
                  <a:schemeClr val="bg1"/>
                </a:solidFill>
              </a:rPr>
              <a:t>RBMs TO MAKE A DEEP BELIEF NETWORK</a:t>
            </a:r>
            <a:endParaRPr lang="zh-CN" altLang="en-US" sz="3600" b="1" dirty="0">
              <a:solidFill>
                <a:schemeClr val="bg1"/>
              </a:solidFill>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5365" y="1842000"/>
            <a:ext cx="7144747" cy="4544059"/>
          </a:xfrm>
          <a:prstGeom prst="rect">
            <a:avLst/>
          </a:prstGeom>
        </p:spPr>
      </p:pic>
    </p:spTree>
    <p:extLst>
      <p:ext uri="{BB962C8B-B14F-4D97-AF65-F5344CB8AC3E}">
        <p14:creationId xmlns:p14="http://schemas.microsoft.com/office/powerpoint/2010/main" val="151489666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630331" y="978835"/>
            <a:ext cx="10940346" cy="646331"/>
          </a:xfrm>
          <a:prstGeom prst="rect">
            <a:avLst/>
          </a:prstGeom>
          <a:noFill/>
        </p:spPr>
        <p:txBody>
          <a:bodyPr wrap="square" rtlCol="0">
            <a:spAutoFit/>
          </a:bodyPr>
          <a:lstStyle/>
          <a:p>
            <a:r>
              <a:rPr lang="en-US" altLang="zh-CN" sz="3600" b="1" dirty="0" smtClean="0">
                <a:solidFill>
                  <a:schemeClr val="bg1"/>
                </a:solidFill>
              </a:rPr>
              <a:t>5.STACKING </a:t>
            </a:r>
            <a:r>
              <a:rPr lang="en-US" altLang="zh-CN" sz="3600" b="1" dirty="0">
                <a:solidFill>
                  <a:schemeClr val="bg1"/>
                </a:solidFill>
              </a:rPr>
              <a:t>RBMs TO MAKE A DEEP BELIEF NETWORK</a:t>
            </a:r>
            <a:endParaRPr lang="zh-CN" altLang="en-US" sz="3600" b="1" dirty="0">
              <a:solidFill>
                <a:schemeClr val="bg1"/>
              </a:solidFill>
            </a:endParaRPr>
          </a:p>
        </p:txBody>
      </p:sp>
      <p:sp>
        <p:nvSpPr>
          <p:cNvPr id="8" name="文本框 7"/>
          <p:cNvSpPr txBox="1"/>
          <p:nvPr/>
        </p:nvSpPr>
        <p:spPr>
          <a:xfrm>
            <a:off x="2018129" y="1815766"/>
            <a:ext cx="8536739" cy="1569660"/>
          </a:xfrm>
          <a:prstGeom prst="rect">
            <a:avLst/>
          </a:prstGeom>
          <a:noFill/>
        </p:spPr>
        <p:txBody>
          <a:bodyPr wrap="square" rtlCol="0">
            <a:spAutoFit/>
          </a:bodyPr>
          <a:lstStyle/>
          <a:p>
            <a:r>
              <a:rPr lang="en-US" altLang="zh-CN" sz="2400" b="1" dirty="0">
                <a:solidFill>
                  <a:schemeClr val="bg1"/>
                </a:solidFill>
              </a:rPr>
              <a:t>One very </a:t>
            </a:r>
            <a:r>
              <a:rPr lang="en-US" altLang="zh-CN" sz="2400" b="1" dirty="0">
                <a:solidFill>
                  <a:srgbClr val="FF0000"/>
                </a:solidFill>
              </a:rPr>
              <a:t>nice property of </a:t>
            </a:r>
            <a:r>
              <a:rPr lang="en-US" altLang="zh-CN" sz="2400" b="1" dirty="0">
                <a:solidFill>
                  <a:schemeClr val="bg1"/>
                </a:solidFill>
              </a:rPr>
              <a:t>a DBN that distinguishes it from</a:t>
            </a:r>
          </a:p>
          <a:p>
            <a:r>
              <a:rPr lang="en-US" altLang="zh-CN" sz="2400" b="1" dirty="0">
                <a:solidFill>
                  <a:schemeClr val="bg1"/>
                </a:solidFill>
              </a:rPr>
              <a:t>other multilayer, directed, nonlinear generative models is that it</a:t>
            </a:r>
          </a:p>
          <a:p>
            <a:r>
              <a:rPr lang="en-US" altLang="zh-CN" sz="2400" b="1" dirty="0">
                <a:solidFill>
                  <a:schemeClr val="bg1"/>
                </a:solidFill>
              </a:rPr>
              <a:t>is possible to infer the states of the layers of hidden units </a:t>
            </a:r>
            <a:r>
              <a:rPr lang="en-US" altLang="zh-CN" sz="2400" b="1" dirty="0">
                <a:solidFill>
                  <a:srgbClr val="FF0000"/>
                </a:solidFill>
              </a:rPr>
              <a:t>in a</a:t>
            </a:r>
          </a:p>
          <a:p>
            <a:r>
              <a:rPr lang="en-US" altLang="zh-CN" sz="2400" b="1" dirty="0">
                <a:solidFill>
                  <a:srgbClr val="FF0000"/>
                </a:solidFill>
              </a:rPr>
              <a:t>single forward pass</a:t>
            </a:r>
            <a:r>
              <a:rPr lang="en-US" altLang="zh-CN" sz="2400" b="1" dirty="0">
                <a:solidFill>
                  <a:schemeClr val="bg1"/>
                </a:solidFill>
              </a:rPr>
              <a:t>.</a:t>
            </a:r>
          </a:p>
        </p:txBody>
      </p:sp>
      <p:sp>
        <p:nvSpPr>
          <p:cNvPr id="9" name="文本框 8"/>
          <p:cNvSpPr txBox="1"/>
          <p:nvPr/>
        </p:nvSpPr>
        <p:spPr>
          <a:xfrm>
            <a:off x="2018128" y="3576026"/>
            <a:ext cx="8536739" cy="1938992"/>
          </a:xfrm>
          <a:prstGeom prst="rect">
            <a:avLst/>
          </a:prstGeom>
          <a:noFill/>
        </p:spPr>
        <p:txBody>
          <a:bodyPr wrap="square" rtlCol="0">
            <a:spAutoFit/>
          </a:bodyPr>
          <a:lstStyle/>
          <a:p>
            <a:r>
              <a:rPr lang="en-US" altLang="zh-CN" sz="2400" b="1" dirty="0">
                <a:solidFill>
                  <a:schemeClr val="bg1"/>
                </a:solidFill>
              </a:rPr>
              <a:t>So after learning a DBN by training a stack of RBMs, we</a:t>
            </a:r>
          </a:p>
          <a:p>
            <a:r>
              <a:rPr lang="en-US" altLang="zh-CN" sz="2400" b="1" dirty="0">
                <a:solidFill>
                  <a:schemeClr val="bg1"/>
                </a:solidFill>
              </a:rPr>
              <a:t>can </a:t>
            </a:r>
            <a:r>
              <a:rPr lang="en-US" altLang="zh-CN" sz="2400" b="1" dirty="0">
                <a:solidFill>
                  <a:srgbClr val="FF0000"/>
                </a:solidFill>
              </a:rPr>
              <a:t>jettison the whole probabilistic framework </a:t>
            </a:r>
            <a:r>
              <a:rPr lang="en-US" altLang="zh-CN" sz="2400" b="1" dirty="0">
                <a:solidFill>
                  <a:schemeClr val="bg1"/>
                </a:solidFill>
              </a:rPr>
              <a:t>and simply use</a:t>
            </a:r>
          </a:p>
          <a:p>
            <a:r>
              <a:rPr lang="en-US" altLang="zh-CN" sz="2400" b="1" dirty="0">
                <a:solidFill>
                  <a:schemeClr val="bg1"/>
                </a:solidFill>
              </a:rPr>
              <a:t>the </a:t>
            </a:r>
            <a:r>
              <a:rPr lang="en-US" altLang="zh-CN" sz="2400" b="1" dirty="0">
                <a:solidFill>
                  <a:srgbClr val="FF0000"/>
                </a:solidFill>
              </a:rPr>
              <a:t>generative weights </a:t>
            </a:r>
            <a:r>
              <a:rPr lang="en-US" altLang="zh-CN" sz="2400" b="1" dirty="0">
                <a:solidFill>
                  <a:schemeClr val="bg1"/>
                </a:solidFill>
              </a:rPr>
              <a:t>in the </a:t>
            </a:r>
            <a:r>
              <a:rPr lang="en-US" altLang="zh-CN" sz="2400" b="1" dirty="0">
                <a:solidFill>
                  <a:srgbClr val="FF0000"/>
                </a:solidFill>
              </a:rPr>
              <a:t>reverse </a:t>
            </a:r>
            <a:r>
              <a:rPr lang="en-US" altLang="zh-CN" sz="2400" b="1" dirty="0" smtClean="0">
                <a:solidFill>
                  <a:srgbClr val="FF0000"/>
                </a:solidFill>
              </a:rPr>
              <a:t>direction </a:t>
            </a:r>
            <a:r>
              <a:rPr lang="en-US" altLang="zh-CN" sz="2400" b="1" dirty="0">
                <a:solidFill>
                  <a:schemeClr val="bg1"/>
                </a:solidFill>
              </a:rPr>
              <a:t>as a way of </a:t>
            </a:r>
            <a:r>
              <a:rPr lang="en-US" altLang="zh-CN" sz="2400" b="1" dirty="0" smtClean="0">
                <a:solidFill>
                  <a:schemeClr val="bg1"/>
                </a:solidFill>
              </a:rPr>
              <a:t>initializing all </a:t>
            </a:r>
            <a:r>
              <a:rPr lang="en-US" altLang="zh-CN" sz="2400" b="1" dirty="0">
                <a:solidFill>
                  <a:schemeClr val="bg1"/>
                </a:solidFill>
              </a:rPr>
              <a:t>the feature detecting layers of </a:t>
            </a:r>
            <a:r>
              <a:rPr lang="en-US" altLang="zh-CN" sz="2400" b="1" dirty="0" smtClean="0">
                <a:solidFill>
                  <a:schemeClr val="bg1"/>
                </a:solidFill>
              </a:rPr>
              <a:t>a </a:t>
            </a:r>
            <a:r>
              <a:rPr lang="en-US" altLang="zh-CN" sz="2400" b="1" dirty="0" smtClean="0">
                <a:solidFill>
                  <a:srgbClr val="FF0000"/>
                </a:solidFill>
              </a:rPr>
              <a:t>deterministic feedforward DNN</a:t>
            </a:r>
            <a:r>
              <a:rPr lang="en-US" altLang="zh-CN" sz="2400" b="1" dirty="0" smtClean="0">
                <a:solidFill>
                  <a:schemeClr val="bg1"/>
                </a:solidFill>
              </a:rPr>
              <a:t>.</a:t>
            </a:r>
            <a:endParaRPr lang="en-US" altLang="zh-CN" sz="2400" b="1" dirty="0">
              <a:solidFill>
                <a:schemeClr val="bg1"/>
              </a:solidFill>
            </a:endParaRPr>
          </a:p>
        </p:txBody>
      </p:sp>
      <p:sp>
        <p:nvSpPr>
          <p:cNvPr id="10" name="文本框 9"/>
          <p:cNvSpPr txBox="1"/>
          <p:nvPr/>
        </p:nvSpPr>
        <p:spPr>
          <a:xfrm>
            <a:off x="2018128" y="5705618"/>
            <a:ext cx="8536739" cy="707886"/>
          </a:xfrm>
          <a:prstGeom prst="rect">
            <a:avLst/>
          </a:prstGeom>
          <a:noFill/>
        </p:spPr>
        <p:txBody>
          <a:bodyPr wrap="square" rtlCol="0">
            <a:spAutoFit/>
          </a:bodyPr>
          <a:lstStyle/>
          <a:p>
            <a:r>
              <a:rPr lang="en-US" altLang="zh-CN" sz="4000" b="1" dirty="0">
                <a:solidFill>
                  <a:schemeClr val="bg1"/>
                </a:solidFill>
              </a:rPr>
              <a:t>DBN-DNN</a:t>
            </a:r>
            <a:endParaRPr lang="en-US" altLang="zh-CN" sz="2400" b="1" dirty="0">
              <a:solidFill>
                <a:schemeClr val="bg1"/>
              </a:solidFill>
            </a:endParaRPr>
          </a:p>
        </p:txBody>
      </p:sp>
    </p:spTree>
    <p:extLst>
      <p:ext uri="{BB962C8B-B14F-4D97-AF65-F5344CB8AC3E}">
        <p14:creationId xmlns:p14="http://schemas.microsoft.com/office/powerpoint/2010/main" val="21692193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9" grpId="0"/>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313807" y="964282"/>
            <a:ext cx="11561669" cy="646331"/>
          </a:xfrm>
          <a:prstGeom prst="rect">
            <a:avLst/>
          </a:prstGeom>
          <a:noFill/>
        </p:spPr>
        <p:txBody>
          <a:bodyPr wrap="square" rtlCol="0">
            <a:spAutoFit/>
          </a:bodyPr>
          <a:lstStyle/>
          <a:p>
            <a:r>
              <a:rPr lang="en-US" altLang="zh-CN" sz="3600" b="1" dirty="0" smtClean="0">
                <a:solidFill>
                  <a:schemeClr val="bg1"/>
                </a:solidFill>
              </a:rPr>
              <a:t>6.PHONETIC CLASSIFICATION AND </a:t>
            </a:r>
            <a:r>
              <a:rPr lang="en-US" altLang="zh-CN" sz="3600" b="1" dirty="0">
                <a:solidFill>
                  <a:schemeClr val="bg1"/>
                </a:solidFill>
              </a:rPr>
              <a:t>RECOGNITION ON TIMIT</a:t>
            </a:r>
            <a:endParaRPr lang="zh-CN" altLang="en-US" sz="3600" b="1" dirty="0">
              <a:solidFill>
                <a:schemeClr val="bg1"/>
              </a:solidFill>
            </a:endParaRPr>
          </a:p>
        </p:txBody>
      </p:sp>
      <p:sp>
        <p:nvSpPr>
          <p:cNvPr id="8" name="文本框 7"/>
          <p:cNvSpPr txBox="1"/>
          <p:nvPr/>
        </p:nvSpPr>
        <p:spPr>
          <a:xfrm>
            <a:off x="2019030" y="4362008"/>
            <a:ext cx="8929032" cy="1200329"/>
          </a:xfrm>
          <a:prstGeom prst="rect">
            <a:avLst/>
          </a:prstGeom>
          <a:noFill/>
        </p:spPr>
        <p:txBody>
          <a:bodyPr wrap="square" rtlCol="0">
            <a:spAutoFit/>
          </a:bodyPr>
          <a:lstStyle/>
          <a:p>
            <a:r>
              <a:rPr lang="en-US" altLang="zh-CN" sz="2400" b="1" dirty="0">
                <a:solidFill>
                  <a:schemeClr val="bg1"/>
                </a:solidFill>
              </a:rPr>
              <a:t>Nevertheless, TIMIT provides a good </a:t>
            </a:r>
            <a:r>
              <a:rPr lang="en-US" altLang="zh-CN" sz="2400" b="1" dirty="0" smtClean="0">
                <a:solidFill>
                  <a:schemeClr val="bg1"/>
                </a:solidFill>
              </a:rPr>
              <a:t>starting point </a:t>
            </a:r>
            <a:r>
              <a:rPr lang="en-US" altLang="zh-CN" sz="2400" b="1" dirty="0">
                <a:solidFill>
                  <a:schemeClr val="bg1"/>
                </a:solidFill>
              </a:rPr>
              <a:t>for developing a new approach, especially one </a:t>
            </a:r>
            <a:r>
              <a:rPr lang="en-US" altLang="zh-CN" sz="2400" b="1" dirty="0" smtClean="0">
                <a:solidFill>
                  <a:schemeClr val="bg1"/>
                </a:solidFill>
              </a:rPr>
              <a:t>that requires </a:t>
            </a:r>
            <a:r>
              <a:rPr lang="en-US" altLang="zh-CN" sz="2400" b="1" dirty="0">
                <a:solidFill>
                  <a:schemeClr val="bg1"/>
                </a:solidFill>
              </a:rPr>
              <a:t>a challenging amount of computation.</a:t>
            </a:r>
          </a:p>
        </p:txBody>
      </p:sp>
      <p:sp>
        <p:nvSpPr>
          <p:cNvPr id="11" name="矩形 10"/>
          <p:cNvSpPr/>
          <p:nvPr/>
        </p:nvSpPr>
        <p:spPr>
          <a:xfrm>
            <a:off x="1056756" y="2196739"/>
            <a:ext cx="2587655" cy="1563231"/>
          </a:xfrm>
          <a:prstGeom prst="rect">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2" name="矩形 11"/>
          <p:cNvSpPr/>
          <p:nvPr/>
        </p:nvSpPr>
        <p:spPr>
          <a:xfrm>
            <a:off x="6757941" y="2102718"/>
            <a:ext cx="4190121" cy="1563231"/>
          </a:xfrm>
          <a:prstGeom prst="rect">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3" name="文本框 12"/>
          <p:cNvSpPr txBox="1"/>
          <p:nvPr/>
        </p:nvSpPr>
        <p:spPr>
          <a:xfrm>
            <a:off x="1349137" y="2378189"/>
            <a:ext cx="2002891" cy="1200329"/>
          </a:xfrm>
          <a:prstGeom prst="rect">
            <a:avLst/>
          </a:prstGeom>
          <a:noFill/>
        </p:spPr>
        <p:txBody>
          <a:bodyPr wrap="square" rtlCol="0">
            <a:spAutoFit/>
          </a:bodyPr>
          <a:lstStyle/>
          <a:p>
            <a:r>
              <a:rPr lang="en-US" altLang="zh-CN" sz="2400" b="1" dirty="0">
                <a:solidFill>
                  <a:prstClr val="white"/>
                </a:solidFill>
                <a:ea typeface="宋体" panose="02010600030101010101" pitchFamily="2" charset="-122"/>
                <a:cs typeface="Arial" panose="020B0604020202020204" pitchFamily="34" charset="0"/>
              </a:rPr>
              <a:t>performance improvements on TIMIT </a:t>
            </a:r>
            <a:endParaRPr lang="en-US" altLang="zh-CN" sz="2400" b="1" dirty="0" smtClean="0">
              <a:solidFill>
                <a:prstClr val="white"/>
              </a:solidFill>
              <a:ea typeface="宋体" panose="02010600030101010101" pitchFamily="2" charset="-122"/>
              <a:cs typeface="Arial" panose="020B0604020202020204" pitchFamily="34" charset="0"/>
            </a:endParaRPr>
          </a:p>
        </p:txBody>
      </p:sp>
      <p:sp>
        <p:nvSpPr>
          <p:cNvPr id="14" name="文本框 13"/>
          <p:cNvSpPr txBox="1"/>
          <p:nvPr/>
        </p:nvSpPr>
        <p:spPr>
          <a:xfrm>
            <a:off x="6854656" y="2222613"/>
            <a:ext cx="4093406" cy="1323439"/>
          </a:xfrm>
          <a:prstGeom prst="rect">
            <a:avLst/>
          </a:prstGeom>
          <a:noFill/>
        </p:spPr>
        <p:txBody>
          <a:bodyPr wrap="square" rtlCol="0">
            <a:spAutoFit/>
          </a:bodyPr>
          <a:lstStyle/>
          <a:p>
            <a:r>
              <a:rPr lang="en-US" altLang="zh-CN" sz="2000" b="1" dirty="0">
                <a:solidFill>
                  <a:prstClr val="white"/>
                </a:solidFill>
                <a:ea typeface="宋体" panose="02010600030101010101" pitchFamily="2" charset="-122"/>
                <a:cs typeface="Arial" panose="020B0604020202020204" pitchFamily="34" charset="0"/>
              </a:rPr>
              <a:t>into </a:t>
            </a:r>
            <a:r>
              <a:rPr lang="en-US" altLang="zh-CN" sz="2000" b="1" dirty="0" smtClean="0">
                <a:solidFill>
                  <a:prstClr val="white"/>
                </a:solidFill>
                <a:ea typeface="宋体" panose="02010600030101010101" pitchFamily="2" charset="-122"/>
                <a:cs typeface="Arial" panose="020B0604020202020204" pitchFamily="34" charset="0"/>
              </a:rPr>
              <a:t>performance improvements </a:t>
            </a:r>
            <a:r>
              <a:rPr lang="en-US" altLang="zh-CN" sz="2000" b="1" dirty="0">
                <a:solidFill>
                  <a:prstClr val="white"/>
                </a:solidFill>
                <a:ea typeface="宋体" panose="02010600030101010101" pitchFamily="2" charset="-122"/>
                <a:cs typeface="Arial" panose="020B0604020202020204" pitchFamily="34" charset="0"/>
              </a:rPr>
              <a:t>on large vocabulary tasks with less controlled recording conditions and much more training data</a:t>
            </a:r>
            <a:endParaRPr lang="en-US" altLang="zh-CN" sz="2000" b="1" dirty="0" smtClean="0">
              <a:solidFill>
                <a:prstClr val="white"/>
              </a:solidFill>
              <a:ea typeface="宋体" panose="02010600030101010101" pitchFamily="2" charset="-122"/>
              <a:cs typeface="Arial" panose="020B0604020202020204" pitchFamily="34" charset="0"/>
            </a:endParaRPr>
          </a:p>
        </p:txBody>
      </p:sp>
      <p:sp>
        <p:nvSpPr>
          <p:cNvPr id="15" name="右箭头 14"/>
          <p:cNvSpPr/>
          <p:nvPr/>
        </p:nvSpPr>
        <p:spPr>
          <a:xfrm>
            <a:off x="4201394" y="2812816"/>
            <a:ext cx="1999563" cy="439368"/>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 name="乘号 1"/>
          <p:cNvSpPr/>
          <p:nvPr/>
        </p:nvSpPr>
        <p:spPr>
          <a:xfrm>
            <a:off x="4783540" y="2607766"/>
            <a:ext cx="835269" cy="86256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8041584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12" grpId="0" animBg="1"/>
      <p:bldP spid="14" grpId="0"/>
      <p:bldP spid="15" grpId="0" animBg="1"/>
      <p:bldP spid="2"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313807" y="964282"/>
            <a:ext cx="11561669" cy="646331"/>
          </a:xfrm>
          <a:prstGeom prst="rect">
            <a:avLst/>
          </a:prstGeom>
          <a:noFill/>
        </p:spPr>
        <p:txBody>
          <a:bodyPr wrap="square" rtlCol="0">
            <a:spAutoFit/>
          </a:bodyPr>
          <a:lstStyle/>
          <a:p>
            <a:r>
              <a:rPr lang="en-US" altLang="zh-CN" sz="3600" b="1" dirty="0" smtClean="0">
                <a:solidFill>
                  <a:schemeClr val="bg1"/>
                </a:solidFill>
              </a:rPr>
              <a:t>6.PHONETIC CLASSIFICATION AND </a:t>
            </a:r>
            <a:r>
              <a:rPr lang="en-US" altLang="zh-CN" sz="3600" b="1" dirty="0">
                <a:solidFill>
                  <a:schemeClr val="bg1"/>
                </a:solidFill>
              </a:rPr>
              <a:t>RECOGNITION ON TIMIT</a:t>
            </a:r>
            <a:endParaRPr lang="zh-CN" altLang="en-US" sz="3600" b="1" dirty="0">
              <a:solidFill>
                <a:schemeClr val="bg1"/>
              </a:solidFill>
            </a:endParaRPr>
          </a:p>
        </p:txBody>
      </p:sp>
      <p:sp>
        <p:nvSpPr>
          <p:cNvPr id="8" name="文本框 7"/>
          <p:cNvSpPr txBox="1"/>
          <p:nvPr/>
        </p:nvSpPr>
        <p:spPr>
          <a:xfrm>
            <a:off x="1958043" y="2074505"/>
            <a:ext cx="9225772" cy="830997"/>
          </a:xfrm>
          <a:prstGeom prst="rect">
            <a:avLst/>
          </a:prstGeom>
          <a:noFill/>
        </p:spPr>
        <p:txBody>
          <a:bodyPr wrap="square" rtlCol="0">
            <a:spAutoFit/>
          </a:bodyPr>
          <a:lstStyle/>
          <a:p>
            <a:r>
              <a:rPr lang="en-US" altLang="zh-CN" sz="2400" b="1" dirty="0">
                <a:solidFill>
                  <a:schemeClr val="bg1"/>
                </a:solidFill>
              </a:rPr>
              <a:t>Mohamed et. </a:t>
            </a:r>
            <a:r>
              <a:rPr lang="en-US" altLang="zh-CN" sz="2400" b="1" dirty="0" smtClean="0">
                <a:solidFill>
                  <a:schemeClr val="bg1"/>
                </a:solidFill>
              </a:rPr>
              <a:t>Al showed </a:t>
            </a:r>
            <a:r>
              <a:rPr lang="en-US" altLang="zh-CN" sz="2400" b="1" dirty="0">
                <a:solidFill>
                  <a:schemeClr val="bg1"/>
                </a:solidFill>
              </a:rPr>
              <a:t>that a DBN-DNN </a:t>
            </a:r>
            <a:r>
              <a:rPr lang="en-US" altLang="zh-CN" sz="2400" b="1" dirty="0" smtClean="0">
                <a:solidFill>
                  <a:schemeClr val="bg1"/>
                </a:solidFill>
              </a:rPr>
              <a:t>acoustic model </a:t>
            </a:r>
            <a:r>
              <a:rPr lang="en-US" altLang="zh-CN" sz="2400" b="1" dirty="0">
                <a:solidFill>
                  <a:srgbClr val="FF0000"/>
                </a:solidFill>
              </a:rPr>
              <a:t>outperformed </a:t>
            </a:r>
            <a:r>
              <a:rPr lang="en-US" altLang="zh-CN" sz="2400" b="1" dirty="0">
                <a:solidFill>
                  <a:schemeClr val="bg1"/>
                </a:solidFill>
              </a:rPr>
              <a:t>the best published recognition results </a:t>
            </a:r>
            <a:r>
              <a:rPr lang="en-US" altLang="zh-CN" sz="2400" b="1" dirty="0" smtClean="0">
                <a:solidFill>
                  <a:schemeClr val="bg1"/>
                </a:solidFill>
              </a:rPr>
              <a:t>on TIMIT</a:t>
            </a:r>
            <a:endParaRPr lang="en-US" altLang="zh-CN" sz="2400" b="1" dirty="0">
              <a:solidFill>
                <a:schemeClr val="bg1"/>
              </a:solidFill>
            </a:endParaRPr>
          </a:p>
        </p:txBody>
      </p:sp>
      <p:sp>
        <p:nvSpPr>
          <p:cNvPr id="16" name="文本框 15"/>
          <p:cNvSpPr txBox="1"/>
          <p:nvPr/>
        </p:nvSpPr>
        <p:spPr>
          <a:xfrm>
            <a:off x="1958043" y="3369394"/>
            <a:ext cx="9225772" cy="1938992"/>
          </a:xfrm>
          <a:prstGeom prst="rect">
            <a:avLst/>
          </a:prstGeom>
          <a:noFill/>
        </p:spPr>
        <p:txBody>
          <a:bodyPr wrap="square" rtlCol="0">
            <a:spAutoFit/>
          </a:bodyPr>
          <a:lstStyle/>
          <a:p>
            <a:r>
              <a:rPr lang="en-US" altLang="zh-CN" sz="2400" b="1" dirty="0">
                <a:solidFill>
                  <a:schemeClr val="bg1"/>
                </a:solidFill>
              </a:rPr>
              <a:t>Subsequent work combined the two approaches by using </a:t>
            </a:r>
            <a:r>
              <a:rPr lang="en-US" altLang="zh-CN" sz="2400" b="1" dirty="0" err="1">
                <a:solidFill>
                  <a:schemeClr val="bg1"/>
                </a:solidFill>
              </a:rPr>
              <a:t>stateof</a:t>
            </a:r>
            <a:r>
              <a:rPr lang="en-US" altLang="zh-CN" sz="2400" b="1" dirty="0">
                <a:solidFill>
                  <a:schemeClr val="bg1"/>
                </a:solidFill>
              </a:rPr>
              <a:t>-</a:t>
            </a:r>
          </a:p>
          <a:p>
            <a:r>
              <a:rPr lang="en-US" altLang="zh-CN" sz="2400" b="1" dirty="0">
                <a:solidFill>
                  <a:schemeClr val="bg1"/>
                </a:solidFill>
              </a:rPr>
              <a:t>the-art, DT </a:t>
            </a:r>
            <a:r>
              <a:rPr lang="en-US" altLang="zh-CN" sz="2400" b="1" dirty="0">
                <a:solidFill>
                  <a:srgbClr val="FF0000"/>
                </a:solidFill>
              </a:rPr>
              <a:t>speaker-dependent features </a:t>
            </a:r>
            <a:r>
              <a:rPr lang="en-US" altLang="zh-CN" sz="2400" b="1" dirty="0">
                <a:solidFill>
                  <a:schemeClr val="bg1"/>
                </a:solidFill>
              </a:rPr>
              <a:t>as input to the </a:t>
            </a:r>
            <a:r>
              <a:rPr lang="en-US" altLang="zh-CN" sz="2400" b="1" dirty="0" smtClean="0">
                <a:solidFill>
                  <a:schemeClr val="bg1"/>
                </a:solidFill>
              </a:rPr>
              <a:t>DBN-DNN</a:t>
            </a:r>
            <a:endParaRPr lang="en-US" altLang="zh-CN" sz="2400" b="1" dirty="0">
              <a:solidFill>
                <a:schemeClr val="bg1"/>
              </a:solidFill>
            </a:endParaRPr>
          </a:p>
          <a:p>
            <a:r>
              <a:rPr lang="zh-CN" altLang="en-US" sz="2400" b="1" dirty="0">
                <a:solidFill>
                  <a:schemeClr val="bg1"/>
                </a:solidFill>
              </a:rPr>
              <a:t>，</a:t>
            </a:r>
            <a:r>
              <a:rPr lang="en-US" altLang="zh-CN" sz="2400" b="1" dirty="0" smtClean="0">
                <a:solidFill>
                  <a:schemeClr val="bg1"/>
                </a:solidFill>
              </a:rPr>
              <a:t>but </a:t>
            </a:r>
            <a:r>
              <a:rPr lang="en-US" altLang="zh-CN" sz="2400" b="1" dirty="0">
                <a:solidFill>
                  <a:schemeClr val="bg1"/>
                </a:solidFill>
              </a:rPr>
              <a:t>this </a:t>
            </a:r>
            <a:r>
              <a:rPr lang="en-US" altLang="zh-CN" sz="2400" b="1" dirty="0">
                <a:solidFill>
                  <a:srgbClr val="FF0000"/>
                </a:solidFill>
              </a:rPr>
              <a:t>produced little further </a:t>
            </a:r>
            <a:r>
              <a:rPr lang="en-US" altLang="zh-CN" sz="2400" b="1" dirty="0" smtClean="0">
                <a:solidFill>
                  <a:srgbClr val="FF0000"/>
                </a:solidFill>
              </a:rPr>
              <a:t>improvement</a:t>
            </a:r>
            <a:r>
              <a:rPr lang="en-US" altLang="zh-CN" sz="2400" b="1" dirty="0" smtClean="0">
                <a:solidFill>
                  <a:schemeClr val="bg1"/>
                </a:solidFill>
              </a:rPr>
              <a:t>, probably </a:t>
            </a:r>
            <a:r>
              <a:rPr lang="en-US" altLang="zh-CN" sz="2400" b="1" dirty="0">
                <a:solidFill>
                  <a:schemeClr val="bg1"/>
                </a:solidFill>
              </a:rPr>
              <a:t>because the hidden layers of the DBN-DNN </a:t>
            </a:r>
            <a:r>
              <a:rPr lang="en-US" altLang="zh-CN" sz="2400" b="1" dirty="0" smtClean="0">
                <a:solidFill>
                  <a:schemeClr val="bg1"/>
                </a:solidFill>
              </a:rPr>
              <a:t>were already </a:t>
            </a:r>
            <a:r>
              <a:rPr lang="en-US" altLang="zh-CN" sz="2400" b="1" dirty="0">
                <a:solidFill>
                  <a:schemeClr val="bg1"/>
                </a:solidFill>
              </a:rPr>
              <a:t>doing quite a good job of progressively </a:t>
            </a:r>
            <a:r>
              <a:rPr lang="en-US" altLang="zh-CN" sz="2400" b="1" dirty="0" smtClean="0">
                <a:solidFill>
                  <a:schemeClr val="bg1"/>
                </a:solidFill>
              </a:rPr>
              <a:t>eliminating speaker </a:t>
            </a:r>
            <a:r>
              <a:rPr lang="en-US" altLang="zh-CN" sz="2400" b="1" dirty="0">
                <a:solidFill>
                  <a:schemeClr val="bg1"/>
                </a:solidFill>
              </a:rPr>
              <a:t>differences</a:t>
            </a:r>
          </a:p>
        </p:txBody>
      </p:sp>
    </p:spTree>
    <p:extLst>
      <p:ext uri="{BB962C8B-B14F-4D97-AF65-F5344CB8AC3E}">
        <p14:creationId xmlns:p14="http://schemas.microsoft.com/office/powerpoint/2010/main" val="251114810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16"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313807" y="964282"/>
            <a:ext cx="11561669" cy="646331"/>
          </a:xfrm>
          <a:prstGeom prst="rect">
            <a:avLst/>
          </a:prstGeom>
          <a:noFill/>
        </p:spPr>
        <p:txBody>
          <a:bodyPr wrap="square" rtlCol="0">
            <a:spAutoFit/>
          </a:bodyPr>
          <a:lstStyle/>
          <a:p>
            <a:r>
              <a:rPr lang="en-US" altLang="zh-CN" sz="3600" b="1" dirty="0" smtClean="0">
                <a:solidFill>
                  <a:schemeClr val="bg1"/>
                </a:solidFill>
              </a:rPr>
              <a:t>6.PHONETIC CLASSIFICATION AND </a:t>
            </a:r>
            <a:r>
              <a:rPr lang="en-US" altLang="zh-CN" sz="3600" b="1" dirty="0">
                <a:solidFill>
                  <a:schemeClr val="bg1"/>
                </a:solidFill>
              </a:rPr>
              <a:t>RECOGNITION ON TIMIT</a:t>
            </a:r>
            <a:endParaRPr lang="zh-CN" altLang="en-US" sz="3600" b="1" dirty="0">
              <a:solidFill>
                <a:schemeClr val="bg1"/>
              </a:solidFill>
            </a:endParaRPr>
          </a:p>
        </p:txBody>
      </p:sp>
      <p:sp>
        <p:nvSpPr>
          <p:cNvPr id="16" name="文本框 15"/>
          <p:cNvSpPr txBox="1"/>
          <p:nvPr/>
        </p:nvSpPr>
        <p:spPr>
          <a:xfrm>
            <a:off x="1481755" y="2463524"/>
            <a:ext cx="9225772" cy="1569660"/>
          </a:xfrm>
          <a:prstGeom prst="rect">
            <a:avLst/>
          </a:prstGeom>
          <a:noFill/>
        </p:spPr>
        <p:txBody>
          <a:bodyPr wrap="square" rtlCol="0">
            <a:spAutoFit/>
          </a:bodyPr>
          <a:lstStyle/>
          <a:p>
            <a:r>
              <a:rPr lang="en-US" altLang="zh-CN" sz="2400" b="1" dirty="0">
                <a:solidFill>
                  <a:schemeClr val="bg1"/>
                </a:solidFill>
              </a:rPr>
              <a:t>Our </a:t>
            </a:r>
            <a:r>
              <a:rPr lang="en-US" altLang="zh-CN" sz="2400" b="1" dirty="0">
                <a:solidFill>
                  <a:srgbClr val="FF0000"/>
                </a:solidFill>
              </a:rPr>
              <a:t>consistent finding</a:t>
            </a:r>
            <a:r>
              <a:rPr lang="en-US" altLang="zh-CN" sz="2400" b="1" dirty="0">
                <a:solidFill>
                  <a:schemeClr val="bg1"/>
                </a:solidFill>
              </a:rPr>
              <a:t> is </a:t>
            </a:r>
            <a:r>
              <a:rPr lang="en-US" altLang="zh-CN" sz="2400" b="1" dirty="0" smtClean="0">
                <a:solidFill>
                  <a:schemeClr val="bg1"/>
                </a:solidFill>
              </a:rPr>
              <a:t>that multiple </a:t>
            </a:r>
            <a:r>
              <a:rPr lang="en-US" altLang="zh-CN" sz="2400" b="1" dirty="0">
                <a:solidFill>
                  <a:schemeClr val="bg1"/>
                </a:solidFill>
              </a:rPr>
              <a:t>hidden layers always worked better than one </a:t>
            </a:r>
            <a:r>
              <a:rPr lang="en-US" altLang="zh-CN" sz="2400" b="1" dirty="0" smtClean="0">
                <a:solidFill>
                  <a:schemeClr val="bg1"/>
                </a:solidFill>
              </a:rPr>
              <a:t>hidden layer </a:t>
            </a:r>
            <a:r>
              <a:rPr lang="en-US" altLang="zh-CN" sz="2400" b="1" dirty="0">
                <a:solidFill>
                  <a:schemeClr val="bg1"/>
                </a:solidFill>
              </a:rPr>
              <a:t>and, with multiple hidden layers, pretraining </a:t>
            </a:r>
            <a:r>
              <a:rPr lang="en-US" altLang="zh-CN" sz="2400" b="1" dirty="0" smtClean="0">
                <a:solidFill>
                  <a:schemeClr val="bg1"/>
                </a:solidFill>
              </a:rPr>
              <a:t>always </a:t>
            </a:r>
            <a:r>
              <a:rPr lang="en-US" altLang="zh-CN" sz="2400" b="1" dirty="0" smtClean="0">
                <a:solidFill>
                  <a:srgbClr val="FF0000"/>
                </a:solidFill>
              </a:rPr>
              <a:t>improved </a:t>
            </a:r>
            <a:r>
              <a:rPr lang="en-US" altLang="zh-CN" sz="2400" b="1" dirty="0">
                <a:solidFill>
                  <a:srgbClr val="FF0000"/>
                </a:solidFill>
              </a:rPr>
              <a:t>the results </a:t>
            </a:r>
            <a:r>
              <a:rPr lang="en-US" altLang="zh-CN" sz="2400" b="1" dirty="0">
                <a:solidFill>
                  <a:schemeClr val="bg1"/>
                </a:solidFill>
              </a:rPr>
              <a:t>on both the </a:t>
            </a:r>
            <a:r>
              <a:rPr lang="en-US" altLang="zh-CN" sz="2400" b="1" dirty="0" smtClean="0">
                <a:solidFill>
                  <a:srgbClr val="FF0000"/>
                </a:solidFill>
              </a:rPr>
              <a:t>development</a:t>
            </a:r>
            <a:r>
              <a:rPr lang="en-US" altLang="zh-CN" sz="2400" b="1" dirty="0" smtClean="0">
                <a:solidFill>
                  <a:schemeClr val="bg1"/>
                </a:solidFill>
              </a:rPr>
              <a:t> and </a:t>
            </a:r>
            <a:r>
              <a:rPr lang="en-US" altLang="zh-CN" sz="2400" b="1" dirty="0">
                <a:solidFill>
                  <a:srgbClr val="FF0000"/>
                </a:solidFill>
              </a:rPr>
              <a:t>test sets </a:t>
            </a:r>
            <a:r>
              <a:rPr lang="en-US" altLang="zh-CN" sz="2400" b="1" dirty="0" smtClean="0">
                <a:solidFill>
                  <a:schemeClr val="bg1"/>
                </a:solidFill>
              </a:rPr>
              <a:t>in the </a:t>
            </a:r>
            <a:r>
              <a:rPr lang="en-US" altLang="zh-CN" sz="2400" b="1" dirty="0">
                <a:solidFill>
                  <a:schemeClr val="bg1"/>
                </a:solidFill>
              </a:rPr>
              <a:t>TIMIT task</a:t>
            </a:r>
            <a:r>
              <a:rPr lang="en-US" altLang="zh-CN" sz="2400" b="1" dirty="0" smtClean="0">
                <a:solidFill>
                  <a:schemeClr val="bg1"/>
                </a:solidFill>
              </a:rPr>
              <a:t>.</a:t>
            </a:r>
            <a:endParaRPr lang="en-US" altLang="zh-CN" sz="2400" b="1" dirty="0">
              <a:solidFill>
                <a:schemeClr val="bg1"/>
              </a:solidFill>
            </a:endParaRPr>
          </a:p>
        </p:txBody>
      </p:sp>
    </p:spTree>
    <p:extLst>
      <p:ext uri="{BB962C8B-B14F-4D97-AF65-F5344CB8AC3E}">
        <p14:creationId xmlns:p14="http://schemas.microsoft.com/office/powerpoint/2010/main" val="9451295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1200329"/>
          </a:xfrm>
          <a:prstGeom prst="rect">
            <a:avLst/>
          </a:prstGeom>
          <a:noFill/>
        </p:spPr>
        <p:txBody>
          <a:bodyPr wrap="square" rtlCol="0">
            <a:spAutoFit/>
          </a:bodyPr>
          <a:lstStyle/>
          <a:p>
            <a:r>
              <a:rPr lang="en-US" altLang="zh-CN" sz="3600" b="1" dirty="0" smtClean="0">
                <a:solidFill>
                  <a:schemeClr val="bg1"/>
                </a:solidFill>
              </a:rPr>
              <a:t>7.FINE-TUNING </a:t>
            </a:r>
            <a:r>
              <a:rPr lang="en-US" altLang="zh-CN" sz="3600" b="1" dirty="0">
                <a:solidFill>
                  <a:schemeClr val="bg1"/>
                </a:solidFill>
              </a:rPr>
              <a:t>DBN-DNNs TO</a:t>
            </a:r>
          </a:p>
          <a:p>
            <a:r>
              <a:rPr lang="en-US" altLang="zh-CN" sz="3600" b="1" dirty="0">
                <a:solidFill>
                  <a:schemeClr val="bg1"/>
                </a:solidFill>
              </a:rPr>
              <a:t>OPTIMIZE MUTUAL INFORMATION</a:t>
            </a:r>
            <a:endParaRPr lang="zh-CN" altLang="en-US" sz="3600" b="1" dirty="0">
              <a:solidFill>
                <a:schemeClr val="bg1"/>
              </a:solidFill>
            </a:endParaRPr>
          </a:p>
        </p:txBody>
      </p:sp>
      <p:sp>
        <p:nvSpPr>
          <p:cNvPr id="16" name="文本框 15"/>
          <p:cNvSpPr txBox="1"/>
          <p:nvPr/>
        </p:nvSpPr>
        <p:spPr>
          <a:xfrm>
            <a:off x="1520107" y="2317795"/>
            <a:ext cx="9225772" cy="1200329"/>
          </a:xfrm>
          <a:prstGeom prst="rect">
            <a:avLst/>
          </a:prstGeom>
          <a:noFill/>
        </p:spPr>
        <p:txBody>
          <a:bodyPr wrap="square" rtlCol="0">
            <a:spAutoFit/>
          </a:bodyPr>
          <a:lstStyle/>
          <a:p>
            <a:r>
              <a:rPr lang="en-US" altLang="zh-CN" sz="2400" b="1" dirty="0">
                <a:solidFill>
                  <a:schemeClr val="bg1"/>
                </a:solidFill>
              </a:rPr>
              <a:t>In the experiments using </a:t>
            </a:r>
            <a:r>
              <a:rPr lang="en-US" altLang="zh-CN" sz="2400" b="1" dirty="0">
                <a:solidFill>
                  <a:srgbClr val="FF0000"/>
                </a:solidFill>
              </a:rPr>
              <a:t>TIMIT</a:t>
            </a:r>
            <a:r>
              <a:rPr lang="en-US" altLang="zh-CN" sz="2400" b="1" dirty="0">
                <a:solidFill>
                  <a:schemeClr val="bg1"/>
                </a:solidFill>
              </a:rPr>
              <a:t> discussed above, the </a:t>
            </a:r>
            <a:r>
              <a:rPr lang="en-US" altLang="zh-CN" sz="2400" b="1" dirty="0" smtClean="0">
                <a:solidFill>
                  <a:schemeClr val="bg1"/>
                </a:solidFill>
              </a:rPr>
              <a:t>DNNs were </a:t>
            </a:r>
            <a:r>
              <a:rPr lang="en-US" altLang="zh-CN" sz="2400" b="1" dirty="0">
                <a:solidFill>
                  <a:srgbClr val="FF0000"/>
                </a:solidFill>
              </a:rPr>
              <a:t>fine-tuned</a:t>
            </a:r>
            <a:r>
              <a:rPr lang="en-US" altLang="zh-CN" sz="2400" b="1" dirty="0">
                <a:solidFill>
                  <a:schemeClr val="bg1"/>
                </a:solidFill>
              </a:rPr>
              <a:t> to optimize the </a:t>
            </a:r>
            <a:r>
              <a:rPr lang="en-US" altLang="zh-CN" sz="2400" b="1" dirty="0">
                <a:solidFill>
                  <a:srgbClr val="FF0000"/>
                </a:solidFill>
              </a:rPr>
              <a:t>per frame cross </a:t>
            </a:r>
            <a:r>
              <a:rPr lang="en-US" altLang="zh-CN" sz="2400" b="1" dirty="0" smtClean="0">
                <a:solidFill>
                  <a:srgbClr val="FF0000"/>
                </a:solidFill>
              </a:rPr>
              <a:t>entropy </a:t>
            </a:r>
            <a:r>
              <a:rPr lang="en-US" altLang="zh-CN" sz="2400" b="1" dirty="0" smtClean="0">
                <a:solidFill>
                  <a:schemeClr val="bg1"/>
                </a:solidFill>
              </a:rPr>
              <a:t>between </a:t>
            </a:r>
            <a:r>
              <a:rPr lang="en-US" altLang="zh-CN" sz="2400" b="1" dirty="0">
                <a:solidFill>
                  <a:schemeClr val="bg1"/>
                </a:solidFill>
              </a:rPr>
              <a:t>the </a:t>
            </a:r>
            <a:r>
              <a:rPr lang="en-US" altLang="zh-CN" sz="2400" b="1" dirty="0">
                <a:solidFill>
                  <a:srgbClr val="FF0000"/>
                </a:solidFill>
              </a:rPr>
              <a:t>target HMM state and the predictions</a:t>
            </a:r>
            <a:r>
              <a:rPr lang="en-US" altLang="zh-CN" sz="2400" b="1" dirty="0">
                <a:solidFill>
                  <a:schemeClr val="bg1"/>
                </a:solidFill>
              </a:rPr>
              <a:t>.</a:t>
            </a:r>
          </a:p>
        </p:txBody>
      </p:sp>
      <p:sp>
        <p:nvSpPr>
          <p:cNvPr id="9" name="文本框 8"/>
          <p:cNvSpPr txBox="1"/>
          <p:nvPr/>
        </p:nvSpPr>
        <p:spPr>
          <a:xfrm>
            <a:off x="4171653" y="3847309"/>
            <a:ext cx="4245399" cy="461665"/>
          </a:xfrm>
          <a:prstGeom prst="rect">
            <a:avLst/>
          </a:prstGeom>
          <a:noFill/>
        </p:spPr>
        <p:txBody>
          <a:bodyPr wrap="square" rtlCol="0">
            <a:spAutoFit/>
          </a:bodyPr>
          <a:lstStyle/>
          <a:p>
            <a:r>
              <a:rPr lang="en-US" altLang="zh-CN" sz="2400" b="1" dirty="0">
                <a:solidFill>
                  <a:schemeClr val="bg1"/>
                </a:solidFill>
              </a:rPr>
              <a:t>sequence classification criteria</a:t>
            </a:r>
          </a:p>
        </p:txBody>
      </p:sp>
      <p:sp>
        <p:nvSpPr>
          <p:cNvPr id="10" name="矩形 9"/>
          <p:cNvSpPr/>
          <p:nvPr/>
        </p:nvSpPr>
        <p:spPr>
          <a:xfrm>
            <a:off x="878250" y="4497432"/>
            <a:ext cx="5156789" cy="1630394"/>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012354" y="4581248"/>
            <a:ext cx="4888580" cy="1546577"/>
          </a:xfrm>
          <a:prstGeom prst="rect">
            <a:avLst/>
          </a:prstGeom>
          <a:noFill/>
        </p:spPr>
        <p:txBody>
          <a:bodyPr wrap="square" lIns="68580" tIns="34290" rIns="68580" bIns="34290" rtlCol="0">
            <a:spAutoFit/>
          </a:bodyPr>
          <a:lstStyle/>
          <a:p>
            <a:pPr marL="342900" lvl="0" indent="-342900" defTabSz="457200">
              <a:buFont typeface="Arial" panose="020B0604020202020204" pitchFamily="34" charset="0"/>
              <a:buChar char="•"/>
            </a:pPr>
            <a:r>
              <a:rPr lang="en-US" altLang="zh-CN" sz="2400" b="1" dirty="0">
                <a:solidFill>
                  <a:schemeClr val="bg1"/>
                </a:solidFill>
              </a:rPr>
              <a:t>more </a:t>
            </a:r>
            <a:r>
              <a:rPr lang="en-US" altLang="zh-CN" sz="2400" b="1" dirty="0">
                <a:solidFill>
                  <a:srgbClr val="FF0000"/>
                </a:solidFill>
              </a:rPr>
              <a:t>directly correlated </a:t>
            </a:r>
            <a:r>
              <a:rPr lang="en-US" altLang="zh-CN" sz="2400" b="1" dirty="0">
                <a:solidFill>
                  <a:schemeClr val="bg1"/>
                </a:solidFill>
              </a:rPr>
              <a:t>with the </a:t>
            </a:r>
            <a:r>
              <a:rPr lang="en-US" altLang="zh-CN" sz="2400" b="1" dirty="0">
                <a:solidFill>
                  <a:srgbClr val="FF0000"/>
                </a:solidFill>
              </a:rPr>
              <a:t>overall word </a:t>
            </a:r>
            <a:r>
              <a:rPr lang="en-US" altLang="zh-CN" sz="2400" b="1" dirty="0">
                <a:solidFill>
                  <a:schemeClr val="bg1"/>
                </a:solidFill>
              </a:rPr>
              <a:t>or </a:t>
            </a:r>
            <a:r>
              <a:rPr lang="en-US" altLang="zh-CN" sz="2400" b="1" dirty="0">
                <a:solidFill>
                  <a:srgbClr val="FF0000"/>
                </a:solidFill>
              </a:rPr>
              <a:t>phone error </a:t>
            </a:r>
            <a:r>
              <a:rPr lang="en-US" altLang="zh-CN" sz="2400" b="1" dirty="0" smtClean="0">
                <a:solidFill>
                  <a:srgbClr val="FF0000"/>
                </a:solidFill>
              </a:rPr>
              <a:t>rate</a:t>
            </a:r>
          </a:p>
          <a:p>
            <a:pPr marL="342900" lvl="0" indent="-342900" defTabSz="457200">
              <a:buFont typeface="Arial" panose="020B0604020202020204" pitchFamily="34" charset="0"/>
              <a:buChar char="•"/>
            </a:pPr>
            <a:r>
              <a:rPr lang="en-US" altLang="zh-CN" sz="2400" b="1" dirty="0" smtClean="0">
                <a:solidFill>
                  <a:schemeClr val="bg1"/>
                </a:solidFill>
              </a:rPr>
              <a:t>very </a:t>
            </a:r>
            <a:r>
              <a:rPr lang="en-US" altLang="zh-CN" sz="2400" b="1" dirty="0">
                <a:solidFill>
                  <a:schemeClr val="bg1"/>
                </a:solidFill>
              </a:rPr>
              <a:t>helpful in </a:t>
            </a:r>
            <a:r>
              <a:rPr lang="en-US" altLang="zh-CN" sz="2400" b="1" dirty="0" smtClean="0">
                <a:solidFill>
                  <a:schemeClr val="bg1"/>
                </a:solidFill>
              </a:rPr>
              <a:t>improving </a:t>
            </a:r>
            <a:r>
              <a:rPr lang="en-US" altLang="zh-CN" sz="2400" b="1" dirty="0" smtClean="0">
                <a:solidFill>
                  <a:srgbClr val="FF0000"/>
                </a:solidFill>
              </a:rPr>
              <a:t>recognition </a:t>
            </a:r>
            <a:r>
              <a:rPr lang="en-US" altLang="zh-CN" sz="2400" b="1" dirty="0">
                <a:solidFill>
                  <a:srgbClr val="FF0000"/>
                </a:solidFill>
              </a:rPr>
              <a:t>accuracy</a:t>
            </a:r>
          </a:p>
        </p:txBody>
      </p:sp>
      <p:sp>
        <p:nvSpPr>
          <p:cNvPr id="12" name="矩形 11"/>
          <p:cNvSpPr/>
          <p:nvPr/>
        </p:nvSpPr>
        <p:spPr>
          <a:xfrm>
            <a:off x="6206145" y="4497432"/>
            <a:ext cx="5156789" cy="1630394"/>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340249" y="4581248"/>
            <a:ext cx="4888580" cy="1546577"/>
          </a:xfrm>
          <a:prstGeom prst="rect">
            <a:avLst/>
          </a:prstGeom>
          <a:noFill/>
        </p:spPr>
        <p:txBody>
          <a:bodyPr wrap="square" lIns="68580" tIns="34290" rIns="68580" bIns="34290" rtlCol="0">
            <a:spAutoFit/>
          </a:bodyPr>
          <a:lstStyle/>
          <a:p>
            <a:pPr lvl="0" defTabSz="457200"/>
            <a:r>
              <a:rPr lang="en-US" altLang="zh-CN" sz="2400" b="1" dirty="0" smtClean="0">
                <a:solidFill>
                  <a:schemeClr val="bg1"/>
                </a:solidFill>
              </a:rPr>
              <a:t>benefit </a:t>
            </a:r>
            <a:r>
              <a:rPr lang="en-US" altLang="zh-CN" sz="2400" b="1" dirty="0">
                <a:solidFill>
                  <a:schemeClr val="bg1"/>
                </a:solidFill>
              </a:rPr>
              <a:t>of using such </a:t>
            </a:r>
            <a:r>
              <a:rPr lang="en-US" altLang="zh-CN" sz="2400" b="1" dirty="0">
                <a:solidFill>
                  <a:srgbClr val="FF0000"/>
                </a:solidFill>
              </a:rPr>
              <a:t>sequence classification criteria </a:t>
            </a:r>
            <a:r>
              <a:rPr lang="en-US" altLang="zh-CN" sz="2400" b="1" dirty="0">
                <a:solidFill>
                  <a:schemeClr val="bg1"/>
                </a:solidFill>
              </a:rPr>
              <a:t>with</a:t>
            </a:r>
            <a:r>
              <a:rPr lang="en-US" altLang="zh-CN" sz="2400" b="1" dirty="0">
                <a:solidFill>
                  <a:srgbClr val="FF0000"/>
                </a:solidFill>
              </a:rPr>
              <a:t> shallow neural networks</a:t>
            </a:r>
            <a:r>
              <a:rPr lang="en-US" altLang="zh-CN" sz="2400" b="1" dirty="0">
                <a:solidFill>
                  <a:schemeClr val="bg1"/>
                </a:solidFill>
              </a:rPr>
              <a:t> has already been shown</a:t>
            </a:r>
          </a:p>
        </p:txBody>
      </p:sp>
    </p:spTree>
    <p:extLst>
      <p:ext uri="{BB962C8B-B14F-4D97-AF65-F5344CB8AC3E}">
        <p14:creationId xmlns:p14="http://schemas.microsoft.com/office/powerpoint/2010/main" val="212566390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9" grpId="0"/>
      <p:bldP spid="10" grpId="0" animBg="1"/>
      <p:bldP spid="11" grpId="0"/>
      <p:bldP spid="12" grpId="0" animBg="1"/>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基本变换</a:t>
            </a: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t>
            </a: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层</a:t>
            </a:r>
          </a:p>
        </p:txBody>
      </p:sp>
      <p:sp>
        <p:nvSpPr>
          <p:cNvPr id="2" name="文本框 1"/>
          <p:cNvSpPr txBox="1"/>
          <p:nvPr/>
        </p:nvSpPr>
        <p:spPr>
          <a:xfrm>
            <a:off x="1416424" y="1380565"/>
            <a:ext cx="9270626" cy="923330"/>
          </a:xfrm>
          <a:prstGeom prst="rect">
            <a:avLst/>
          </a:prstGeom>
          <a:noFill/>
        </p:spPr>
        <p:txBody>
          <a:bodyPr wrap="square" rtlCol="0">
            <a:spAutoFit/>
          </a:bodyPr>
          <a:lstStyle/>
          <a:p>
            <a:r>
              <a:rPr lang="zh-CN" altLang="en-US" b="1" dirty="0">
                <a:solidFill>
                  <a:schemeClr val="bg1"/>
                </a:solidFill>
              </a:rPr>
              <a:t>数学层面理解：通过如下</a:t>
            </a:r>
            <a:r>
              <a:rPr lang="en-US" altLang="zh-CN" b="1" dirty="0">
                <a:solidFill>
                  <a:schemeClr val="bg1"/>
                </a:solidFill>
              </a:rPr>
              <a:t>5</a:t>
            </a:r>
            <a:r>
              <a:rPr lang="zh-CN" altLang="en-US" b="1" dirty="0">
                <a:solidFill>
                  <a:schemeClr val="bg1"/>
                </a:solidFill>
              </a:rPr>
              <a:t>种对输入空间（输入向量的集合）的操作，完成 </a:t>
            </a:r>
            <a:r>
              <a:rPr lang="zh-CN" altLang="en-US" b="1" dirty="0">
                <a:solidFill>
                  <a:srgbClr val="FF0000"/>
                </a:solidFill>
              </a:rPr>
              <a:t>输入空间 </a:t>
            </a:r>
            <a:r>
              <a:rPr lang="zh-CN" altLang="en-US" b="1" dirty="0" smtClean="0">
                <a:solidFill>
                  <a:schemeClr val="bg1"/>
                </a:solidFill>
              </a:rPr>
              <a:t>到 </a:t>
            </a:r>
            <a:r>
              <a:rPr lang="zh-CN" altLang="en-US" b="1" dirty="0" smtClean="0">
                <a:solidFill>
                  <a:srgbClr val="FF0000"/>
                </a:solidFill>
              </a:rPr>
              <a:t>输出</a:t>
            </a:r>
            <a:r>
              <a:rPr lang="zh-CN" altLang="en-US" b="1" dirty="0">
                <a:solidFill>
                  <a:srgbClr val="FF0000"/>
                </a:solidFill>
              </a:rPr>
              <a:t>空间</a:t>
            </a:r>
            <a:r>
              <a:rPr lang="zh-CN" altLang="en-US" b="1" dirty="0">
                <a:solidFill>
                  <a:schemeClr val="bg1"/>
                </a:solidFill>
              </a:rPr>
              <a:t> 的变换 </a:t>
            </a:r>
            <a:r>
              <a:rPr lang="en-US" altLang="zh-CN" b="1" dirty="0">
                <a:solidFill>
                  <a:schemeClr val="bg1"/>
                </a:solidFill>
              </a:rPr>
              <a:t>(</a:t>
            </a:r>
            <a:r>
              <a:rPr lang="zh-CN" altLang="en-US" b="1" dirty="0">
                <a:solidFill>
                  <a:schemeClr val="bg1"/>
                </a:solidFill>
              </a:rPr>
              <a:t>矩阵的行空间到列空间</a:t>
            </a:r>
            <a:r>
              <a:rPr lang="en-US" altLang="zh-CN" b="1" dirty="0">
                <a:solidFill>
                  <a:schemeClr val="bg1"/>
                </a:solidFill>
              </a:rPr>
              <a:t>)</a:t>
            </a:r>
            <a:endParaRPr lang="zh-CN" altLang="en-US" b="1" dirty="0">
              <a:solidFill>
                <a:schemeClr val="bg1"/>
              </a:solidFill>
            </a:endParaRPr>
          </a:p>
          <a:p>
            <a:endParaRPr lang="zh-CN" altLang="en-US" dirty="0">
              <a:solidFill>
                <a:schemeClr val="bg1"/>
              </a:solidFill>
            </a:endParaRPr>
          </a:p>
        </p:txBody>
      </p:sp>
      <mc:AlternateContent xmlns:mc="http://schemas.openxmlformats.org/markup-compatibility/2006" xmlns:a14="http://schemas.microsoft.com/office/drawing/2010/main">
        <mc:Choice Requires="a14">
          <p:sp>
            <p:nvSpPr>
              <p:cNvPr id="30" name="文本框 29"/>
              <p:cNvSpPr txBox="1"/>
              <p:nvPr/>
            </p:nvSpPr>
            <p:spPr>
              <a:xfrm>
                <a:off x="6688791" y="3447187"/>
                <a:ext cx="3859866" cy="940194"/>
              </a:xfrm>
              <a:prstGeom prst="rect">
                <a:avLst/>
              </a:prstGeom>
              <a:noFill/>
            </p:spPr>
            <p:txBody>
              <a:bodyPr wrap="square" rtlCol="0">
                <a:spAutoFit/>
              </a:bodyPr>
              <a:lstStyle/>
              <a:p>
                <a:r>
                  <a:rPr lang="en-US" altLang="zh-CN" sz="4800" dirty="0" smtClean="0">
                    <a:solidFill>
                      <a:schemeClr val="bg1"/>
                    </a:solidFill>
                  </a:rPr>
                  <a:t> </a:t>
                </a:r>
                <a14:m>
                  <m:oMath xmlns:m="http://schemas.openxmlformats.org/officeDocument/2006/math">
                    <m:acc>
                      <m:accPr>
                        <m:chr m:val="⃗"/>
                        <m:ctrlPr>
                          <a:rPr lang="en-US" altLang="zh-CN" sz="4800" i="1" smtClean="0">
                            <a:solidFill>
                              <a:schemeClr val="bg1"/>
                            </a:solidFill>
                            <a:latin typeface="Cambria Math" panose="02040503050406030204" pitchFamily="18" charset="0"/>
                          </a:rPr>
                        </m:ctrlPr>
                      </m:accPr>
                      <m:e>
                        <m:r>
                          <a:rPr lang="en-US" altLang="zh-CN" sz="4800" b="0" i="1" smtClean="0">
                            <a:solidFill>
                              <a:schemeClr val="bg1"/>
                            </a:solidFill>
                            <a:latin typeface="Cambria Math" panose="02040503050406030204" pitchFamily="18" charset="0"/>
                          </a:rPr>
                          <m:t>𝑦</m:t>
                        </m:r>
                      </m:e>
                    </m:acc>
                  </m:oMath>
                </a14:m>
                <a:r>
                  <a:rPr lang="en-US" altLang="zh-CN" sz="4800" dirty="0">
                    <a:solidFill>
                      <a:schemeClr val="bg1"/>
                    </a:solidFill>
                  </a:rPr>
                  <a:t>= a(W </a:t>
                </a:r>
                <a:r>
                  <a:rPr lang="en-US" altLang="zh-CN" dirty="0">
                    <a:solidFill>
                      <a:schemeClr val="bg1"/>
                    </a:solidFill>
                  </a:rPr>
                  <a:t>×</a:t>
                </a:r>
                <a:r>
                  <a:rPr lang="en-US" altLang="zh-CN" sz="4800" dirty="0">
                    <a:solidFill>
                      <a:schemeClr val="bg1"/>
                    </a:solidFill>
                  </a:rPr>
                  <a:t> </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𝑥</m:t>
                        </m:r>
                      </m:e>
                    </m:acc>
                  </m:oMath>
                </a14:m>
                <a:r>
                  <a:rPr lang="en-US" altLang="zh-CN" sz="4800" dirty="0" smtClean="0">
                    <a:solidFill>
                      <a:schemeClr val="bg1"/>
                    </a:solidFill>
                  </a:rPr>
                  <a:t> + </a:t>
                </a:r>
                <a14:m>
                  <m:oMath xmlns:m="http://schemas.openxmlformats.org/officeDocument/2006/math">
                    <m:acc>
                      <m:accPr>
                        <m:chr m:val="⃗"/>
                        <m:ctrlPr>
                          <a:rPr lang="en-US" altLang="zh-CN" sz="4800" i="1" dirty="0" smtClean="0">
                            <a:solidFill>
                              <a:schemeClr val="bg1"/>
                            </a:solidFill>
                            <a:latin typeface="Cambria Math" panose="02040503050406030204" pitchFamily="18" charset="0"/>
                          </a:rPr>
                        </m:ctrlPr>
                      </m:accPr>
                      <m:e>
                        <m:r>
                          <a:rPr lang="en-US" altLang="zh-CN" sz="4800" b="0" i="1" dirty="0" smtClean="0">
                            <a:solidFill>
                              <a:schemeClr val="bg1"/>
                            </a:solidFill>
                            <a:latin typeface="Cambria Math" panose="02040503050406030204" pitchFamily="18" charset="0"/>
                          </a:rPr>
                          <m:t>𝑏</m:t>
                        </m:r>
                      </m:e>
                    </m:acc>
                  </m:oMath>
                </a14:m>
                <a:r>
                  <a:rPr lang="en-US" altLang="zh-CN" sz="4800" dirty="0" smtClean="0">
                    <a:solidFill>
                      <a:schemeClr val="bg1"/>
                    </a:solidFill>
                  </a:rPr>
                  <a:t>)</a:t>
                </a:r>
                <a:endParaRPr lang="zh-CN" altLang="en-US" sz="4800" dirty="0">
                  <a:solidFill>
                    <a:schemeClr val="bg1"/>
                  </a:solidFill>
                </a:endParaRPr>
              </a:p>
            </p:txBody>
          </p:sp>
        </mc:Choice>
        <mc:Fallback xmlns="">
          <p:sp>
            <p:nvSpPr>
              <p:cNvPr id="30" name="文本框 29"/>
              <p:cNvSpPr txBox="1">
                <a:spLocks noRot="1" noChangeAspect="1" noMove="1" noResize="1" noEditPoints="1" noAdjustHandles="1" noChangeArrowheads="1" noChangeShapeType="1" noTextEdit="1"/>
              </p:cNvSpPr>
              <p:nvPr/>
            </p:nvSpPr>
            <p:spPr>
              <a:xfrm>
                <a:off x="6688791" y="3447187"/>
                <a:ext cx="3859866" cy="940194"/>
              </a:xfrm>
              <a:prstGeom prst="rect">
                <a:avLst/>
              </a:prstGeom>
              <a:blipFill rotWithShape="0">
                <a:blip r:embed="rId3"/>
                <a:stretch>
                  <a:fillRect t="-2581" r="-12006" b="-33548"/>
                </a:stretch>
              </a:blipFill>
            </p:spPr>
            <p:txBody>
              <a:bodyPr/>
              <a:lstStyle/>
              <a:p>
                <a:r>
                  <a:rPr lang="zh-CN" altLang="en-US">
                    <a:noFill/>
                  </a:rPr>
                  <a:t> </a:t>
                </a:r>
              </a:p>
            </p:txBody>
          </p:sp>
        </mc:Fallback>
      </mc:AlternateContent>
      <p:sp>
        <p:nvSpPr>
          <p:cNvPr id="44" name="文本框 43"/>
          <p:cNvSpPr txBox="1"/>
          <p:nvPr/>
        </p:nvSpPr>
        <p:spPr>
          <a:xfrm>
            <a:off x="8303277" y="2172325"/>
            <a:ext cx="1255059" cy="584775"/>
          </a:xfrm>
          <a:prstGeom prst="rect">
            <a:avLst/>
          </a:prstGeom>
          <a:noFill/>
        </p:spPr>
        <p:txBody>
          <a:bodyPr wrap="square" rtlCol="0">
            <a:spAutoFit/>
          </a:bodyPr>
          <a:lstStyle/>
          <a:p>
            <a:r>
              <a:rPr lang="en-US" altLang="zh-CN" sz="3200" b="1" dirty="0">
                <a:solidFill>
                  <a:schemeClr val="bg1"/>
                </a:solidFill>
              </a:rPr>
              <a:t>1 2 3</a:t>
            </a:r>
            <a:endParaRPr lang="zh-CN" altLang="en-US" sz="3200" b="1" dirty="0">
              <a:solidFill>
                <a:schemeClr val="bg1"/>
              </a:solidFill>
            </a:endParaRPr>
          </a:p>
        </p:txBody>
      </p:sp>
      <p:sp>
        <p:nvSpPr>
          <p:cNvPr id="22" name="文本框 21"/>
          <p:cNvSpPr txBox="1"/>
          <p:nvPr/>
        </p:nvSpPr>
        <p:spPr>
          <a:xfrm>
            <a:off x="2605457" y="2660850"/>
            <a:ext cx="2869863" cy="2308324"/>
          </a:xfrm>
          <a:prstGeom prst="rect">
            <a:avLst/>
          </a:prstGeom>
          <a:noFill/>
        </p:spPr>
        <p:txBody>
          <a:bodyPr wrap="square" rtlCol="0">
            <a:spAutoFit/>
          </a:bodyPr>
          <a:lstStyle/>
          <a:p>
            <a:r>
              <a:rPr lang="en-US" altLang="zh-CN" sz="2400" b="1" dirty="0">
                <a:solidFill>
                  <a:schemeClr val="bg1"/>
                </a:solidFill>
              </a:rPr>
              <a:t>1.</a:t>
            </a:r>
            <a:r>
              <a:rPr lang="zh-CN" altLang="en-US" sz="2400" dirty="0">
                <a:solidFill>
                  <a:schemeClr val="bg1"/>
                </a:solidFill>
              </a:rPr>
              <a:t> 升维</a:t>
            </a:r>
            <a:r>
              <a:rPr lang="en-US" altLang="zh-CN" sz="2400" dirty="0">
                <a:solidFill>
                  <a:schemeClr val="bg1"/>
                </a:solidFill>
              </a:rPr>
              <a:t>/</a:t>
            </a:r>
            <a:r>
              <a:rPr lang="zh-CN" altLang="en-US" sz="2400" dirty="0">
                <a:solidFill>
                  <a:schemeClr val="bg1"/>
                </a:solidFill>
              </a:rPr>
              <a:t>降维</a:t>
            </a:r>
          </a:p>
          <a:p>
            <a:r>
              <a:rPr lang="en-US" altLang="zh-CN" sz="2400" b="1" dirty="0">
                <a:solidFill>
                  <a:schemeClr val="bg1"/>
                </a:solidFill>
              </a:rPr>
              <a:t>2.</a:t>
            </a:r>
            <a:r>
              <a:rPr lang="zh-CN" altLang="en-US" sz="2400" dirty="0">
                <a:solidFill>
                  <a:schemeClr val="bg1"/>
                </a:solidFill>
              </a:rPr>
              <a:t> 放大</a:t>
            </a:r>
            <a:r>
              <a:rPr lang="en-US" altLang="zh-CN" sz="2400" dirty="0">
                <a:solidFill>
                  <a:schemeClr val="bg1"/>
                </a:solidFill>
              </a:rPr>
              <a:t>/</a:t>
            </a:r>
            <a:r>
              <a:rPr lang="zh-CN" altLang="en-US" sz="2400" dirty="0">
                <a:solidFill>
                  <a:schemeClr val="bg1"/>
                </a:solidFill>
              </a:rPr>
              <a:t>缩小</a:t>
            </a:r>
          </a:p>
          <a:p>
            <a:r>
              <a:rPr lang="en-US" altLang="zh-CN" sz="2400" b="1" dirty="0">
                <a:solidFill>
                  <a:schemeClr val="bg1"/>
                </a:solidFill>
              </a:rPr>
              <a:t>3.</a:t>
            </a:r>
            <a:r>
              <a:rPr lang="zh-CN" altLang="en-US" sz="2400" dirty="0">
                <a:solidFill>
                  <a:schemeClr val="bg1"/>
                </a:solidFill>
              </a:rPr>
              <a:t> 旋转</a:t>
            </a:r>
          </a:p>
          <a:p>
            <a:r>
              <a:rPr lang="en-US" altLang="zh-CN" sz="2400" b="1" dirty="0">
                <a:solidFill>
                  <a:schemeClr val="bg1"/>
                </a:solidFill>
              </a:rPr>
              <a:t>4.</a:t>
            </a:r>
            <a:r>
              <a:rPr lang="zh-CN" altLang="en-US" sz="2400" dirty="0">
                <a:solidFill>
                  <a:schemeClr val="bg1"/>
                </a:solidFill>
              </a:rPr>
              <a:t> 平移</a:t>
            </a:r>
          </a:p>
          <a:p>
            <a:r>
              <a:rPr lang="en-US" altLang="zh-CN" sz="2400" b="1" dirty="0">
                <a:solidFill>
                  <a:schemeClr val="bg1"/>
                </a:solidFill>
              </a:rPr>
              <a:t>5.</a:t>
            </a:r>
            <a:r>
              <a:rPr lang="zh-CN" altLang="en-US" sz="2400" dirty="0">
                <a:solidFill>
                  <a:schemeClr val="bg1"/>
                </a:solidFill>
              </a:rPr>
              <a:t> “弯曲” </a:t>
            </a:r>
          </a:p>
          <a:p>
            <a:endParaRPr lang="zh-CN" altLang="en-US" sz="2400" dirty="0">
              <a:solidFill>
                <a:schemeClr val="bg1"/>
              </a:solidFill>
            </a:endParaRPr>
          </a:p>
        </p:txBody>
      </p:sp>
      <p:sp>
        <p:nvSpPr>
          <p:cNvPr id="23" name="矩形 22"/>
          <p:cNvSpPr/>
          <p:nvPr/>
        </p:nvSpPr>
        <p:spPr>
          <a:xfrm>
            <a:off x="8134629" y="3608551"/>
            <a:ext cx="1423707"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右箭头 24"/>
          <p:cNvSpPr/>
          <p:nvPr/>
        </p:nvSpPr>
        <p:spPr>
          <a:xfrm rot="16200000">
            <a:off x="8394624" y="2916764"/>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9636214" y="3608551"/>
            <a:ext cx="912443"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7655859" y="3603226"/>
            <a:ext cx="331142" cy="7788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右箭头 27"/>
          <p:cNvSpPr/>
          <p:nvPr/>
        </p:nvSpPr>
        <p:spPr>
          <a:xfrm rot="5400000">
            <a:off x="7473506" y="4694600"/>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右箭头 28"/>
          <p:cNvSpPr/>
          <p:nvPr/>
        </p:nvSpPr>
        <p:spPr>
          <a:xfrm rot="5400000">
            <a:off x="9744511" y="4708409"/>
            <a:ext cx="695847" cy="376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7633170" y="5378338"/>
            <a:ext cx="461959" cy="584775"/>
          </a:xfrm>
          <a:prstGeom prst="rect">
            <a:avLst/>
          </a:prstGeom>
          <a:noFill/>
        </p:spPr>
        <p:txBody>
          <a:bodyPr wrap="square" rtlCol="0">
            <a:spAutoFit/>
          </a:bodyPr>
          <a:lstStyle/>
          <a:p>
            <a:r>
              <a:rPr lang="en-US" altLang="zh-CN" sz="3200" b="1" dirty="0" smtClean="0">
                <a:solidFill>
                  <a:schemeClr val="bg1"/>
                </a:solidFill>
              </a:rPr>
              <a:t>5</a:t>
            </a:r>
            <a:endParaRPr lang="zh-CN" altLang="en-US" sz="3200" b="1" dirty="0">
              <a:solidFill>
                <a:schemeClr val="bg1"/>
              </a:solidFill>
            </a:endParaRPr>
          </a:p>
        </p:txBody>
      </p:sp>
      <p:sp>
        <p:nvSpPr>
          <p:cNvPr id="35" name="文本框 34"/>
          <p:cNvSpPr txBox="1"/>
          <p:nvPr/>
        </p:nvSpPr>
        <p:spPr>
          <a:xfrm>
            <a:off x="9904175" y="5405956"/>
            <a:ext cx="461959" cy="584775"/>
          </a:xfrm>
          <a:prstGeom prst="rect">
            <a:avLst/>
          </a:prstGeom>
          <a:noFill/>
        </p:spPr>
        <p:txBody>
          <a:bodyPr wrap="square" rtlCol="0">
            <a:spAutoFit/>
          </a:bodyPr>
          <a:lstStyle/>
          <a:p>
            <a:r>
              <a:rPr lang="en-US" altLang="zh-CN" sz="3200" b="1" dirty="0" smtClean="0">
                <a:solidFill>
                  <a:schemeClr val="bg1"/>
                </a:solidFill>
              </a:rPr>
              <a:t>4</a:t>
            </a:r>
            <a:endParaRPr lang="zh-CN" altLang="en-US" sz="3200" b="1" dirty="0">
              <a:solidFill>
                <a:schemeClr val="bg1"/>
              </a:solidFill>
            </a:endParaRPr>
          </a:p>
        </p:txBody>
      </p:sp>
      <p:sp>
        <p:nvSpPr>
          <p:cNvPr id="40" name="文本框 39"/>
          <p:cNvSpPr txBox="1"/>
          <p:nvPr/>
        </p:nvSpPr>
        <p:spPr>
          <a:xfrm>
            <a:off x="2260380" y="4896668"/>
            <a:ext cx="3478305" cy="1323439"/>
          </a:xfrm>
          <a:prstGeom prst="rect">
            <a:avLst/>
          </a:prstGeom>
          <a:noFill/>
        </p:spPr>
        <p:txBody>
          <a:bodyPr wrap="square" rtlCol="0">
            <a:spAutoFit/>
          </a:bodyPr>
          <a:lstStyle/>
          <a:p>
            <a:r>
              <a:rPr lang="zh-CN" altLang="en-US" sz="2000" b="1" dirty="0">
                <a:solidFill>
                  <a:schemeClr val="bg1"/>
                </a:solidFill>
              </a:rPr>
              <a:t>每层神经网络的数学理解</a:t>
            </a:r>
            <a:r>
              <a:rPr lang="zh-CN" altLang="en-US" sz="2000" b="1" dirty="0" smtClean="0">
                <a:solidFill>
                  <a:schemeClr val="bg1"/>
                </a:solidFill>
              </a:rPr>
              <a:t>：</a:t>
            </a:r>
            <a:endParaRPr lang="en-US" altLang="zh-CN" sz="2000" b="1" dirty="0" smtClean="0">
              <a:solidFill>
                <a:schemeClr val="bg1"/>
              </a:solidFill>
            </a:endParaRPr>
          </a:p>
          <a:p>
            <a:r>
              <a:rPr lang="zh-CN" altLang="en-US" sz="2000" b="1" dirty="0" smtClean="0">
                <a:solidFill>
                  <a:srgbClr val="FF0000"/>
                </a:solidFill>
              </a:rPr>
              <a:t>用</a:t>
            </a:r>
            <a:r>
              <a:rPr lang="zh-CN" altLang="en-US" sz="2000" b="1" dirty="0">
                <a:solidFill>
                  <a:srgbClr val="FF0000"/>
                </a:solidFill>
              </a:rPr>
              <a:t>线性变换跟随着非线性变化，将输入空间投向另一个空间。</a:t>
            </a:r>
          </a:p>
        </p:txBody>
      </p:sp>
    </p:spTree>
    <p:extLst>
      <p:ext uri="{BB962C8B-B14F-4D97-AF65-F5344CB8AC3E}">
        <p14:creationId xmlns:p14="http://schemas.microsoft.com/office/powerpoint/2010/main" val="37583062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fade">
                                      <p:cBhvr>
                                        <p:cTn id="44" dur="500"/>
                                        <p:tgtEl>
                                          <p:spTgt spid="2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fade">
                                      <p:cBhvr>
                                        <p:cTn id="47" dur="500"/>
                                        <p:tgtEl>
                                          <p:spTgt spid="3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fade">
                                      <p:cBhvr>
                                        <p:cTn id="5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44" grpId="0"/>
      <p:bldP spid="22" grpId="0"/>
      <p:bldP spid="23" grpId="0" animBg="1"/>
      <p:bldP spid="25" grpId="0" animBg="1"/>
      <p:bldP spid="26" grpId="0" animBg="1"/>
      <p:bldP spid="27" grpId="0" animBg="1"/>
      <p:bldP spid="28" grpId="0" animBg="1"/>
      <p:bldP spid="29" grpId="0" animBg="1"/>
      <p:bldP spid="31" grpId="0"/>
      <p:bldP spid="35" grpId="0"/>
      <p:bldP spid="4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935540" y="4527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665660" y="4527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461665"/>
          </a:xfrm>
          <a:prstGeom prst="rect">
            <a:avLst/>
          </a:prstGeom>
          <a:noFill/>
        </p:spPr>
        <p:txBody>
          <a:bodyPr wrap="square" rtlCol="0">
            <a:spAutoFit/>
          </a:bodyPr>
          <a:lstStyle/>
          <a:p>
            <a:r>
              <a:rPr lang="en-US" altLang="zh-CN" sz="2400" b="1" dirty="0" smtClean="0">
                <a:solidFill>
                  <a:schemeClr val="bg1"/>
                </a:solidFill>
              </a:rPr>
              <a:t>7.FINE-TUNING </a:t>
            </a:r>
            <a:r>
              <a:rPr lang="en-US" altLang="zh-CN" sz="2400" b="1" dirty="0">
                <a:solidFill>
                  <a:schemeClr val="bg1"/>
                </a:solidFill>
              </a:rPr>
              <a:t>DBN-DNNs </a:t>
            </a:r>
            <a:r>
              <a:rPr lang="en-US" altLang="zh-CN" sz="2400" b="1" dirty="0" smtClean="0">
                <a:solidFill>
                  <a:schemeClr val="bg1"/>
                </a:solidFill>
              </a:rPr>
              <a:t>TO OPTIMIZE </a:t>
            </a:r>
            <a:r>
              <a:rPr lang="en-US" altLang="zh-CN" sz="2400" b="1" dirty="0">
                <a:solidFill>
                  <a:schemeClr val="bg1"/>
                </a:solidFill>
              </a:rPr>
              <a:t>MUTUAL INFORMATION</a:t>
            </a:r>
            <a:endParaRPr lang="zh-CN" altLang="en-US" sz="2400" b="1" dirty="0">
              <a:solidFill>
                <a:schemeClr val="bg1"/>
              </a:solidFill>
            </a:endParaRPr>
          </a:p>
        </p:txBody>
      </p:sp>
      <p:sp>
        <p:nvSpPr>
          <p:cNvPr id="16" name="文本框 15"/>
          <p:cNvSpPr txBox="1"/>
          <p:nvPr/>
        </p:nvSpPr>
        <p:spPr>
          <a:xfrm>
            <a:off x="1841867" y="2008495"/>
            <a:ext cx="9225772" cy="1569660"/>
          </a:xfrm>
          <a:prstGeom prst="rect">
            <a:avLst/>
          </a:prstGeom>
          <a:noFill/>
        </p:spPr>
        <p:txBody>
          <a:bodyPr wrap="square" rtlCol="0">
            <a:spAutoFit/>
          </a:bodyPr>
          <a:lstStyle/>
          <a:p>
            <a:r>
              <a:rPr lang="en-US" altLang="zh-CN" sz="2400" b="1" dirty="0">
                <a:solidFill>
                  <a:schemeClr val="bg1"/>
                </a:solidFill>
              </a:rPr>
              <a:t>In the </a:t>
            </a:r>
            <a:r>
              <a:rPr lang="en-US" altLang="zh-CN" sz="2400" b="1" dirty="0" smtClean="0">
                <a:solidFill>
                  <a:schemeClr val="bg1"/>
                </a:solidFill>
              </a:rPr>
              <a:t>more recent </a:t>
            </a:r>
            <a:r>
              <a:rPr lang="en-US" altLang="zh-CN" sz="2400" b="1" dirty="0">
                <a:solidFill>
                  <a:schemeClr val="bg1"/>
                </a:solidFill>
              </a:rPr>
              <a:t>work reported </a:t>
            </a:r>
            <a:r>
              <a:rPr lang="en-US" altLang="zh-CN" sz="2400" b="1" dirty="0" smtClean="0">
                <a:solidFill>
                  <a:schemeClr val="bg1"/>
                </a:solidFill>
              </a:rPr>
              <a:t>,one </a:t>
            </a:r>
            <a:r>
              <a:rPr lang="en-US" altLang="zh-CN" sz="2400" b="1" dirty="0">
                <a:solidFill>
                  <a:schemeClr val="bg1"/>
                </a:solidFill>
              </a:rPr>
              <a:t>popular type of sequence </a:t>
            </a:r>
            <a:r>
              <a:rPr lang="en-US" altLang="zh-CN" sz="2400" b="1" dirty="0" smtClean="0">
                <a:solidFill>
                  <a:schemeClr val="bg1"/>
                </a:solidFill>
              </a:rPr>
              <a:t>classification criterion</a:t>
            </a:r>
            <a:r>
              <a:rPr lang="en-US" altLang="zh-CN" sz="2400" b="1" dirty="0">
                <a:solidFill>
                  <a:schemeClr val="bg1"/>
                </a:solidFill>
              </a:rPr>
              <a:t>, </a:t>
            </a:r>
            <a:r>
              <a:rPr lang="en-US" altLang="zh-CN" sz="2400" b="1" dirty="0">
                <a:solidFill>
                  <a:srgbClr val="FF0000"/>
                </a:solidFill>
              </a:rPr>
              <a:t>maximum mutual information </a:t>
            </a:r>
            <a:r>
              <a:rPr lang="en-US" altLang="zh-CN" sz="2400" b="1" dirty="0">
                <a:solidFill>
                  <a:schemeClr val="bg1"/>
                </a:solidFill>
              </a:rPr>
              <a:t>(MMI), proposed</a:t>
            </a:r>
          </a:p>
          <a:p>
            <a:r>
              <a:rPr lang="en-US" altLang="zh-CN" sz="2400" b="1" dirty="0">
                <a:solidFill>
                  <a:schemeClr val="bg1"/>
                </a:solidFill>
              </a:rPr>
              <a:t>as early as 1986 </a:t>
            </a:r>
            <a:r>
              <a:rPr lang="en-US" altLang="zh-CN" sz="2400" b="1" dirty="0" smtClean="0">
                <a:solidFill>
                  <a:schemeClr val="bg1"/>
                </a:solidFill>
              </a:rPr>
              <a:t>, </a:t>
            </a:r>
            <a:r>
              <a:rPr lang="en-US" altLang="zh-CN" sz="2400" b="1" dirty="0">
                <a:solidFill>
                  <a:schemeClr val="bg1"/>
                </a:solidFill>
              </a:rPr>
              <a:t>was successfully applied to </a:t>
            </a:r>
            <a:r>
              <a:rPr lang="en-US" altLang="zh-CN" sz="2400" b="1" dirty="0" smtClean="0">
                <a:solidFill>
                  <a:schemeClr val="bg1"/>
                </a:solidFill>
              </a:rPr>
              <a:t>learn DBN-DNN </a:t>
            </a:r>
            <a:r>
              <a:rPr lang="en-US" altLang="zh-CN" sz="2400" b="1" dirty="0">
                <a:solidFill>
                  <a:schemeClr val="bg1"/>
                </a:solidFill>
              </a:rPr>
              <a:t>weights for the TIMIT phone recognition task</a:t>
            </a:r>
          </a:p>
        </p:txBody>
      </p:sp>
      <p:pic>
        <p:nvPicPr>
          <p:cNvPr id="2" name="图片 1"/>
          <p:cNvPicPr>
            <a:picLocks noChangeAspect="1"/>
          </p:cNvPicPr>
          <p:nvPr/>
        </p:nvPicPr>
        <p:blipFill>
          <a:blip r:embed="rId3"/>
          <a:stretch>
            <a:fillRect/>
          </a:stretch>
        </p:blipFill>
        <p:spPr>
          <a:xfrm>
            <a:off x="3171030" y="3672011"/>
            <a:ext cx="6567445" cy="1241320"/>
          </a:xfrm>
          <a:prstGeom prst="rect">
            <a:avLst/>
          </a:prstGeom>
        </p:spPr>
      </p:pic>
      <p:sp>
        <p:nvSpPr>
          <p:cNvPr id="14" name="矩形 13"/>
          <p:cNvSpPr/>
          <p:nvPr/>
        </p:nvSpPr>
        <p:spPr>
          <a:xfrm>
            <a:off x="3310034" y="3674663"/>
            <a:ext cx="2656388" cy="4649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右箭头 14"/>
          <p:cNvSpPr/>
          <p:nvPr/>
        </p:nvSpPr>
        <p:spPr>
          <a:xfrm rot="10800000">
            <a:off x="2190934" y="3853303"/>
            <a:ext cx="821272" cy="439368"/>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7" name="文本框 16"/>
          <p:cNvSpPr txBox="1"/>
          <p:nvPr/>
        </p:nvSpPr>
        <p:spPr>
          <a:xfrm>
            <a:off x="559992" y="3657488"/>
            <a:ext cx="2095285" cy="830997"/>
          </a:xfrm>
          <a:prstGeom prst="rect">
            <a:avLst/>
          </a:prstGeom>
          <a:noFill/>
        </p:spPr>
        <p:txBody>
          <a:bodyPr wrap="square" rtlCol="0">
            <a:spAutoFit/>
          </a:bodyPr>
          <a:lstStyle/>
          <a:p>
            <a:r>
              <a:rPr lang="en-US" altLang="zh-CN" sz="2400" b="1" dirty="0">
                <a:solidFill>
                  <a:schemeClr val="bg1"/>
                </a:solidFill>
              </a:rPr>
              <a:t>conditional </a:t>
            </a:r>
            <a:endParaRPr lang="en-US" altLang="zh-CN" sz="2400" b="1" dirty="0" smtClean="0">
              <a:solidFill>
                <a:schemeClr val="bg1"/>
              </a:solidFill>
            </a:endParaRPr>
          </a:p>
          <a:p>
            <a:r>
              <a:rPr lang="en-US" altLang="zh-CN" sz="2400" b="1" dirty="0" smtClean="0">
                <a:solidFill>
                  <a:schemeClr val="bg1"/>
                </a:solidFill>
              </a:rPr>
              <a:t>probability</a:t>
            </a:r>
            <a:endParaRPr lang="en-US" altLang="zh-CN" sz="2400" b="1" dirty="0">
              <a:solidFill>
                <a:schemeClr val="bg1"/>
              </a:solidFill>
            </a:endParaRPr>
          </a:p>
        </p:txBody>
      </p:sp>
      <p:sp>
        <p:nvSpPr>
          <p:cNvPr id="18" name="矩形 17"/>
          <p:cNvSpPr/>
          <p:nvPr/>
        </p:nvSpPr>
        <p:spPr>
          <a:xfrm>
            <a:off x="6204400" y="4139608"/>
            <a:ext cx="1028114" cy="4649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048440" y="4130941"/>
            <a:ext cx="556260" cy="4649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右箭头 19"/>
          <p:cNvSpPr/>
          <p:nvPr/>
        </p:nvSpPr>
        <p:spPr>
          <a:xfrm rot="5400000">
            <a:off x="6544115" y="5091113"/>
            <a:ext cx="499730" cy="241372"/>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3" name="右箭头 22"/>
          <p:cNvSpPr/>
          <p:nvPr/>
        </p:nvSpPr>
        <p:spPr>
          <a:xfrm rot="5400000">
            <a:off x="8076705" y="5091113"/>
            <a:ext cx="499730" cy="241372"/>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4" name="文本框 23"/>
          <p:cNvSpPr txBox="1"/>
          <p:nvPr/>
        </p:nvSpPr>
        <p:spPr>
          <a:xfrm>
            <a:off x="6231363" y="5510267"/>
            <a:ext cx="1664429" cy="830997"/>
          </a:xfrm>
          <a:prstGeom prst="rect">
            <a:avLst/>
          </a:prstGeom>
          <a:noFill/>
        </p:spPr>
        <p:txBody>
          <a:bodyPr wrap="square" rtlCol="0">
            <a:spAutoFit/>
          </a:bodyPr>
          <a:lstStyle/>
          <a:p>
            <a:r>
              <a:rPr lang="en-US" altLang="zh-CN" sz="2400" b="1" dirty="0">
                <a:solidFill>
                  <a:schemeClr val="bg1"/>
                </a:solidFill>
              </a:rPr>
              <a:t>transition </a:t>
            </a:r>
            <a:r>
              <a:rPr lang="en-US" altLang="zh-CN" sz="2400" b="1" dirty="0" smtClean="0">
                <a:solidFill>
                  <a:schemeClr val="bg1"/>
                </a:solidFill>
              </a:rPr>
              <a:t>feature</a:t>
            </a:r>
            <a:endParaRPr lang="en-US" altLang="zh-CN" sz="2400" b="1" dirty="0">
              <a:solidFill>
                <a:schemeClr val="bg1"/>
              </a:solidFill>
            </a:endParaRPr>
          </a:p>
        </p:txBody>
      </p:sp>
      <p:sp>
        <p:nvSpPr>
          <p:cNvPr id="25" name="文本框 24"/>
          <p:cNvSpPr txBox="1"/>
          <p:nvPr/>
        </p:nvSpPr>
        <p:spPr>
          <a:xfrm>
            <a:off x="7772485" y="5510267"/>
            <a:ext cx="2941783" cy="830997"/>
          </a:xfrm>
          <a:prstGeom prst="rect">
            <a:avLst/>
          </a:prstGeom>
          <a:noFill/>
        </p:spPr>
        <p:txBody>
          <a:bodyPr wrap="square" rtlCol="0">
            <a:spAutoFit/>
          </a:bodyPr>
          <a:lstStyle/>
          <a:p>
            <a:r>
              <a:rPr lang="en-US" altLang="zh-CN" sz="2400" b="1" dirty="0">
                <a:solidFill>
                  <a:schemeClr val="bg1"/>
                </a:solidFill>
              </a:rPr>
              <a:t>number </a:t>
            </a:r>
            <a:r>
              <a:rPr lang="en-US" altLang="zh-CN" sz="2400" b="1" dirty="0" smtClean="0">
                <a:solidFill>
                  <a:schemeClr val="bg1"/>
                </a:solidFill>
              </a:rPr>
              <a:t>of units </a:t>
            </a:r>
            <a:r>
              <a:rPr lang="en-US" altLang="zh-CN" sz="2400" b="1" dirty="0">
                <a:solidFill>
                  <a:schemeClr val="bg1"/>
                </a:solidFill>
              </a:rPr>
              <a:t>in </a:t>
            </a:r>
            <a:endParaRPr lang="en-US" altLang="zh-CN" sz="2400" b="1" dirty="0" smtClean="0">
              <a:solidFill>
                <a:schemeClr val="bg1"/>
              </a:solidFill>
            </a:endParaRPr>
          </a:p>
          <a:p>
            <a:r>
              <a:rPr lang="en-US" altLang="zh-CN" sz="2400" b="1" dirty="0" smtClean="0">
                <a:solidFill>
                  <a:schemeClr val="bg1"/>
                </a:solidFill>
              </a:rPr>
              <a:t>the </a:t>
            </a:r>
            <a:r>
              <a:rPr lang="en-US" altLang="zh-CN" sz="2400" b="1" dirty="0">
                <a:solidFill>
                  <a:schemeClr val="bg1"/>
                </a:solidFill>
              </a:rPr>
              <a:t>final hidden layer</a:t>
            </a:r>
          </a:p>
        </p:txBody>
      </p:sp>
      <p:sp>
        <p:nvSpPr>
          <p:cNvPr id="21" name="矩形 20"/>
          <p:cNvSpPr/>
          <p:nvPr/>
        </p:nvSpPr>
        <p:spPr>
          <a:xfrm>
            <a:off x="5846610" y="4139608"/>
            <a:ext cx="317848" cy="4649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右箭头 25"/>
          <p:cNvSpPr/>
          <p:nvPr/>
        </p:nvSpPr>
        <p:spPr>
          <a:xfrm rot="7918889">
            <a:off x="4908898" y="4949021"/>
            <a:ext cx="1017079" cy="304977"/>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7" name="文本框 26"/>
          <p:cNvSpPr txBox="1"/>
          <p:nvPr/>
        </p:nvSpPr>
        <p:spPr>
          <a:xfrm>
            <a:off x="3310035" y="5558741"/>
            <a:ext cx="2575746" cy="830997"/>
          </a:xfrm>
          <a:prstGeom prst="rect">
            <a:avLst/>
          </a:prstGeom>
          <a:noFill/>
        </p:spPr>
        <p:txBody>
          <a:bodyPr wrap="square" rtlCol="0">
            <a:spAutoFit/>
          </a:bodyPr>
          <a:lstStyle/>
          <a:p>
            <a:r>
              <a:rPr lang="en-US" altLang="zh-CN" sz="2400" b="1" dirty="0">
                <a:solidFill>
                  <a:schemeClr val="bg1"/>
                </a:solidFill>
              </a:rPr>
              <a:t>transition </a:t>
            </a:r>
            <a:r>
              <a:rPr lang="en-US" altLang="zh-CN" sz="2400" b="1" dirty="0" smtClean="0">
                <a:solidFill>
                  <a:schemeClr val="bg1"/>
                </a:solidFill>
              </a:rPr>
              <a:t>feature parameters</a:t>
            </a:r>
            <a:endParaRPr lang="en-US" altLang="zh-CN" sz="2400" b="1" dirty="0">
              <a:solidFill>
                <a:schemeClr val="bg1"/>
              </a:solidFill>
            </a:endParaRPr>
          </a:p>
        </p:txBody>
      </p:sp>
    </p:spTree>
    <p:extLst>
      <p:ext uri="{BB962C8B-B14F-4D97-AF65-F5344CB8AC3E}">
        <p14:creationId xmlns:p14="http://schemas.microsoft.com/office/powerpoint/2010/main" val="195720998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fade">
                                      <p:cBhvr>
                                        <p:cTn id="7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14" grpId="0" animBg="1"/>
      <p:bldP spid="15" grpId="0" animBg="1"/>
      <p:bldP spid="17" grpId="0"/>
      <p:bldP spid="18" grpId="0" animBg="1"/>
      <p:bldP spid="19" grpId="0" animBg="1"/>
      <p:bldP spid="20" grpId="0" animBg="1"/>
      <p:bldP spid="23" grpId="0" animBg="1"/>
      <p:bldP spid="24" grpId="0"/>
      <p:bldP spid="25" grpId="0"/>
      <p:bldP spid="21" grpId="0" animBg="1"/>
      <p:bldP spid="26" grpId="0" animBg="1"/>
      <p:bldP spid="2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7.FINE-TUNING </a:t>
            </a:r>
            <a:r>
              <a:rPr lang="en-US" altLang="zh-CN" sz="2800" b="1" dirty="0">
                <a:solidFill>
                  <a:schemeClr val="bg1"/>
                </a:solidFill>
              </a:rPr>
              <a:t>DBN-DNNs </a:t>
            </a:r>
            <a:r>
              <a:rPr lang="en-US" altLang="zh-CN" sz="2800" b="1" dirty="0" smtClean="0">
                <a:solidFill>
                  <a:schemeClr val="bg1"/>
                </a:solidFill>
              </a:rPr>
              <a:t>TO OPTIMIZE  MUTUAL </a:t>
            </a:r>
            <a:r>
              <a:rPr lang="en-US" altLang="zh-CN" sz="2800" b="1" dirty="0">
                <a:solidFill>
                  <a:schemeClr val="bg1"/>
                </a:solidFill>
              </a:rPr>
              <a:t>INFORMATION</a:t>
            </a:r>
            <a:endParaRPr lang="zh-CN" altLang="en-US" sz="2800" b="1" dirty="0">
              <a:solidFill>
                <a:schemeClr val="bg1"/>
              </a:solidFill>
            </a:endParaRPr>
          </a:p>
        </p:txBody>
      </p:sp>
      <mc:AlternateContent xmlns:mc="http://schemas.openxmlformats.org/markup-compatibility/2006" xmlns:a14="http://schemas.microsoft.com/office/drawing/2010/main">
        <mc:Choice Requires="a14">
          <p:sp>
            <p:nvSpPr>
              <p:cNvPr id="16" name="文本框 15"/>
              <p:cNvSpPr txBox="1"/>
              <p:nvPr/>
            </p:nvSpPr>
            <p:spPr>
              <a:xfrm>
                <a:off x="1673614" y="1808439"/>
                <a:ext cx="9225772" cy="1604670"/>
              </a:xfrm>
              <a:prstGeom prst="rect">
                <a:avLst/>
              </a:prstGeom>
              <a:noFill/>
            </p:spPr>
            <p:txBody>
              <a:bodyPr wrap="square" rtlCol="0">
                <a:spAutoFit/>
              </a:bodyPr>
              <a:lstStyle/>
              <a:p>
                <a:r>
                  <a:rPr lang="en-US" altLang="zh-CN" sz="2400" b="1" dirty="0" smtClean="0">
                    <a:solidFill>
                      <a:schemeClr val="bg1"/>
                    </a:solidFill>
                  </a:rPr>
                  <a:t>To optimize the log </a:t>
                </a:r>
                <a:r>
                  <a:rPr lang="en-US" altLang="zh-CN" sz="2400" b="1" dirty="0" smtClean="0">
                    <a:solidFill>
                      <a:srgbClr val="FF0000"/>
                    </a:solidFill>
                  </a:rPr>
                  <a:t>conditional probability </a:t>
                </a:r>
                <a:r>
                  <a:rPr lang="en-US" altLang="zh-CN" sz="2400" b="1" dirty="0" smtClean="0">
                    <a:solidFill>
                      <a:schemeClr val="bg1"/>
                    </a:solidFill>
                  </a:rPr>
                  <a:t>p </a:t>
                </a:r>
                <a:r>
                  <a:rPr lang="en-US" altLang="zh-CN" sz="2400" b="1" dirty="0">
                    <a:solidFill>
                      <a:schemeClr val="bg1"/>
                    </a:solidFill>
                  </a:rPr>
                  <a:t>of </a:t>
                </a:r>
                <a:r>
                  <a:rPr lang="en-US" altLang="zh-CN" sz="2400" b="1" dirty="0" smtClean="0">
                    <a:solidFill>
                      <a:schemeClr val="bg1"/>
                    </a:solidFill>
                  </a:rPr>
                  <a:t>the nth </a:t>
                </a:r>
                <a:r>
                  <a:rPr lang="en-US" altLang="zh-CN" sz="2400" b="1" dirty="0">
                    <a:solidFill>
                      <a:schemeClr val="bg1"/>
                    </a:solidFill>
                  </a:rPr>
                  <a:t>utterance, we take the </a:t>
                </a:r>
                <a:r>
                  <a:rPr lang="en-US" altLang="zh-CN" sz="2400" b="1" dirty="0">
                    <a:solidFill>
                      <a:srgbClr val="FF0000"/>
                    </a:solidFill>
                  </a:rPr>
                  <a:t>gradient</a:t>
                </a:r>
                <a:r>
                  <a:rPr lang="en-US" altLang="zh-CN" sz="2400" b="1" dirty="0">
                    <a:solidFill>
                      <a:schemeClr val="bg1"/>
                    </a:solidFill>
                  </a:rPr>
                  <a:t> over the activation </a:t>
                </a:r>
                <a:r>
                  <a:rPr lang="en-US" altLang="zh-CN" sz="2400" b="1" dirty="0" smtClean="0">
                    <a:solidFill>
                      <a:schemeClr val="bg1"/>
                    </a:solidFill>
                  </a:rPr>
                  <a:t>parameters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l-GR" altLang="zh-CN" sz="2400" b="1" i="1" dirty="0">
                            <a:solidFill>
                              <a:srgbClr val="FF0000"/>
                            </a:solidFill>
                            <a:latin typeface="Cambria Math" panose="02040503050406030204" pitchFamily="18" charset="0"/>
                          </a:rPr>
                          <m:t>𝝀</m:t>
                        </m:r>
                      </m:e>
                      <m:sub>
                        <m:r>
                          <m:rPr>
                            <m:sty m:val="p"/>
                          </m:rPr>
                          <a:rPr lang="en-US" altLang="zh-CN" sz="2400" b="1" i="1" dirty="0">
                            <a:solidFill>
                              <a:srgbClr val="FF0000"/>
                            </a:solidFill>
                            <a:latin typeface="Cambria Math" panose="02040503050406030204" pitchFamily="18" charset="0"/>
                          </a:rPr>
                          <m:t>kd</m:t>
                        </m:r>
                      </m:sub>
                    </m:sSub>
                  </m:oMath>
                </a14:m>
                <a:r>
                  <a:rPr lang="en-US" altLang="zh-CN" sz="2400" b="1" dirty="0" smtClean="0">
                    <a:solidFill>
                      <a:schemeClr val="bg1"/>
                    </a:solidFill>
                  </a:rPr>
                  <a:t> </a:t>
                </a:r>
                <a:r>
                  <a:rPr lang="en-US" altLang="zh-CN" sz="2400" b="1" dirty="0">
                    <a:solidFill>
                      <a:schemeClr val="bg1"/>
                    </a:solidFill>
                  </a:rPr>
                  <a:t>, transition </a:t>
                </a:r>
                <a:r>
                  <a:rPr lang="en-US" altLang="zh-CN" sz="2400" b="1" dirty="0" smtClean="0">
                    <a:solidFill>
                      <a:schemeClr val="bg1"/>
                    </a:solidFill>
                  </a:rPr>
                  <a:t>parameters</a:t>
                </a:r>
                <a:r>
                  <a:rPr lang="en-US" altLang="zh-CN" sz="2400" b="1" dirty="0" smtClean="0">
                    <a:solidFill>
                      <a:srgbClr val="FF0000"/>
                    </a:solidFill>
                  </a:rPr>
                  <a:t>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l-GR" altLang="zh-CN" sz="2400" b="1" i="1" dirty="0">
                            <a:solidFill>
                              <a:srgbClr val="FF0000"/>
                            </a:solidFill>
                            <a:latin typeface="Cambria Math" panose="02040503050406030204" pitchFamily="18" charset="0"/>
                          </a:rPr>
                          <m:t>𝜸</m:t>
                        </m:r>
                      </m:e>
                      <m:sub>
                        <m:r>
                          <a:rPr lang="en-US" altLang="zh-CN" sz="2400" b="1" i="1" dirty="0" smtClean="0">
                            <a:solidFill>
                              <a:srgbClr val="FF0000"/>
                            </a:solidFill>
                            <a:latin typeface="Cambria Math" panose="02040503050406030204" pitchFamily="18" charset="0"/>
                          </a:rPr>
                          <m:t>𝒊𝒋</m:t>
                        </m:r>
                      </m:sub>
                    </m:sSub>
                  </m:oMath>
                </a14:m>
                <a:r>
                  <a:rPr lang="en-US" altLang="zh-CN" sz="2400" b="1" dirty="0" smtClean="0">
                    <a:solidFill>
                      <a:schemeClr val="bg1"/>
                    </a:solidFill>
                  </a:rPr>
                  <a:t>, </a:t>
                </a:r>
                <a:r>
                  <a:rPr lang="en-US" altLang="zh-CN" sz="2400" b="1" dirty="0">
                    <a:solidFill>
                      <a:schemeClr val="bg1"/>
                    </a:solidFill>
                  </a:rPr>
                  <a:t>and the lower-layer </a:t>
                </a:r>
                <a:r>
                  <a:rPr lang="en-US" altLang="zh-CN" sz="2400" b="1" dirty="0" smtClean="0">
                    <a:solidFill>
                      <a:schemeClr val="bg1"/>
                    </a:solidFill>
                  </a:rPr>
                  <a:t>weights of </a:t>
                </a:r>
                <a:r>
                  <a:rPr lang="en-US" altLang="zh-CN" sz="2400" b="1" dirty="0">
                    <a:solidFill>
                      <a:schemeClr val="bg1"/>
                    </a:solidFill>
                  </a:rPr>
                  <a:t>the DNN</a:t>
                </a:r>
                <a:r>
                  <a:rPr lang="en-US" altLang="zh-CN" sz="2400" b="1" dirty="0" smtClean="0">
                    <a:solidFill>
                      <a:schemeClr val="bg1"/>
                    </a:solidFill>
                  </a:rPr>
                  <a:t>,</a:t>
                </a:r>
                <a:r>
                  <a:rPr lang="en-US" altLang="zh-CN" sz="2400" b="1" dirty="0" smtClean="0">
                    <a:solidFill>
                      <a:srgbClr val="FF0000"/>
                    </a:solidFill>
                  </a:rPr>
                  <a:t> </a:t>
                </a:r>
                <a14:m>
                  <m:oMath xmlns:m="http://schemas.openxmlformats.org/officeDocument/2006/math">
                    <m:sSub>
                      <m:sSubPr>
                        <m:ctrlPr>
                          <a:rPr lang="en-US" altLang="zh-CN" sz="2400" b="1" i="1" dirty="0">
                            <a:solidFill>
                              <a:srgbClr val="FF0000"/>
                            </a:solidFill>
                            <a:latin typeface="Cambria Math" panose="02040503050406030204" pitchFamily="18" charset="0"/>
                          </a:rPr>
                        </m:ctrlPr>
                      </m:sSubPr>
                      <m:e>
                        <m:r>
                          <a:rPr lang="en-US" altLang="zh-CN" sz="2400" b="1" i="1" dirty="0" smtClean="0">
                            <a:solidFill>
                              <a:srgbClr val="FF0000"/>
                            </a:solidFill>
                            <a:latin typeface="Cambria Math" panose="02040503050406030204" pitchFamily="18" charset="0"/>
                          </a:rPr>
                          <m:t>𝒘</m:t>
                        </m:r>
                      </m:e>
                      <m:sub>
                        <m:r>
                          <a:rPr lang="en-US" altLang="zh-CN" sz="2400" b="1" i="1" dirty="0">
                            <a:solidFill>
                              <a:srgbClr val="FF0000"/>
                            </a:solidFill>
                            <a:latin typeface="Cambria Math" panose="02040503050406030204" pitchFamily="18" charset="0"/>
                          </a:rPr>
                          <m:t>𝒊𝒋</m:t>
                        </m:r>
                      </m:sub>
                    </m:sSub>
                  </m:oMath>
                </a14:m>
                <a:r>
                  <a:rPr lang="en-US" altLang="zh-CN" sz="2400" b="1" dirty="0" smtClean="0">
                    <a:solidFill>
                      <a:schemeClr val="bg1"/>
                    </a:solidFill>
                  </a:rPr>
                  <a:t>, </a:t>
                </a:r>
                <a:r>
                  <a:rPr lang="en-US" altLang="zh-CN" sz="2400" b="1" dirty="0">
                    <a:solidFill>
                      <a:schemeClr val="bg1"/>
                    </a:solidFill>
                  </a:rPr>
                  <a:t>according to</a:t>
                </a:r>
              </a:p>
            </p:txBody>
          </p:sp>
        </mc:Choice>
        <mc:Fallback xmlns="">
          <p:sp>
            <p:nvSpPr>
              <p:cNvPr id="16" name="文本框 15"/>
              <p:cNvSpPr txBox="1">
                <a:spLocks noRot="1" noChangeAspect="1" noMove="1" noResize="1" noEditPoints="1" noAdjustHandles="1" noChangeArrowheads="1" noChangeShapeType="1" noTextEdit="1"/>
              </p:cNvSpPr>
              <p:nvPr/>
            </p:nvSpPr>
            <p:spPr>
              <a:xfrm>
                <a:off x="1673614" y="1808439"/>
                <a:ext cx="9225772" cy="1604670"/>
              </a:xfrm>
              <a:prstGeom prst="rect">
                <a:avLst/>
              </a:prstGeom>
              <a:blipFill rotWithShape="0">
                <a:blip r:embed="rId3"/>
                <a:stretch>
                  <a:fillRect l="-1058" t="-3042" r="-1058" b="-7605"/>
                </a:stretch>
              </a:blipFill>
            </p:spPr>
            <p:txBody>
              <a:bodyPr/>
              <a:lstStyle/>
              <a:p>
                <a:r>
                  <a:rPr lang="zh-CN" altLang="en-US">
                    <a:noFill/>
                  </a:rPr>
                  <a:t> </a:t>
                </a:r>
              </a:p>
            </p:txBody>
          </p:sp>
        </mc:Fallback>
      </mc:AlternateContent>
      <p:pic>
        <p:nvPicPr>
          <p:cNvPr id="6" name="图片 5"/>
          <p:cNvPicPr>
            <a:picLocks noChangeAspect="1"/>
          </p:cNvPicPr>
          <p:nvPr/>
        </p:nvPicPr>
        <p:blipFill>
          <a:blip r:embed="rId4"/>
          <a:stretch>
            <a:fillRect/>
          </a:stretch>
        </p:blipFill>
        <p:spPr>
          <a:xfrm>
            <a:off x="3452744" y="3043832"/>
            <a:ext cx="5667511" cy="3397578"/>
          </a:xfrm>
          <a:prstGeom prst="rect">
            <a:avLst/>
          </a:prstGeom>
        </p:spPr>
      </p:pic>
    </p:spTree>
    <p:extLst>
      <p:ext uri="{BB962C8B-B14F-4D97-AF65-F5344CB8AC3E}">
        <p14:creationId xmlns:p14="http://schemas.microsoft.com/office/powerpoint/2010/main" val="16150775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8.CONVOLUTIONAL </a:t>
            </a:r>
            <a:r>
              <a:rPr lang="en-US" altLang="zh-CN" sz="2800" b="1" dirty="0">
                <a:solidFill>
                  <a:schemeClr val="bg1"/>
                </a:solidFill>
              </a:rPr>
              <a:t>DNNs </a:t>
            </a:r>
            <a:r>
              <a:rPr lang="en-US" altLang="zh-CN" sz="2800" b="1" dirty="0" smtClean="0">
                <a:solidFill>
                  <a:schemeClr val="bg1"/>
                </a:solidFill>
              </a:rPr>
              <a:t>FOR PHONE </a:t>
            </a:r>
            <a:r>
              <a:rPr lang="en-US" altLang="zh-CN" sz="2800" b="1" dirty="0">
                <a:solidFill>
                  <a:schemeClr val="bg1"/>
                </a:solidFill>
              </a:rPr>
              <a:t>CLASSIFICATION AND RECOGNITION</a:t>
            </a:r>
            <a:endParaRPr lang="zh-CN" altLang="en-US" sz="2800" b="1" dirty="0">
              <a:solidFill>
                <a:schemeClr val="bg1"/>
              </a:solidFill>
            </a:endParaRPr>
          </a:p>
        </p:txBody>
      </p:sp>
      <p:sp>
        <p:nvSpPr>
          <p:cNvPr id="16" name="文本框 15"/>
          <p:cNvSpPr txBox="1"/>
          <p:nvPr/>
        </p:nvSpPr>
        <p:spPr>
          <a:xfrm>
            <a:off x="1673613" y="2845931"/>
            <a:ext cx="9668463" cy="830997"/>
          </a:xfrm>
          <a:prstGeom prst="rect">
            <a:avLst/>
          </a:prstGeom>
          <a:noFill/>
        </p:spPr>
        <p:txBody>
          <a:bodyPr wrap="square" rtlCol="0">
            <a:spAutoFit/>
          </a:bodyPr>
          <a:lstStyle/>
          <a:p>
            <a:r>
              <a:rPr lang="en-US" altLang="zh-CN" sz="2400" b="1" dirty="0" smtClean="0">
                <a:solidFill>
                  <a:srgbClr val="FF0000"/>
                </a:solidFill>
              </a:rPr>
              <a:t>Convolutional </a:t>
            </a:r>
            <a:r>
              <a:rPr lang="en-US" altLang="zh-CN" sz="2400" b="1" dirty="0">
                <a:solidFill>
                  <a:srgbClr val="FF0000"/>
                </a:solidFill>
              </a:rPr>
              <a:t>DBN-DNNs</a:t>
            </a:r>
            <a:r>
              <a:rPr lang="en-US" altLang="zh-CN" sz="2400" b="1" dirty="0">
                <a:solidFill>
                  <a:schemeClr val="bg1"/>
                </a:solidFill>
              </a:rPr>
              <a:t> were introduced </a:t>
            </a:r>
            <a:r>
              <a:rPr lang="en-US" altLang="zh-CN" sz="2400" b="1" dirty="0" smtClean="0">
                <a:solidFill>
                  <a:schemeClr val="bg1"/>
                </a:solidFill>
              </a:rPr>
              <a:t>and successfully </a:t>
            </a:r>
            <a:r>
              <a:rPr lang="en-US" altLang="zh-CN" sz="2400" b="1" dirty="0">
                <a:solidFill>
                  <a:schemeClr val="bg1"/>
                </a:solidFill>
              </a:rPr>
              <a:t>applied to various audio tasks including phone </a:t>
            </a:r>
            <a:r>
              <a:rPr lang="en-US" altLang="zh-CN" sz="2400" b="1" dirty="0" smtClean="0">
                <a:solidFill>
                  <a:schemeClr val="bg1"/>
                </a:solidFill>
              </a:rPr>
              <a:t>classification on </a:t>
            </a:r>
            <a:r>
              <a:rPr lang="en-US" altLang="zh-CN" sz="2400" b="1" dirty="0">
                <a:solidFill>
                  <a:schemeClr val="bg1"/>
                </a:solidFill>
              </a:rPr>
              <a:t>the TIMIT database</a:t>
            </a:r>
          </a:p>
        </p:txBody>
      </p:sp>
      <p:sp>
        <p:nvSpPr>
          <p:cNvPr id="8" name="文本框 7"/>
          <p:cNvSpPr txBox="1"/>
          <p:nvPr/>
        </p:nvSpPr>
        <p:spPr>
          <a:xfrm>
            <a:off x="1285875" y="3938537"/>
            <a:ext cx="10231173" cy="830997"/>
          </a:xfrm>
          <a:prstGeom prst="rect">
            <a:avLst/>
          </a:prstGeom>
          <a:noFill/>
        </p:spPr>
        <p:txBody>
          <a:bodyPr wrap="square" rtlCol="0">
            <a:spAutoFit/>
          </a:bodyPr>
          <a:lstStyle/>
          <a:p>
            <a:r>
              <a:rPr lang="en-US" altLang="zh-CN" sz="2400" b="1" dirty="0">
                <a:solidFill>
                  <a:schemeClr val="bg1"/>
                </a:solidFill>
              </a:rPr>
              <a:t>In this model, the RBM </a:t>
            </a:r>
            <a:r>
              <a:rPr lang="en-US" altLang="zh-CN" sz="2400" b="1" dirty="0" smtClean="0">
                <a:solidFill>
                  <a:schemeClr val="bg1"/>
                </a:solidFill>
              </a:rPr>
              <a:t>was made </a:t>
            </a:r>
            <a:r>
              <a:rPr lang="en-US" altLang="zh-CN" sz="2400" b="1" dirty="0">
                <a:solidFill>
                  <a:srgbClr val="FF0000"/>
                </a:solidFill>
              </a:rPr>
              <a:t>convolutional in time </a:t>
            </a:r>
            <a:r>
              <a:rPr lang="en-US" altLang="zh-CN" sz="2400" b="1" dirty="0">
                <a:solidFill>
                  <a:schemeClr val="bg1"/>
                </a:solidFill>
              </a:rPr>
              <a:t>by </a:t>
            </a:r>
            <a:r>
              <a:rPr lang="en-US" altLang="zh-CN" sz="2400" b="1" dirty="0">
                <a:solidFill>
                  <a:srgbClr val="FF0000"/>
                </a:solidFill>
              </a:rPr>
              <a:t>sharing weights </a:t>
            </a:r>
            <a:r>
              <a:rPr lang="en-US" altLang="zh-CN" sz="2400" b="1" dirty="0">
                <a:solidFill>
                  <a:schemeClr val="bg1"/>
                </a:solidFill>
              </a:rPr>
              <a:t>between </a:t>
            </a:r>
            <a:r>
              <a:rPr lang="en-US" altLang="zh-CN" sz="2400" b="1" dirty="0" smtClean="0">
                <a:solidFill>
                  <a:schemeClr val="bg1"/>
                </a:solidFill>
              </a:rPr>
              <a:t>hidden units </a:t>
            </a:r>
            <a:r>
              <a:rPr lang="en-US" altLang="zh-CN" sz="2400" b="1" dirty="0">
                <a:solidFill>
                  <a:schemeClr val="bg1"/>
                </a:solidFill>
              </a:rPr>
              <a:t>that detect the same feature at different times. </a:t>
            </a:r>
          </a:p>
        </p:txBody>
      </p:sp>
    </p:spTree>
    <p:extLst>
      <p:ext uri="{BB962C8B-B14F-4D97-AF65-F5344CB8AC3E}">
        <p14:creationId xmlns:p14="http://schemas.microsoft.com/office/powerpoint/2010/main" val="418089117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8"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8.CONVOLUTIONAL </a:t>
            </a:r>
            <a:r>
              <a:rPr lang="en-US" altLang="zh-CN" sz="2800" b="1" dirty="0">
                <a:solidFill>
                  <a:schemeClr val="bg1"/>
                </a:solidFill>
              </a:rPr>
              <a:t>DNNs </a:t>
            </a:r>
            <a:r>
              <a:rPr lang="en-US" altLang="zh-CN" sz="2800" b="1" dirty="0" smtClean="0">
                <a:solidFill>
                  <a:schemeClr val="bg1"/>
                </a:solidFill>
              </a:rPr>
              <a:t>FOR PHONE </a:t>
            </a:r>
            <a:r>
              <a:rPr lang="en-US" altLang="zh-CN" sz="2800" b="1" dirty="0">
                <a:solidFill>
                  <a:schemeClr val="bg1"/>
                </a:solidFill>
              </a:rPr>
              <a:t>CLASSIFICATION AND RECOGNITION</a:t>
            </a:r>
            <a:endParaRPr lang="zh-CN" altLang="en-US" sz="2800" b="1" dirty="0">
              <a:solidFill>
                <a:schemeClr val="bg1"/>
              </a:solidFill>
            </a:endParaRPr>
          </a:p>
        </p:txBody>
      </p:sp>
      <p:pic>
        <p:nvPicPr>
          <p:cNvPr id="2" name="图片 1"/>
          <p:cNvPicPr>
            <a:picLocks noChangeAspect="1"/>
          </p:cNvPicPr>
          <p:nvPr/>
        </p:nvPicPr>
        <p:blipFill>
          <a:blip r:embed="rId3"/>
          <a:stretch>
            <a:fillRect/>
          </a:stretch>
        </p:blipFill>
        <p:spPr>
          <a:xfrm>
            <a:off x="1862869" y="2844097"/>
            <a:ext cx="8255539" cy="3088138"/>
          </a:xfrm>
          <a:prstGeom prst="rect">
            <a:avLst/>
          </a:prstGeom>
        </p:spPr>
      </p:pic>
      <p:sp>
        <p:nvSpPr>
          <p:cNvPr id="9" name="文本框 8"/>
          <p:cNvSpPr txBox="1"/>
          <p:nvPr/>
        </p:nvSpPr>
        <p:spPr>
          <a:xfrm>
            <a:off x="1963542" y="2070050"/>
            <a:ext cx="4077433" cy="400110"/>
          </a:xfrm>
          <a:prstGeom prst="rect">
            <a:avLst/>
          </a:prstGeom>
          <a:noFill/>
        </p:spPr>
        <p:txBody>
          <a:bodyPr wrap="square" rtlCol="0">
            <a:spAutoFit/>
          </a:bodyPr>
          <a:lstStyle/>
          <a:p>
            <a:r>
              <a:rPr lang="en-US" altLang="zh-CN" sz="2000" b="1" dirty="0">
                <a:solidFill>
                  <a:schemeClr val="bg1"/>
                </a:solidFill>
              </a:rPr>
              <a:t>1000 * 1000 * 1000000 hidden  units</a:t>
            </a:r>
          </a:p>
        </p:txBody>
      </p:sp>
      <mc:AlternateContent xmlns:mc="http://schemas.openxmlformats.org/markup-compatibility/2006" xmlns:a14="http://schemas.microsoft.com/office/drawing/2010/main">
        <mc:Choice Requires="a14">
          <p:sp>
            <p:nvSpPr>
              <p:cNvPr id="10" name="文本框 9"/>
              <p:cNvSpPr txBox="1"/>
              <p:nvPr/>
            </p:nvSpPr>
            <p:spPr>
              <a:xfrm>
                <a:off x="2261821" y="2401301"/>
                <a:ext cx="4077433" cy="4070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zh-CN" sz="2000" b="1" i="1" smtClean="0">
                              <a:solidFill>
                                <a:srgbClr val="FF0000"/>
                              </a:solidFill>
                              <a:latin typeface="Cambria Math" panose="02040503050406030204" pitchFamily="18" charset="0"/>
                            </a:rPr>
                          </m:ctrlPr>
                        </m:sSupPr>
                        <m:e>
                          <m:r>
                            <a:rPr lang="en-US" altLang="zh-CN" sz="2000" b="1" i="1" smtClean="0">
                              <a:solidFill>
                                <a:srgbClr val="FF0000"/>
                              </a:solidFill>
                              <a:latin typeface="Cambria Math" panose="02040503050406030204" pitchFamily="18" charset="0"/>
                            </a:rPr>
                            <m:t>𝟏𝟎</m:t>
                          </m:r>
                        </m:e>
                        <m:sup>
                          <m:r>
                            <a:rPr lang="en-US" altLang="zh-CN" sz="2000" b="1" i="1" smtClean="0">
                              <a:solidFill>
                                <a:srgbClr val="FF0000"/>
                              </a:solidFill>
                              <a:latin typeface="Cambria Math" panose="02040503050406030204" pitchFamily="18" charset="0"/>
                            </a:rPr>
                            <m:t>𝟏𝟐</m:t>
                          </m:r>
                        </m:sup>
                      </m:sSup>
                    </m:oMath>
                  </m:oMathPara>
                </a14:m>
                <a:endParaRPr lang="en-US" altLang="zh-CN" sz="2000" b="1" dirty="0">
                  <a:solidFill>
                    <a:schemeClr val="bg1"/>
                  </a:solidFill>
                </a:endParaRPr>
              </a:p>
            </p:txBody>
          </p:sp>
        </mc:Choice>
        <mc:Fallback xmlns="">
          <p:sp>
            <p:nvSpPr>
              <p:cNvPr id="10" name="文本框 9"/>
              <p:cNvSpPr txBox="1">
                <a:spLocks noRot="1" noChangeAspect="1" noMove="1" noResize="1" noEditPoints="1" noAdjustHandles="1" noChangeArrowheads="1" noChangeShapeType="1" noTextEdit="1"/>
              </p:cNvSpPr>
              <p:nvPr/>
            </p:nvSpPr>
            <p:spPr>
              <a:xfrm>
                <a:off x="2261821" y="2401301"/>
                <a:ext cx="4077433" cy="407099"/>
              </a:xfrm>
              <a:prstGeom prst="rect">
                <a:avLst/>
              </a:prstGeom>
              <a:blipFill rotWithShape="0">
                <a:blip r:embed="rId4"/>
                <a:stretch>
                  <a:fillRect/>
                </a:stretch>
              </a:blipFill>
            </p:spPr>
            <p:txBody>
              <a:bodyPr/>
              <a:lstStyle/>
              <a:p>
                <a:r>
                  <a:rPr lang="zh-CN" altLang="en-US">
                    <a:noFill/>
                  </a:rPr>
                  <a:t> </a:t>
                </a:r>
              </a:p>
            </p:txBody>
          </p:sp>
        </mc:Fallback>
      </mc:AlternateContent>
      <p:sp>
        <p:nvSpPr>
          <p:cNvPr id="11" name="文本框 10"/>
          <p:cNvSpPr txBox="1"/>
          <p:nvPr/>
        </p:nvSpPr>
        <p:spPr>
          <a:xfrm>
            <a:off x="6522574" y="2070050"/>
            <a:ext cx="4077433" cy="400110"/>
          </a:xfrm>
          <a:prstGeom prst="rect">
            <a:avLst/>
          </a:prstGeom>
          <a:noFill/>
        </p:spPr>
        <p:txBody>
          <a:bodyPr wrap="square" rtlCol="0">
            <a:spAutoFit/>
          </a:bodyPr>
          <a:lstStyle/>
          <a:p>
            <a:r>
              <a:rPr lang="en-US" altLang="zh-CN" sz="2000" b="1" dirty="0" smtClean="0">
                <a:solidFill>
                  <a:schemeClr val="bg1"/>
                </a:solidFill>
              </a:rPr>
              <a:t>10 </a:t>
            </a:r>
            <a:r>
              <a:rPr lang="en-US" altLang="zh-CN" sz="2000" b="1" dirty="0">
                <a:solidFill>
                  <a:schemeClr val="bg1"/>
                </a:solidFill>
              </a:rPr>
              <a:t>* </a:t>
            </a:r>
            <a:r>
              <a:rPr lang="en-US" altLang="zh-CN" sz="2000" b="1" dirty="0" smtClean="0">
                <a:solidFill>
                  <a:schemeClr val="bg1"/>
                </a:solidFill>
              </a:rPr>
              <a:t>10 </a:t>
            </a:r>
            <a:r>
              <a:rPr lang="en-US" altLang="zh-CN" sz="2000" b="1" dirty="0">
                <a:solidFill>
                  <a:schemeClr val="bg1"/>
                </a:solidFill>
              </a:rPr>
              <a:t>* 1000000 hidden  units</a:t>
            </a:r>
          </a:p>
        </p:txBody>
      </p:sp>
      <mc:AlternateContent xmlns:mc="http://schemas.openxmlformats.org/markup-compatibility/2006" xmlns:a14="http://schemas.microsoft.com/office/drawing/2010/main">
        <mc:Choice Requires="a14">
          <p:sp>
            <p:nvSpPr>
              <p:cNvPr id="12" name="文本框 11"/>
              <p:cNvSpPr txBox="1"/>
              <p:nvPr/>
            </p:nvSpPr>
            <p:spPr>
              <a:xfrm>
                <a:off x="6339254" y="2419150"/>
                <a:ext cx="4077433" cy="4070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altLang="zh-CN" sz="2000" b="1" i="1" smtClean="0">
                              <a:solidFill>
                                <a:srgbClr val="FF0000"/>
                              </a:solidFill>
                              <a:latin typeface="Cambria Math" panose="02040503050406030204" pitchFamily="18" charset="0"/>
                            </a:rPr>
                          </m:ctrlPr>
                        </m:sSupPr>
                        <m:e>
                          <m:r>
                            <a:rPr lang="en-US" altLang="zh-CN" sz="2000" b="1" i="1" smtClean="0">
                              <a:solidFill>
                                <a:srgbClr val="FF0000"/>
                              </a:solidFill>
                              <a:latin typeface="Cambria Math" panose="02040503050406030204" pitchFamily="18" charset="0"/>
                            </a:rPr>
                            <m:t>𝟏𝟎</m:t>
                          </m:r>
                        </m:e>
                        <m:sup>
                          <m:r>
                            <a:rPr lang="en-US" altLang="zh-CN" sz="2000" b="1" i="1" smtClean="0">
                              <a:solidFill>
                                <a:srgbClr val="FF0000"/>
                              </a:solidFill>
                              <a:latin typeface="Cambria Math" panose="02040503050406030204" pitchFamily="18" charset="0"/>
                            </a:rPr>
                            <m:t>𝟖</m:t>
                          </m:r>
                        </m:sup>
                      </m:sSup>
                    </m:oMath>
                  </m:oMathPara>
                </a14:m>
                <a:endParaRPr lang="en-US" altLang="zh-CN" sz="2000" b="1" dirty="0">
                  <a:solidFill>
                    <a:schemeClr val="bg1"/>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6339254" y="2419150"/>
                <a:ext cx="4077433" cy="407099"/>
              </a:xfrm>
              <a:prstGeom prst="rect">
                <a:avLst/>
              </a:prstGeom>
              <a:blipFill rotWithShape="0">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7631779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9" grpId="0"/>
      <p:bldP spid="10" grpId="0"/>
      <p:bldP spid="11" grpId="0"/>
      <p:bldP spid="1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8.CONVOLUTIONAL </a:t>
            </a:r>
            <a:r>
              <a:rPr lang="en-US" altLang="zh-CN" sz="2800" b="1" dirty="0">
                <a:solidFill>
                  <a:schemeClr val="bg1"/>
                </a:solidFill>
              </a:rPr>
              <a:t>DNNs </a:t>
            </a:r>
            <a:r>
              <a:rPr lang="en-US" altLang="zh-CN" sz="2800" b="1" dirty="0" smtClean="0">
                <a:solidFill>
                  <a:schemeClr val="bg1"/>
                </a:solidFill>
              </a:rPr>
              <a:t>FOR PHONE </a:t>
            </a:r>
            <a:r>
              <a:rPr lang="en-US" altLang="zh-CN" sz="2800" b="1" dirty="0">
                <a:solidFill>
                  <a:schemeClr val="bg1"/>
                </a:solidFill>
              </a:rPr>
              <a:t>CLASSIFICATION AND RECOGNITION</a:t>
            </a:r>
            <a:endParaRPr lang="zh-CN" altLang="en-US" sz="2800" b="1" dirty="0">
              <a:solidFill>
                <a:schemeClr val="bg1"/>
              </a:solidFill>
            </a:endParaRPr>
          </a:p>
        </p:txBody>
      </p:sp>
      <p:sp>
        <p:nvSpPr>
          <p:cNvPr id="16" name="文本框 15"/>
          <p:cNvSpPr txBox="1"/>
          <p:nvPr/>
        </p:nvSpPr>
        <p:spPr>
          <a:xfrm>
            <a:off x="1037929" y="2404158"/>
            <a:ext cx="11076110" cy="830997"/>
          </a:xfrm>
          <a:prstGeom prst="rect">
            <a:avLst/>
          </a:prstGeom>
          <a:noFill/>
        </p:spPr>
        <p:txBody>
          <a:bodyPr wrap="square" rtlCol="0">
            <a:spAutoFit/>
          </a:bodyPr>
          <a:lstStyle/>
          <a:p>
            <a:r>
              <a:rPr lang="en-US" altLang="zh-CN" sz="2400" b="1" dirty="0">
                <a:solidFill>
                  <a:schemeClr val="bg1"/>
                </a:solidFill>
              </a:rPr>
              <a:t>Although </a:t>
            </a:r>
            <a:r>
              <a:rPr lang="en-US" altLang="zh-CN" sz="2400" b="1" dirty="0">
                <a:solidFill>
                  <a:srgbClr val="FF0000"/>
                </a:solidFill>
              </a:rPr>
              <a:t>convolutional models </a:t>
            </a:r>
            <a:r>
              <a:rPr lang="en-US" altLang="zh-CN" sz="2400" b="1" dirty="0">
                <a:solidFill>
                  <a:schemeClr val="bg1"/>
                </a:solidFill>
              </a:rPr>
              <a:t>along the temporal </a:t>
            </a:r>
            <a:r>
              <a:rPr lang="en-US" altLang="zh-CN" sz="2400" b="1" dirty="0" smtClean="0">
                <a:solidFill>
                  <a:schemeClr val="bg1"/>
                </a:solidFill>
              </a:rPr>
              <a:t>dimension achieved </a:t>
            </a:r>
            <a:r>
              <a:rPr lang="en-US" altLang="zh-CN" sz="2400" b="1" dirty="0">
                <a:solidFill>
                  <a:schemeClr val="bg1"/>
                </a:solidFill>
              </a:rPr>
              <a:t>good classification </a:t>
            </a:r>
            <a:r>
              <a:rPr lang="en-US" altLang="zh-CN" sz="2400" b="1" dirty="0" smtClean="0">
                <a:solidFill>
                  <a:schemeClr val="bg1"/>
                </a:solidFill>
              </a:rPr>
              <a:t>,applying </a:t>
            </a:r>
            <a:r>
              <a:rPr lang="en-US" altLang="zh-CN" sz="2400" b="1" dirty="0">
                <a:solidFill>
                  <a:schemeClr val="bg1"/>
                </a:solidFill>
              </a:rPr>
              <a:t>them </a:t>
            </a:r>
            <a:r>
              <a:rPr lang="en-US" altLang="zh-CN" sz="2400" b="1" dirty="0" smtClean="0">
                <a:solidFill>
                  <a:schemeClr val="bg1"/>
                </a:solidFill>
              </a:rPr>
              <a:t>to phone </a:t>
            </a:r>
            <a:r>
              <a:rPr lang="en-US" altLang="zh-CN" sz="2400" b="1" dirty="0">
                <a:solidFill>
                  <a:schemeClr val="bg1"/>
                </a:solidFill>
              </a:rPr>
              <a:t>recognition is not straightforward</a:t>
            </a:r>
          </a:p>
        </p:txBody>
      </p:sp>
      <p:sp>
        <p:nvSpPr>
          <p:cNvPr id="8" name="文本框 7"/>
          <p:cNvSpPr txBox="1"/>
          <p:nvPr/>
        </p:nvSpPr>
        <p:spPr>
          <a:xfrm>
            <a:off x="1170913" y="3558209"/>
            <a:ext cx="10231173" cy="830997"/>
          </a:xfrm>
          <a:prstGeom prst="rect">
            <a:avLst/>
          </a:prstGeom>
          <a:noFill/>
        </p:spPr>
        <p:txBody>
          <a:bodyPr wrap="square" rtlCol="0">
            <a:spAutoFit/>
          </a:bodyPr>
          <a:lstStyle/>
          <a:p>
            <a:r>
              <a:rPr lang="en-US" altLang="zh-CN" sz="2400" b="1" dirty="0">
                <a:solidFill>
                  <a:schemeClr val="bg1"/>
                </a:solidFill>
              </a:rPr>
              <a:t>In this model, the RBM </a:t>
            </a:r>
            <a:r>
              <a:rPr lang="en-US" altLang="zh-CN" sz="2400" b="1" dirty="0" smtClean="0">
                <a:solidFill>
                  <a:schemeClr val="bg1"/>
                </a:solidFill>
              </a:rPr>
              <a:t>was made </a:t>
            </a:r>
            <a:r>
              <a:rPr lang="en-US" altLang="zh-CN" sz="2400" b="1" dirty="0">
                <a:solidFill>
                  <a:srgbClr val="FF0000"/>
                </a:solidFill>
              </a:rPr>
              <a:t>convolutional in time </a:t>
            </a:r>
            <a:r>
              <a:rPr lang="en-US" altLang="zh-CN" sz="2400" b="1" dirty="0">
                <a:solidFill>
                  <a:schemeClr val="bg1"/>
                </a:solidFill>
              </a:rPr>
              <a:t>by </a:t>
            </a:r>
            <a:r>
              <a:rPr lang="en-US" altLang="zh-CN" sz="2400" b="1" dirty="0">
                <a:solidFill>
                  <a:srgbClr val="FF0000"/>
                </a:solidFill>
              </a:rPr>
              <a:t>sharing weights </a:t>
            </a:r>
            <a:r>
              <a:rPr lang="en-US" altLang="zh-CN" sz="2400" b="1" dirty="0">
                <a:solidFill>
                  <a:schemeClr val="bg1"/>
                </a:solidFill>
              </a:rPr>
              <a:t>between </a:t>
            </a:r>
            <a:r>
              <a:rPr lang="en-US" altLang="zh-CN" sz="2400" b="1" dirty="0" smtClean="0">
                <a:solidFill>
                  <a:schemeClr val="bg1"/>
                </a:solidFill>
              </a:rPr>
              <a:t>hidden units </a:t>
            </a:r>
            <a:r>
              <a:rPr lang="en-US" altLang="zh-CN" sz="2400" b="1" dirty="0">
                <a:solidFill>
                  <a:schemeClr val="bg1"/>
                </a:solidFill>
              </a:rPr>
              <a:t>that detect the same feature at different times. </a:t>
            </a:r>
          </a:p>
        </p:txBody>
      </p:sp>
      <p:sp>
        <p:nvSpPr>
          <p:cNvPr id="9" name="文本框 8"/>
          <p:cNvSpPr txBox="1"/>
          <p:nvPr/>
        </p:nvSpPr>
        <p:spPr>
          <a:xfrm>
            <a:off x="1170913" y="4712260"/>
            <a:ext cx="10231173" cy="830997"/>
          </a:xfrm>
          <a:prstGeom prst="rect">
            <a:avLst/>
          </a:prstGeom>
          <a:noFill/>
        </p:spPr>
        <p:txBody>
          <a:bodyPr wrap="square" rtlCol="0">
            <a:spAutoFit/>
          </a:bodyPr>
          <a:lstStyle/>
          <a:p>
            <a:r>
              <a:rPr lang="en-US" altLang="zh-CN" sz="2400" b="1" dirty="0">
                <a:solidFill>
                  <a:srgbClr val="FF0000"/>
                </a:solidFill>
              </a:rPr>
              <a:t>Sharing-weights</a:t>
            </a:r>
            <a:r>
              <a:rPr lang="en-US" altLang="zh-CN" sz="2400" b="1" dirty="0">
                <a:solidFill>
                  <a:schemeClr val="bg1"/>
                </a:solidFill>
              </a:rPr>
              <a:t> and </a:t>
            </a:r>
            <a:r>
              <a:rPr lang="en-US" altLang="zh-CN" sz="2400" b="1" dirty="0">
                <a:solidFill>
                  <a:srgbClr val="FF0000"/>
                </a:solidFill>
              </a:rPr>
              <a:t>max-pooling </a:t>
            </a:r>
            <a:r>
              <a:rPr lang="en-US" altLang="zh-CN" sz="2400" b="1" dirty="0">
                <a:solidFill>
                  <a:schemeClr val="bg1"/>
                </a:solidFill>
              </a:rPr>
              <a:t>over </a:t>
            </a:r>
            <a:r>
              <a:rPr lang="en-US" altLang="zh-CN" sz="2400" b="1" dirty="0" smtClean="0">
                <a:solidFill>
                  <a:schemeClr val="bg1"/>
                </a:solidFill>
              </a:rPr>
              <a:t>frequency was </a:t>
            </a:r>
            <a:r>
              <a:rPr lang="en-US" altLang="zh-CN" sz="2400" b="1" dirty="0">
                <a:solidFill>
                  <a:schemeClr val="bg1"/>
                </a:solidFill>
              </a:rPr>
              <a:t>motivated by the </a:t>
            </a:r>
            <a:r>
              <a:rPr lang="en-US" altLang="zh-CN" sz="2400" b="1" dirty="0">
                <a:solidFill>
                  <a:srgbClr val="FF0000"/>
                </a:solidFill>
              </a:rPr>
              <a:t>shifts </a:t>
            </a:r>
            <a:r>
              <a:rPr lang="en-US" altLang="zh-CN" sz="2400" b="1" dirty="0" smtClean="0">
                <a:solidFill>
                  <a:srgbClr val="FF0000"/>
                </a:solidFill>
              </a:rPr>
              <a:t>in formant </a:t>
            </a:r>
            <a:r>
              <a:rPr lang="en-US" altLang="zh-CN" sz="2400" b="1" dirty="0">
                <a:solidFill>
                  <a:srgbClr val="FF0000"/>
                </a:solidFill>
              </a:rPr>
              <a:t>frequencies</a:t>
            </a:r>
            <a:r>
              <a:rPr lang="en-US" altLang="zh-CN" sz="2400" b="1" dirty="0">
                <a:solidFill>
                  <a:schemeClr val="bg1"/>
                </a:solidFill>
              </a:rPr>
              <a:t> caused </a:t>
            </a:r>
            <a:r>
              <a:rPr lang="en-US" altLang="zh-CN" sz="2400" b="1" dirty="0" smtClean="0">
                <a:solidFill>
                  <a:schemeClr val="bg1"/>
                </a:solidFill>
              </a:rPr>
              <a:t>by speaker </a:t>
            </a:r>
            <a:r>
              <a:rPr lang="en-US" altLang="zh-CN" sz="2400" b="1" dirty="0">
                <a:solidFill>
                  <a:schemeClr val="bg1"/>
                </a:solidFill>
              </a:rPr>
              <a:t>variations.</a:t>
            </a:r>
          </a:p>
        </p:txBody>
      </p:sp>
    </p:spTree>
    <p:extLst>
      <p:ext uri="{BB962C8B-B14F-4D97-AF65-F5344CB8AC3E}">
        <p14:creationId xmlns:p14="http://schemas.microsoft.com/office/powerpoint/2010/main" val="15866884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8" grpId="0"/>
      <p:bldP spid="9"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9.A </a:t>
            </a:r>
            <a:r>
              <a:rPr lang="en-US" altLang="zh-CN" sz="2800" b="1" dirty="0">
                <a:solidFill>
                  <a:schemeClr val="bg1"/>
                </a:solidFill>
              </a:rPr>
              <a:t>SUMMARY OF THE </a:t>
            </a:r>
            <a:r>
              <a:rPr lang="en-US" altLang="zh-CN" sz="2800" b="1" dirty="0" smtClean="0">
                <a:solidFill>
                  <a:schemeClr val="bg1"/>
                </a:solidFill>
              </a:rPr>
              <a:t>DIFFERENCES BETWEEN </a:t>
            </a:r>
            <a:r>
              <a:rPr lang="en-US" altLang="zh-CN" sz="2800" b="1" dirty="0">
                <a:solidFill>
                  <a:schemeClr val="bg1"/>
                </a:solidFill>
              </a:rPr>
              <a:t>DNNs AND GMMs</a:t>
            </a:r>
            <a:endParaRPr lang="zh-CN" altLang="en-US" sz="2800" b="1" dirty="0">
              <a:solidFill>
                <a:schemeClr val="bg1"/>
              </a:solidFill>
            </a:endParaRPr>
          </a:p>
        </p:txBody>
      </p:sp>
      <p:sp>
        <p:nvSpPr>
          <p:cNvPr id="8" name="文本框 7"/>
          <p:cNvSpPr txBox="1"/>
          <p:nvPr/>
        </p:nvSpPr>
        <p:spPr>
          <a:xfrm>
            <a:off x="321377" y="4645592"/>
            <a:ext cx="1013113" cy="461665"/>
          </a:xfrm>
          <a:prstGeom prst="rect">
            <a:avLst/>
          </a:prstGeom>
          <a:noFill/>
        </p:spPr>
        <p:txBody>
          <a:bodyPr wrap="square" rtlCol="0">
            <a:spAutoFit/>
          </a:bodyPr>
          <a:lstStyle/>
          <a:p>
            <a:r>
              <a:rPr lang="en-US" altLang="zh-CN" sz="2400" b="1" dirty="0" smtClean="0">
                <a:solidFill>
                  <a:schemeClr val="bg1"/>
                </a:solidFill>
              </a:rPr>
              <a:t>GMM</a:t>
            </a:r>
            <a:endParaRPr lang="en-US" altLang="zh-CN" sz="2400" b="1" dirty="0">
              <a:solidFill>
                <a:schemeClr val="bg1"/>
              </a:solidFill>
            </a:endParaRPr>
          </a:p>
        </p:txBody>
      </p:sp>
      <p:sp>
        <p:nvSpPr>
          <p:cNvPr id="23" name="圆角矩形 22"/>
          <p:cNvSpPr/>
          <p:nvPr/>
        </p:nvSpPr>
        <p:spPr>
          <a:xfrm>
            <a:off x="1940161" y="3883121"/>
            <a:ext cx="1620000" cy="216024"/>
          </a:xfrm>
          <a:prstGeom prst="roundRect">
            <a:avLst>
              <a:gd name="adj" fmla="val 50000"/>
            </a:avLst>
          </a:prstGeom>
          <a:solidFill>
            <a:srgbClr val="B02623">
              <a:alpha val="7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4" name="圆角矩形 23"/>
          <p:cNvSpPr/>
          <p:nvPr/>
        </p:nvSpPr>
        <p:spPr>
          <a:xfrm>
            <a:off x="4225518" y="3872683"/>
            <a:ext cx="1980000" cy="216024"/>
          </a:xfrm>
          <a:prstGeom prst="roundRect">
            <a:avLst>
              <a:gd name="adj" fmla="val 50000"/>
            </a:avLst>
          </a:prstGeom>
          <a:solidFill>
            <a:srgbClr val="1FAA84">
              <a:alpha val="7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5" name="圆角矩形 24"/>
          <p:cNvSpPr/>
          <p:nvPr/>
        </p:nvSpPr>
        <p:spPr>
          <a:xfrm>
            <a:off x="6870874" y="3872683"/>
            <a:ext cx="1980000" cy="216024"/>
          </a:xfrm>
          <a:prstGeom prst="roundRect">
            <a:avLst>
              <a:gd name="adj" fmla="val 50000"/>
            </a:avLst>
          </a:prstGeom>
          <a:solidFill>
            <a:srgbClr val="FBB448">
              <a:alpha val="7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6" name="圆角矩形 25"/>
          <p:cNvSpPr/>
          <p:nvPr/>
        </p:nvSpPr>
        <p:spPr>
          <a:xfrm>
            <a:off x="9516231" y="3872683"/>
            <a:ext cx="1980000" cy="216024"/>
          </a:xfrm>
          <a:prstGeom prst="roundRect">
            <a:avLst>
              <a:gd name="adj" fmla="val 50000"/>
            </a:avLst>
          </a:prstGeom>
          <a:solidFill>
            <a:srgbClr val="1C91A0">
              <a:alpha val="7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7" name="椭圆 26"/>
          <p:cNvSpPr>
            <a:spLocks noChangeAspect="1"/>
          </p:cNvSpPr>
          <p:nvPr/>
        </p:nvSpPr>
        <p:spPr>
          <a:xfrm>
            <a:off x="3685050" y="2555441"/>
            <a:ext cx="288000" cy="288000"/>
          </a:xfrm>
          <a:prstGeom prst="ellipse">
            <a:avLst/>
          </a:prstGeom>
          <a:solidFill>
            <a:srgbClr val="B02623"/>
          </a:solidFill>
          <a:ln w="381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8" name="椭圆 27"/>
          <p:cNvSpPr>
            <a:spLocks noChangeAspect="1"/>
          </p:cNvSpPr>
          <p:nvPr/>
        </p:nvSpPr>
        <p:spPr>
          <a:xfrm>
            <a:off x="6444551" y="5107257"/>
            <a:ext cx="288000" cy="288000"/>
          </a:xfrm>
          <a:prstGeom prst="ellipse">
            <a:avLst/>
          </a:prstGeom>
          <a:solidFill>
            <a:srgbClr val="1FAA84"/>
          </a:solidFill>
          <a:ln w="381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9" name="椭圆 28"/>
          <p:cNvSpPr>
            <a:spLocks noChangeAspect="1"/>
          </p:cNvSpPr>
          <p:nvPr/>
        </p:nvSpPr>
        <p:spPr>
          <a:xfrm>
            <a:off x="9006277" y="2498207"/>
            <a:ext cx="288000" cy="288000"/>
          </a:xfrm>
          <a:prstGeom prst="ellipse">
            <a:avLst/>
          </a:prstGeom>
          <a:solidFill>
            <a:srgbClr val="FBB448"/>
          </a:solidFill>
          <a:ln w="381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cxnSp>
        <p:nvCxnSpPr>
          <p:cNvPr id="30" name="直接连接符 29"/>
          <p:cNvCxnSpPr/>
          <p:nvPr/>
        </p:nvCxnSpPr>
        <p:spPr>
          <a:xfrm>
            <a:off x="3829050" y="2900675"/>
            <a:ext cx="0" cy="900000"/>
          </a:xfrm>
          <a:prstGeom prst="line">
            <a:avLst/>
          </a:prstGeom>
          <a:noFill/>
          <a:ln w="19050" cap="flat" cmpd="sng" algn="ctr">
            <a:solidFill>
              <a:sysClr val="windowText" lastClr="000000">
                <a:lumMod val="75000"/>
                <a:lumOff val="25000"/>
              </a:sysClr>
            </a:solidFill>
            <a:prstDash val="solid"/>
            <a:miter lim="800000"/>
          </a:ln>
          <a:effectLst/>
        </p:spPr>
      </p:cxnSp>
      <p:cxnSp>
        <p:nvCxnSpPr>
          <p:cNvPr id="31" name="直接连接符 30"/>
          <p:cNvCxnSpPr/>
          <p:nvPr/>
        </p:nvCxnSpPr>
        <p:spPr>
          <a:xfrm>
            <a:off x="6583119" y="4099145"/>
            <a:ext cx="0" cy="900000"/>
          </a:xfrm>
          <a:prstGeom prst="line">
            <a:avLst/>
          </a:prstGeom>
          <a:noFill/>
          <a:ln w="19050" cap="flat" cmpd="sng" algn="ctr">
            <a:solidFill>
              <a:sysClr val="windowText" lastClr="000000">
                <a:lumMod val="75000"/>
                <a:lumOff val="25000"/>
              </a:sysClr>
            </a:solidFill>
            <a:prstDash val="solid"/>
            <a:miter lim="800000"/>
          </a:ln>
          <a:effectLst/>
        </p:spPr>
      </p:cxnSp>
      <p:cxnSp>
        <p:nvCxnSpPr>
          <p:cNvPr id="32" name="直接连接符 31"/>
          <p:cNvCxnSpPr/>
          <p:nvPr/>
        </p:nvCxnSpPr>
        <p:spPr>
          <a:xfrm>
            <a:off x="9150277" y="2843441"/>
            <a:ext cx="0" cy="900000"/>
          </a:xfrm>
          <a:prstGeom prst="line">
            <a:avLst/>
          </a:prstGeom>
          <a:noFill/>
          <a:ln w="19050" cap="flat" cmpd="sng" algn="ctr">
            <a:solidFill>
              <a:sysClr val="windowText" lastClr="000000">
                <a:lumMod val="75000"/>
                <a:lumOff val="25000"/>
              </a:sysClr>
            </a:solidFill>
            <a:prstDash val="solid"/>
            <a:miter lim="800000"/>
          </a:ln>
          <a:effectLst/>
        </p:spPr>
      </p:cxnSp>
      <p:sp>
        <p:nvSpPr>
          <p:cNvPr id="33" name="文本框 32"/>
          <p:cNvSpPr txBox="1"/>
          <p:nvPr/>
        </p:nvSpPr>
        <p:spPr>
          <a:xfrm>
            <a:off x="321376" y="2900675"/>
            <a:ext cx="1013113" cy="461665"/>
          </a:xfrm>
          <a:prstGeom prst="rect">
            <a:avLst/>
          </a:prstGeom>
          <a:noFill/>
        </p:spPr>
        <p:txBody>
          <a:bodyPr wrap="square" rtlCol="0">
            <a:spAutoFit/>
          </a:bodyPr>
          <a:lstStyle/>
          <a:p>
            <a:r>
              <a:rPr lang="en-US" altLang="zh-CN" sz="2400" b="1" dirty="0" smtClean="0">
                <a:solidFill>
                  <a:schemeClr val="bg1"/>
                </a:solidFill>
              </a:rPr>
              <a:t>DNN</a:t>
            </a:r>
            <a:endParaRPr lang="en-US" altLang="zh-CN" sz="2400" b="1" dirty="0">
              <a:solidFill>
                <a:schemeClr val="bg1"/>
              </a:solidFill>
            </a:endParaRPr>
          </a:p>
        </p:txBody>
      </p:sp>
      <p:sp>
        <p:nvSpPr>
          <p:cNvPr id="40" name="文本框 39"/>
          <p:cNvSpPr txBox="1"/>
          <p:nvPr/>
        </p:nvSpPr>
        <p:spPr>
          <a:xfrm>
            <a:off x="1964557" y="1530076"/>
            <a:ext cx="1441446" cy="461665"/>
          </a:xfrm>
          <a:prstGeom prst="rect">
            <a:avLst/>
          </a:prstGeom>
          <a:noFill/>
        </p:spPr>
        <p:txBody>
          <a:bodyPr wrap="square" rtlCol="0">
            <a:spAutoFit/>
          </a:bodyPr>
          <a:lstStyle/>
          <a:p>
            <a:r>
              <a:rPr lang="en-US" altLang="zh-CN" sz="2400" b="1" dirty="0" smtClean="0">
                <a:solidFill>
                  <a:schemeClr val="bg1"/>
                </a:solidFill>
              </a:rPr>
              <a:t>describe</a:t>
            </a:r>
            <a:endParaRPr lang="en-US" altLang="zh-CN" sz="2400" b="1" dirty="0">
              <a:solidFill>
                <a:schemeClr val="bg1"/>
              </a:solidFill>
            </a:endParaRPr>
          </a:p>
        </p:txBody>
      </p:sp>
      <p:sp>
        <p:nvSpPr>
          <p:cNvPr id="41" name="文本框 40"/>
          <p:cNvSpPr txBox="1"/>
          <p:nvPr/>
        </p:nvSpPr>
        <p:spPr>
          <a:xfrm>
            <a:off x="4262911" y="1569094"/>
            <a:ext cx="2023589" cy="461665"/>
          </a:xfrm>
          <a:prstGeom prst="rect">
            <a:avLst/>
          </a:prstGeom>
          <a:noFill/>
        </p:spPr>
        <p:txBody>
          <a:bodyPr wrap="square" rtlCol="0">
            <a:spAutoFit/>
          </a:bodyPr>
          <a:lstStyle/>
          <a:p>
            <a:r>
              <a:rPr lang="en-US" altLang="zh-CN" sz="2400" b="1" dirty="0" smtClean="0">
                <a:solidFill>
                  <a:schemeClr val="bg1"/>
                </a:solidFill>
              </a:rPr>
              <a:t>Event process</a:t>
            </a:r>
            <a:endParaRPr lang="en-US" altLang="zh-CN" sz="2400" b="1" dirty="0">
              <a:solidFill>
                <a:schemeClr val="bg1"/>
              </a:solidFill>
            </a:endParaRPr>
          </a:p>
        </p:txBody>
      </p:sp>
      <p:sp>
        <p:nvSpPr>
          <p:cNvPr id="42" name="文本框 41"/>
          <p:cNvSpPr txBox="1"/>
          <p:nvPr/>
        </p:nvSpPr>
        <p:spPr>
          <a:xfrm>
            <a:off x="6588550" y="1509180"/>
            <a:ext cx="3005549" cy="830997"/>
          </a:xfrm>
          <a:prstGeom prst="rect">
            <a:avLst/>
          </a:prstGeom>
          <a:noFill/>
        </p:spPr>
        <p:txBody>
          <a:bodyPr wrap="square" rtlCol="0">
            <a:spAutoFit/>
          </a:bodyPr>
          <a:lstStyle/>
          <a:p>
            <a:r>
              <a:rPr lang="en-US" altLang="zh-CN" sz="2400" b="1" dirty="0">
                <a:solidFill>
                  <a:schemeClr val="bg1"/>
                </a:solidFill>
              </a:rPr>
              <a:t>exploiting multiple frames</a:t>
            </a:r>
          </a:p>
        </p:txBody>
      </p:sp>
      <p:sp>
        <p:nvSpPr>
          <p:cNvPr id="43" name="文本框 42"/>
          <p:cNvSpPr txBox="1"/>
          <p:nvPr/>
        </p:nvSpPr>
        <p:spPr>
          <a:xfrm>
            <a:off x="9936819" y="1569093"/>
            <a:ext cx="1559412" cy="461665"/>
          </a:xfrm>
          <a:prstGeom prst="rect">
            <a:avLst/>
          </a:prstGeom>
          <a:noFill/>
        </p:spPr>
        <p:txBody>
          <a:bodyPr wrap="square" rtlCol="0">
            <a:spAutoFit/>
          </a:bodyPr>
          <a:lstStyle/>
          <a:p>
            <a:r>
              <a:rPr lang="en-US" altLang="zh-CN" sz="2400" b="1" dirty="0">
                <a:solidFill>
                  <a:schemeClr val="bg1"/>
                </a:solidFill>
              </a:rPr>
              <a:t>algorithm</a:t>
            </a:r>
          </a:p>
        </p:txBody>
      </p:sp>
      <p:sp>
        <p:nvSpPr>
          <p:cNvPr id="44" name="文本框 43"/>
          <p:cNvSpPr txBox="1"/>
          <p:nvPr/>
        </p:nvSpPr>
        <p:spPr>
          <a:xfrm>
            <a:off x="1847136" y="2674820"/>
            <a:ext cx="1981914" cy="830997"/>
          </a:xfrm>
          <a:prstGeom prst="rect">
            <a:avLst/>
          </a:prstGeom>
          <a:noFill/>
        </p:spPr>
        <p:txBody>
          <a:bodyPr wrap="square" rtlCol="0">
            <a:spAutoFit/>
          </a:bodyPr>
          <a:lstStyle/>
          <a:p>
            <a:r>
              <a:rPr lang="en-US" altLang="zh-CN" sz="2400" b="1" dirty="0">
                <a:solidFill>
                  <a:schemeClr val="bg1"/>
                </a:solidFill>
              </a:rPr>
              <a:t>“product of experts”</a:t>
            </a:r>
          </a:p>
        </p:txBody>
      </p:sp>
      <p:sp>
        <p:nvSpPr>
          <p:cNvPr id="45" name="文本框 44"/>
          <p:cNvSpPr txBox="1"/>
          <p:nvPr/>
        </p:nvSpPr>
        <p:spPr>
          <a:xfrm>
            <a:off x="1838323" y="4549145"/>
            <a:ext cx="1981914" cy="830997"/>
          </a:xfrm>
          <a:prstGeom prst="rect">
            <a:avLst/>
          </a:prstGeom>
          <a:noFill/>
        </p:spPr>
        <p:txBody>
          <a:bodyPr wrap="square" rtlCol="0">
            <a:spAutoFit/>
          </a:bodyPr>
          <a:lstStyle/>
          <a:p>
            <a:r>
              <a:rPr lang="en-US" altLang="zh-CN" sz="2400" b="1" dirty="0" smtClean="0">
                <a:solidFill>
                  <a:schemeClr val="bg1"/>
                </a:solidFill>
              </a:rPr>
              <a:t>“sum of </a:t>
            </a:r>
            <a:r>
              <a:rPr lang="en-US" altLang="zh-CN" sz="2400" b="1" dirty="0">
                <a:solidFill>
                  <a:schemeClr val="bg1"/>
                </a:solidFill>
              </a:rPr>
              <a:t>experts”</a:t>
            </a:r>
          </a:p>
        </p:txBody>
      </p:sp>
      <p:sp>
        <p:nvSpPr>
          <p:cNvPr id="46" name="文本框 45"/>
          <p:cNvSpPr txBox="1"/>
          <p:nvPr/>
        </p:nvSpPr>
        <p:spPr>
          <a:xfrm>
            <a:off x="4203374" y="2502904"/>
            <a:ext cx="2529177" cy="1200329"/>
          </a:xfrm>
          <a:prstGeom prst="rect">
            <a:avLst/>
          </a:prstGeom>
          <a:noFill/>
        </p:spPr>
        <p:txBody>
          <a:bodyPr wrap="square" rtlCol="0">
            <a:spAutoFit/>
          </a:bodyPr>
          <a:lstStyle/>
          <a:p>
            <a:r>
              <a:rPr lang="en-US" altLang="zh-CN" b="1" dirty="0">
                <a:solidFill>
                  <a:schemeClr val="bg1"/>
                </a:solidFill>
              </a:rPr>
              <a:t>no problem modeling </a:t>
            </a:r>
            <a:r>
              <a:rPr lang="en-US" altLang="zh-CN" b="1" dirty="0" smtClean="0">
                <a:solidFill>
                  <a:schemeClr val="bg1"/>
                </a:solidFill>
              </a:rPr>
              <a:t>multiple simultaneous </a:t>
            </a:r>
            <a:r>
              <a:rPr lang="en-US" altLang="zh-CN" b="1" dirty="0">
                <a:solidFill>
                  <a:schemeClr val="bg1"/>
                </a:solidFill>
              </a:rPr>
              <a:t>events within one frame or window</a:t>
            </a:r>
          </a:p>
        </p:txBody>
      </p:sp>
      <p:sp>
        <p:nvSpPr>
          <p:cNvPr id="47" name="文本框 46"/>
          <p:cNvSpPr txBox="1"/>
          <p:nvPr/>
        </p:nvSpPr>
        <p:spPr>
          <a:xfrm>
            <a:off x="4203373" y="4398980"/>
            <a:ext cx="2529177" cy="1200329"/>
          </a:xfrm>
          <a:prstGeom prst="rect">
            <a:avLst/>
          </a:prstGeom>
          <a:noFill/>
        </p:spPr>
        <p:txBody>
          <a:bodyPr wrap="square" rtlCol="0">
            <a:spAutoFit/>
          </a:bodyPr>
          <a:lstStyle/>
          <a:p>
            <a:r>
              <a:rPr lang="en-US" altLang="zh-CN" b="1" dirty="0" smtClean="0">
                <a:solidFill>
                  <a:schemeClr val="bg1"/>
                </a:solidFill>
              </a:rPr>
              <a:t>assumes that each </a:t>
            </a:r>
            <a:r>
              <a:rPr lang="en-US" altLang="zh-CN" b="1" dirty="0" err="1">
                <a:solidFill>
                  <a:schemeClr val="bg1"/>
                </a:solidFill>
              </a:rPr>
              <a:t>datapoint</a:t>
            </a:r>
            <a:r>
              <a:rPr lang="en-US" altLang="zh-CN" b="1" dirty="0">
                <a:solidFill>
                  <a:schemeClr val="bg1"/>
                </a:solidFill>
              </a:rPr>
              <a:t> is generated by </a:t>
            </a:r>
            <a:r>
              <a:rPr lang="en-US" altLang="zh-CN" b="1" dirty="0" smtClean="0">
                <a:solidFill>
                  <a:schemeClr val="bg1"/>
                </a:solidFill>
              </a:rPr>
              <a:t>a single </a:t>
            </a:r>
            <a:r>
              <a:rPr lang="en-US" altLang="zh-CN" b="1" dirty="0">
                <a:solidFill>
                  <a:schemeClr val="bg1"/>
                </a:solidFill>
              </a:rPr>
              <a:t>component of the mixture</a:t>
            </a:r>
          </a:p>
        </p:txBody>
      </p:sp>
      <p:sp>
        <p:nvSpPr>
          <p:cNvPr id="48" name="文本框 47"/>
          <p:cNvSpPr txBox="1"/>
          <p:nvPr/>
        </p:nvSpPr>
        <p:spPr>
          <a:xfrm>
            <a:off x="7011597" y="2498207"/>
            <a:ext cx="1986731" cy="923330"/>
          </a:xfrm>
          <a:prstGeom prst="rect">
            <a:avLst/>
          </a:prstGeom>
          <a:noFill/>
        </p:spPr>
        <p:txBody>
          <a:bodyPr wrap="square" rtlCol="0">
            <a:spAutoFit/>
          </a:bodyPr>
          <a:lstStyle/>
          <a:p>
            <a:r>
              <a:rPr lang="en-US" altLang="zh-CN" b="1" dirty="0">
                <a:solidFill>
                  <a:schemeClr val="bg1"/>
                </a:solidFill>
              </a:rPr>
              <a:t>good </a:t>
            </a:r>
            <a:r>
              <a:rPr lang="en-US" altLang="zh-CN" b="1" dirty="0" smtClean="0">
                <a:solidFill>
                  <a:schemeClr val="bg1"/>
                </a:solidFill>
              </a:rPr>
              <a:t>at exploiting </a:t>
            </a:r>
            <a:r>
              <a:rPr lang="en-US" altLang="zh-CN" b="1" dirty="0">
                <a:solidFill>
                  <a:schemeClr val="bg1"/>
                </a:solidFill>
              </a:rPr>
              <a:t>multiple frames of</a:t>
            </a:r>
          </a:p>
          <a:p>
            <a:r>
              <a:rPr lang="en-US" altLang="zh-CN" b="1" dirty="0">
                <a:solidFill>
                  <a:schemeClr val="bg1"/>
                </a:solidFill>
              </a:rPr>
              <a:t>input coefficients</a:t>
            </a:r>
          </a:p>
        </p:txBody>
      </p:sp>
      <p:sp>
        <p:nvSpPr>
          <p:cNvPr id="49" name="文本框 48"/>
          <p:cNvSpPr txBox="1"/>
          <p:nvPr/>
        </p:nvSpPr>
        <p:spPr>
          <a:xfrm>
            <a:off x="7094484" y="4414759"/>
            <a:ext cx="1986731" cy="646331"/>
          </a:xfrm>
          <a:prstGeom prst="rect">
            <a:avLst/>
          </a:prstGeom>
          <a:noFill/>
        </p:spPr>
        <p:txBody>
          <a:bodyPr wrap="square" rtlCol="0">
            <a:spAutoFit/>
          </a:bodyPr>
          <a:lstStyle/>
          <a:p>
            <a:r>
              <a:rPr lang="en-US" altLang="zh-CN" b="1" dirty="0">
                <a:solidFill>
                  <a:schemeClr val="bg1"/>
                </a:solidFill>
              </a:rPr>
              <a:t>much less from multiple frames</a:t>
            </a:r>
          </a:p>
        </p:txBody>
      </p:sp>
      <p:sp>
        <p:nvSpPr>
          <p:cNvPr id="67" name="文本框 66"/>
          <p:cNvSpPr txBox="1"/>
          <p:nvPr/>
        </p:nvSpPr>
        <p:spPr>
          <a:xfrm>
            <a:off x="9581273" y="2498207"/>
            <a:ext cx="1986731" cy="646331"/>
          </a:xfrm>
          <a:prstGeom prst="rect">
            <a:avLst/>
          </a:prstGeom>
          <a:noFill/>
        </p:spPr>
        <p:txBody>
          <a:bodyPr wrap="square" rtlCol="0">
            <a:spAutoFit/>
          </a:bodyPr>
          <a:lstStyle/>
          <a:p>
            <a:r>
              <a:rPr lang="en-US" altLang="zh-CN" b="1" dirty="0">
                <a:solidFill>
                  <a:schemeClr val="bg1"/>
                </a:solidFill>
              </a:rPr>
              <a:t>using stochastic</a:t>
            </a:r>
          </a:p>
          <a:p>
            <a:r>
              <a:rPr lang="en-US" altLang="zh-CN" b="1" dirty="0">
                <a:solidFill>
                  <a:schemeClr val="bg1"/>
                </a:solidFill>
              </a:rPr>
              <a:t>gradient </a:t>
            </a:r>
            <a:r>
              <a:rPr lang="en-US" altLang="zh-CN" b="1" dirty="0" smtClean="0">
                <a:solidFill>
                  <a:schemeClr val="bg1"/>
                </a:solidFill>
              </a:rPr>
              <a:t>descent</a:t>
            </a:r>
            <a:endParaRPr lang="en-US" altLang="zh-CN" b="1" dirty="0">
              <a:solidFill>
                <a:schemeClr val="bg1"/>
              </a:solidFill>
            </a:endParaRPr>
          </a:p>
        </p:txBody>
      </p:sp>
      <p:sp>
        <p:nvSpPr>
          <p:cNvPr id="68" name="文本框 67"/>
          <p:cNvSpPr txBox="1"/>
          <p:nvPr/>
        </p:nvSpPr>
        <p:spPr>
          <a:xfrm>
            <a:off x="9581272" y="4414759"/>
            <a:ext cx="1986731" cy="923330"/>
          </a:xfrm>
          <a:prstGeom prst="rect">
            <a:avLst/>
          </a:prstGeom>
          <a:noFill/>
        </p:spPr>
        <p:txBody>
          <a:bodyPr wrap="square" rtlCol="0">
            <a:spAutoFit/>
          </a:bodyPr>
          <a:lstStyle/>
          <a:p>
            <a:r>
              <a:rPr lang="en-US" altLang="zh-CN" b="1" dirty="0">
                <a:solidFill>
                  <a:schemeClr val="bg1"/>
                </a:solidFill>
              </a:rPr>
              <a:t>using the EM</a:t>
            </a:r>
          </a:p>
          <a:p>
            <a:r>
              <a:rPr lang="en-US" altLang="zh-CN" b="1" dirty="0">
                <a:solidFill>
                  <a:schemeClr val="bg1"/>
                </a:solidFill>
              </a:rPr>
              <a:t>algorithm or its extensions</a:t>
            </a:r>
          </a:p>
        </p:txBody>
      </p:sp>
    </p:spTree>
    <p:extLst>
      <p:ext uri="{BB962C8B-B14F-4D97-AF65-F5344CB8AC3E}">
        <p14:creationId xmlns:p14="http://schemas.microsoft.com/office/powerpoint/2010/main" val="177938992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500"/>
                                        <p:tgtEl>
                                          <p:spTgt spid="4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500"/>
                                        <p:tgtEl>
                                          <p:spTgt spid="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500"/>
                                        <p:tgtEl>
                                          <p:spTgt spid="4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500"/>
                                        <p:tgtEl>
                                          <p:spTgt spid="4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fade">
                                      <p:cBhvr>
                                        <p:cTn id="52" dur="500"/>
                                        <p:tgtEl>
                                          <p:spTgt spid="4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48"/>
                                        </p:tgtEl>
                                        <p:attrNameLst>
                                          <p:attrName>style.visibility</p:attrName>
                                        </p:attrNameLst>
                                      </p:cBhvr>
                                      <p:to>
                                        <p:strVal val="visible"/>
                                      </p:to>
                                    </p:set>
                                    <p:animEffect transition="in" filter="fade">
                                      <p:cBhvr>
                                        <p:cTn id="62" dur="500"/>
                                        <p:tgtEl>
                                          <p:spTgt spid="48"/>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9"/>
                                        </p:tgtEl>
                                        <p:attrNameLst>
                                          <p:attrName>style.visibility</p:attrName>
                                        </p:attrNameLst>
                                      </p:cBhvr>
                                      <p:to>
                                        <p:strVal val="visible"/>
                                      </p:to>
                                    </p:set>
                                    <p:animEffect transition="in" filter="fade">
                                      <p:cBhvr>
                                        <p:cTn id="67" dur="500"/>
                                        <p:tgtEl>
                                          <p:spTgt spid="49"/>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67"/>
                                        </p:tgtEl>
                                        <p:attrNameLst>
                                          <p:attrName>style.visibility</p:attrName>
                                        </p:attrNameLst>
                                      </p:cBhvr>
                                      <p:to>
                                        <p:strVal val="visible"/>
                                      </p:to>
                                    </p:set>
                                    <p:animEffect transition="in" filter="fade">
                                      <p:cBhvr>
                                        <p:cTn id="72" dur="500"/>
                                        <p:tgtEl>
                                          <p:spTgt spid="67"/>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68"/>
                                        </p:tgtEl>
                                        <p:attrNameLst>
                                          <p:attrName>style.visibility</p:attrName>
                                        </p:attrNameLst>
                                      </p:cBhvr>
                                      <p:to>
                                        <p:strVal val="visible"/>
                                      </p:to>
                                    </p:set>
                                    <p:animEffect transition="in" filter="fade">
                                      <p:cBhvr>
                                        <p:cTn id="7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33" grpId="0"/>
      <p:bldP spid="40" grpId="0"/>
      <p:bldP spid="41" grpId="0"/>
      <p:bldP spid="42" grpId="0"/>
      <p:bldP spid="43" grpId="0"/>
      <p:bldP spid="44" grpId="0"/>
      <p:bldP spid="45" grpId="0"/>
      <p:bldP spid="46" grpId="0"/>
      <p:bldP spid="47" grpId="0"/>
      <p:bldP spid="48" grpId="0"/>
      <p:bldP spid="49" grpId="0"/>
      <p:bldP spid="67" grpId="0"/>
      <p:bldP spid="68"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8236" y="1500652"/>
            <a:ext cx="7565589" cy="3083917"/>
          </a:xfrm>
          <a:prstGeom prst="rect">
            <a:avLst/>
          </a:prstGeom>
          <a:noFill/>
        </p:spPr>
        <p:txBody>
          <a:bodyPr wrap="none" lIns="91436" tIns="45718" rIns="91436" bIns="45718" rtlCol="0">
            <a:spAutoFit/>
          </a:bodyPr>
          <a:lstStyle/>
          <a:p>
            <a:pPr>
              <a:lnSpc>
                <a:spcPct val="120000"/>
              </a:lnSpc>
            </a:pPr>
            <a:r>
              <a:rPr kumimoji="1" lang="en-US" altLang="zh-CN" sz="5400" b="1" dirty="0">
                <a:solidFill>
                  <a:schemeClr val="bg1"/>
                </a:solidFill>
              </a:rPr>
              <a:t>Deep Neural Network for </a:t>
            </a:r>
          </a:p>
          <a:p>
            <a:pPr>
              <a:lnSpc>
                <a:spcPct val="120000"/>
              </a:lnSpc>
            </a:pPr>
            <a:r>
              <a:rPr kumimoji="1" lang="en-US" altLang="zh-CN" sz="5400" b="1" dirty="0" smtClean="0">
                <a:solidFill>
                  <a:schemeClr val="bg1"/>
                </a:solidFill>
              </a:rPr>
              <a:t>Acoustic Modeling in </a:t>
            </a:r>
          </a:p>
          <a:p>
            <a:pPr>
              <a:lnSpc>
                <a:spcPct val="120000"/>
              </a:lnSpc>
            </a:pPr>
            <a:r>
              <a:rPr kumimoji="1" lang="en-US" altLang="zh-CN" sz="5400" b="1" dirty="0">
                <a:solidFill>
                  <a:schemeClr val="bg1"/>
                </a:solidFill>
              </a:rPr>
              <a:t>Speech Recognition(Ⅲ)</a:t>
            </a:r>
            <a:endParaRPr kumimoji="1" lang="zh-CN" altLang="en-US" sz="5400" b="1" dirty="0">
              <a:solidFill>
                <a:schemeClr val="bg1"/>
              </a:solidFill>
            </a:endParaRPr>
          </a:p>
        </p:txBody>
      </p:sp>
      <p:sp>
        <p:nvSpPr>
          <p:cNvPr id="4" name="文本框 3"/>
          <p:cNvSpPr txBox="1"/>
          <p:nvPr/>
        </p:nvSpPr>
        <p:spPr>
          <a:xfrm>
            <a:off x="1522069" y="5308378"/>
            <a:ext cx="9025027" cy="734941"/>
          </a:xfrm>
          <a:prstGeom prst="rect">
            <a:avLst/>
          </a:prstGeom>
          <a:noFill/>
        </p:spPr>
        <p:txBody>
          <a:bodyPr wrap="none" lIns="91436" tIns="45718" rIns="91436" bIns="45718" rtlCol="0">
            <a:spAutoFit/>
          </a:bodyPr>
          <a:lstStyle/>
          <a:p>
            <a:pPr>
              <a:lnSpc>
                <a:spcPct val="120000"/>
              </a:lnSpc>
            </a:pPr>
            <a:r>
              <a:rPr kumimoji="1" lang="en-US" altLang="zh-CN" b="1" dirty="0">
                <a:solidFill>
                  <a:schemeClr val="bg1"/>
                </a:solidFill>
              </a:rPr>
              <a:t>Geoffrey Hinton, Li Deng, Dong Yu, George E. Dahl, Abdel-</a:t>
            </a:r>
            <a:r>
              <a:rPr kumimoji="1" lang="en-US" altLang="zh-CN" b="1" dirty="0" err="1">
                <a:solidFill>
                  <a:schemeClr val="bg1"/>
                </a:solidFill>
              </a:rPr>
              <a:t>rahman</a:t>
            </a:r>
            <a:r>
              <a:rPr kumimoji="1" lang="en-US" altLang="zh-CN" b="1" dirty="0">
                <a:solidFill>
                  <a:schemeClr val="bg1"/>
                </a:solidFill>
              </a:rPr>
              <a:t> Mohamed, </a:t>
            </a:r>
            <a:r>
              <a:rPr kumimoji="1" lang="en-US" altLang="zh-CN" b="1" dirty="0" err="1">
                <a:solidFill>
                  <a:schemeClr val="bg1"/>
                </a:solidFill>
              </a:rPr>
              <a:t>Navdeep</a:t>
            </a:r>
            <a:r>
              <a:rPr kumimoji="1" lang="en-US" altLang="zh-CN" b="1" dirty="0">
                <a:solidFill>
                  <a:schemeClr val="bg1"/>
                </a:solidFill>
              </a:rPr>
              <a:t> </a:t>
            </a:r>
            <a:r>
              <a:rPr kumimoji="1" lang="en-US" altLang="zh-CN" b="1" dirty="0" err="1">
                <a:solidFill>
                  <a:schemeClr val="bg1"/>
                </a:solidFill>
              </a:rPr>
              <a:t>Jaitly</a:t>
            </a:r>
            <a:r>
              <a:rPr kumimoji="1" lang="en-US" altLang="zh-CN" b="1" dirty="0">
                <a:solidFill>
                  <a:schemeClr val="bg1"/>
                </a:solidFill>
              </a:rPr>
              <a:t>,</a:t>
            </a:r>
          </a:p>
          <a:p>
            <a:pPr>
              <a:lnSpc>
                <a:spcPct val="120000"/>
              </a:lnSpc>
            </a:pPr>
            <a:r>
              <a:rPr kumimoji="1" lang="en-US" altLang="zh-CN" b="1" dirty="0">
                <a:solidFill>
                  <a:schemeClr val="bg1"/>
                </a:solidFill>
              </a:rPr>
              <a:t>Andrew Senior, Vincent </a:t>
            </a:r>
            <a:r>
              <a:rPr kumimoji="1" lang="en-US" altLang="zh-CN" b="1" dirty="0" err="1">
                <a:solidFill>
                  <a:schemeClr val="bg1"/>
                </a:solidFill>
              </a:rPr>
              <a:t>Vanhoucke</a:t>
            </a:r>
            <a:r>
              <a:rPr kumimoji="1" lang="en-US" altLang="zh-CN" b="1" dirty="0">
                <a:solidFill>
                  <a:schemeClr val="bg1"/>
                </a:solidFill>
              </a:rPr>
              <a:t>, Patrick Nguyen, Tara N. </a:t>
            </a:r>
            <a:r>
              <a:rPr kumimoji="1" lang="en-US" altLang="zh-CN" b="1" dirty="0" err="1">
                <a:solidFill>
                  <a:schemeClr val="bg1"/>
                </a:solidFill>
              </a:rPr>
              <a:t>Sainath</a:t>
            </a:r>
            <a:r>
              <a:rPr kumimoji="1" lang="en-US" altLang="zh-CN" b="1" dirty="0">
                <a:solidFill>
                  <a:schemeClr val="bg1"/>
                </a:solidFill>
              </a:rPr>
              <a:t>, and Brian Kingsbury</a:t>
            </a:r>
            <a:endParaRPr kumimoji="1" lang="zh-CN" altLang="en-US" b="1" dirty="0">
              <a:solidFill>
                <a:schemeClr val="bg1"/>
              </a:solidFill>
            </a:endParaRPr>
          </a:p>
        </p:txBody>
      </p:sp>
    </p:spTree>
    <p:extLst>
      <p:ext uri="{BB962C8B-B14F-4D97-AF65-F5344CB8AC3E}">
        <p14:creationId xmlns:p14="http://schemas.microsoft.com/office/powerpoint/2010/main" val="21606032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48970" y="2829461"/>
            <a:ext cx="2514600" cy="707886"/>
          </a:xfrm>
          <a:prstGeom prst="rect">
            <a:avLst/>
          </a:prstGeom>
          <a:noFill/>
        </p:spPr>
        <p:txBody>
          <a:bodyPr wrap="square" rtlCol="0">
            <a:spAutoFit/>
          </a:bodyPr>
          <a:lstStyle/>
          <a:p>
            <a:r>
              <a:rPr lang="en-US" altLang="zh-CN" sz="4000" b="1" dirty="0" smtClean="0">
                <a:solidFill>
                  <a:schemeClr val="bg1"/>
                </a:solidFill>
              </a:rPr>
              <a:t>CONTENT</a:t>
            </a:r>
            <a:endParaRPr lang="zh-CN" altLang="en-US" sz="4000" b="1" dirty="0">
              <a:solidFill>
                <a:schemeClr val="bg1"/>
              </a:solidFill>
            </a:endParaRPr>
          </a:p>
        </p:txBody>
      </p:sp>
      <p:grpSp>
        <p:nvGrpSpPr>
          <p:cNvPr id="3" name="组合 2"/>
          <p:cNvGrpSpPr/>
          <p:nvPr/>
        </p:nvGrpSpPr>
        <p:grpSpPr>
          <a:xfrm>
            <a:off x="5343818" y="758875"/>
            <a:ext cx="781050" cy="769441"/>
            <a:chOff x="5591175" y="990600"/>
            <a:chExt cx="781050" cy="769441"/>
          </a:xfrm>
        </p:grpSpPr>
        <p:sp>
          <p:nvSpPr>
            <p:cNvPr id="4" name="椭圆 3"/>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01</a:t>
              </a:r>
              <a:endParaRPr lang="zh-CN" altLang="en-US" sz="4400" dirty="0">
                <a:solidFill>
                  <a:schemeClr val="bg1"/>
                </a:solidFill>
              </a:endParaRPr>
            </a:p>
          </p:txBody>
        </p:sp>
      </p:grpSp>
      <p:grpSp>
        <p:nvGrpSpPr>
          <p:cNvPr id="6" name="组合 5"/>
          <p:cNvGrpSpPr/>
          <p:nvPr/>
        </p:nvGrpSpPr>
        <p:grpSpPr>
          <a:xfrm>
            <a:off x="5343818" y="2149525"/>
            <a:ext cx="781050" cy="788491"/>
            <a:chOff x="5591175" y="2381250"/>
            <a:chExt cx="781050" cy="788491"/>
          </a:xfrm>
        </p:grpSpPr>
        <p:sp>
          <p:nvSpPr>
            <p:cNvPr id="7" name="椭圆 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02</a:t>
              </a:r>
              <a:endParaRPr lang="zh-CN" altLang="en-US" sz="4400" dirty="0">
                <a:solidFill>
                  <a:schemeClr val="bg1"/>
                </a:solidFill>
              </a:endParaRPr>
            </a:p>
          </p:txBody>
        </p:sp>
      </p:grpSp>
      <p:sp>
        <p:nvSpPr>
          <p:cNvPr id="15" name="文本框 14"/>
          <p:cNvSpPr txBox="1"/>
          <p:nvPr/>
        </p:nvSpPr>
        <p:spPr>
          <a:xfrm>
            <a:off x="6477293" y="807125"/>
            <a:ext cx="4305300" cy="523220"/>
          </a:xfrm>
          <a:prstGeom prst="rect">
            <a:avLst/>
          </a:prstGeom>
          <a:noFill/>
        </p:spPr>
        <p:txBody>
          <a:bodyPr wrap="square" rtlCol="0">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INTRODUCTION</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477293" y="1860797"/>
            <a:ext cx="5216476" cy="1569660"/>
          </a:xfrm>
          <a:prstGeom prst="rect">
            <a:avLst/>
          </a:prstGeom>
          <a:noFill/>
        </p:spPr>
        <p:txBody>
          <a:bodyPr wrap="square" rtlCol="0">
            <a:spAutoFit/>
          </a:bodyPr>
          <a:lstStyle/>
          <a:p>
            <a:r>
              <a:rPr lang="en-US" altLang="zh-CN" sz="2400" b="1" cap="all" dirty="0" smtClean="0">
                <a:solidFill>
                  <a:schemeClr val="bg1"/>
                </a:solidFill>
                <a:latin typeface="微软雅黑" panose="020B0503020204020204" pitchFamily="34" charset="-122"/>
                <a:ea typeface="微软雅黑" panose="020B0503020204020204" pitchFamily="34" charset="-122"/>
              </a:rPr>
              <a:t>The demonstration </a:t>
            </a:r>
            <a:r>
              <a:rPr lang="en-US" altLang="zh-CN" sz="2400" b="1" cap="all" dirty="0">
                <a:solidFill>
                  <a:schemeClr val="bg1"/>
                </a:solidFill>
                <a:latin typeface="微软雅黑" panose="020B0503020204020204" pitchFamily="34" charset="-122"/>
                <a:ea typeface="微软雅黑" panose="020B0503020204020204" pitchFamily="34" charset="-122"/>
              </a:rPr>
              <a:t>of </a:t>
            </a:r>
            <a:r>
              <a:rPr lang="en-US" altLang="zh-CN" sz="2400" b="1" cap="all" dirty="0" smtClean="0">
                <a:solidFill>
                  <a:schemeClr val="bg1"/>
                </a:solidFill>
                <a:latin typeface="微软雅黑" panose="020B0503020204020204" pitchFamily="34" charset="-122"/>
                <a:ea typeface="微软雅黑" panose="020B0503020204020204" pitchFamily="34" charset="-122"/>
              </a:rPr>
              <a:t>two-stage </a:t>
            </a:r>
            <a:r>
              <a:rPr lang="en-US" altLang="zh-CN" sz="2400" b="1" cap="all" dirty="0">
                <a:solidFill>
                  <a:schemeClr val="bg1"/>
                </a:solidFill>
                <a:latin typeface="微软雅黑" panose="020B0503020204020204" pitchFamily="34" charset="-122"/>
                <a:ea typeface="微软雅黑" panose="020B0503020204020204" pitchFamily="34" charset="-122"/>
              </a:rPr>
              <a:t>training </a:t>
            </a:r>
            <a:r>
              <a:rPr lang="en-US" altLang="zh-CN" sz="2400" b="1" cap="all" dirty="0" smtClean="0">
                <a:solidFill>
                  <a:schemeClr val="bg1"/>
                </a:solidFill>
                <a:latin typeface="微软雅黑" panose="020B0503020204020204" pitchFamily="34" charset="-122"/>
                <a:ea typeface="微软雅黑" panose="020B0503020204020204" pitchFamily="34" charset="-122"/>
              </a:rPr>
              <a:t>procedure</a:t>
            </a:r>
          </a:p>
          <a:p>
            <a:r>
              <a:rPr lang="zh-CN" altLang="en-US" sz="2400" b="1" cap="all" dirty="0" smtClean="0">
                <a:solidFill>
                  <a:schemeClr val="bg1"/>
                </a:solidFill>
                <a:latin typeface="微软雅黑" panose="020B0503020204020204" pitchFamily="34" charset="-122"/>
                <a:ea typeface="微软雅黑" panose="020B0503020204020204" pitchFamily="34" charset="-122"/>
              </a:rPr>
              <a:t>（</a:t>
            </a:r>
            <a:r>
              <a:rPr lang="en-US" altLang="zh-CN" sz="2400" b="1" cap="all" dirty="0" smtClean="0">
                <a:solidFill>
                  <a:schemeClr val="bg1"/>
                </a:solidFill>
                <a:latin typeface="微软雅黑" panose="020B0503020204020204" pitchFamily="34" charset="-122"/>
                <a:ea typeface="微软雅黑" panose="020B0503020204020204" pitchFamily="34" charset="-122"/>
              </a:rPr>
              <a:t>on TIMIT DB </a:t>
            </a:r>
            <a:r>
              <a:rPr lang="zh-CN" altLang="en-US" sz="2400" b="1" cap="all" dirty="0" smtClean="0">
                <a:solidFill>
                  <a:schemeClr val="bg1"/>
                </a:solidFill>
                <a:latin typeface="微软雅黑" panose="020B0503020204020204" pitchFamily="34" charset="-122"/>
                <a:ea typeface="微软雅黑" panose="020B0503020204020204" pitchFamily="34" charset="-122"/>
              </a:rPr>
              <a:t>）</a:t>
            </a:r>
            <a:endParaRPr lang="zh-CN" altLang="en-US" sz="2400" b="1" cap="all" dirty="0">
              <a:solidFill>
                <a:schemeClr val="bg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5343818" y="3537347"/>
            <a:ext cx="781050" cy="769441"/>
            <a:chOff x="5591175" y="990600"/>
            <a:chExt cx="781050" cy="769441"/>
          </a:xfrm>
        </p:grpSpPr>
        <p:sp>
          <p:nvSpPr>
            <p:cNvPr id="12" name="椭圆 11"/>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03</a:t>
              </a:r>
              <a:endParaRPr lang="zh-CN" altLang="en-US" sz="4400" dirty="0">
                <a:solidFill>
                  <a:schemeClr val="bg1"/>
                </a:solidFill>
              </a:endParaRPr>
            </a:p>
          </p:txBody>
        </p:sp>
      </p:grpSp>
      <p:grpSp>
        <p:nvGrpSpPr>
          <p:cNvPr id="14" name="组合 13"/>
          <p:cNvGrpSpPr/>
          <p:nvPr/>
        </p:nvGrpSpPr>
        <p:grpSpPr>
          <a:xfrm>
            <a:off x="5343818" y="4927997"/>
            <a:ext cx="781050" cy="788491"/>
            <a:chOff x="5591175" y="2381250"/>
            <a:chExt cx="781050" cy="788491"/>
          </a:xfrm>
        </p:grpSpPr>
        <p:sp>
          <p:nvSpPr>
            <p:cNvPr id="17" name="椭圆 1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04</a:t>
              </a:r>
              <a:endParaRPr lang="zh-CN" altLang="en-US" sz="4400" dirty="0">
                <a:solidFill>
                  <a:schemeClr val="bg1"/>
                </a:solidFill>
              </a:endParaRPr>
            </a:p>
          </p:txBody>
        </p:sp>
      </p:grpSp>
      <p:sp>
        <p:nvSpPr>
          <p:cNvPr id="19" name="文本框 18"/>
          <p:cNvSpPr txBox="1"/>
          <p:nvPr/>
        </p:nvSpPr>
        <p:spPr>
          <a:xfrm>
            <a:off x="6477293" y="3776127"/>
            <a:ext cx="4305300" cy="523220"/>
          </a:xfrm>
          <a:prstGeom prst="rect">
            <a:avLst/>
          </a:prstGeom>
          <a:noFill/>
        </p:spPr>
        <p:txBody>
          <a:bodyPr wrap="square" rtlCol="0">
            <a:spAutoFit/>
          </a:bodyPr>
          <a:lstStyle/>
          <a:p>
            <a:r>
              <a:rPr lang="en-US" altLang="zh-CN" sz="2800" b="1" cap="all" dirty="0" smtClean="0">
                <a:solidFill>
                  <a:schemeClr val="bg1"/>
                </a:solidFill>
                <a:latin typeface="微软雅黑" panose="020B0503020204020204" pitchFamily="34" charset="-122"/>
                <a:ea typeface="微软雅黑" panose="020B0503020204020204" pitchFamily="34" charset="-122"/>
              </a:rPr>
              <a:t>Applied LVCSR tasks</a:t>
            </a:r>
            <a:endParaRPr lang="zh-CN" altLang="en-US" sz="2800" b="1" cap="all" dirty="0">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477293" y="5047387"/>
            <a:ext cx="5216476" cy="523220"/>
          </a:xfrm>
          <a:prstGeom prst="rect">
            <a:avLst/>
          </a:prstGeom>
          <a:noFill/>
        </p:spPr>
        <p:txBody>
          <a:bodyPr wrap="square" rtlCol="0">
            <a:spAutoFit/>
          </a:bodyPr>
          <a:lstStyle/>
          <a:p>
            <a:r>
              <a:rPr lang="en-US" altLang="zh-CN" sz="2800" b="1" cap="all" dirty="0">
                <a:solidFill>
                  <a:schemeClr val="bg1"/>
                </a:solidFill>
                <a:latin typeface="微软雅黑" panose="020B0503020204020204" pitchFamily="34" charset="-122"/>
                <a:ea typeface="微软雅黑" panose="020B0503020204020204" pitchFamily="34" charset="-122"/>
              </a:rPr>
              <a:t>DBN-DNN optimization </a:t>
            </a:r>
          </a:p>
        </p:txBody>
      </p:sp>
    </p:spTree>
    <p:extLst>
      <p:ext uri="{BB962C8B-B14F-4D97-AF65-F5344CB8AC3E}">
        <p14:creationId xmlns:p14="http://schemas.microsoft.com/office/powerpoint/2010/main" val="782051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3</a:t>
            </a:r>
            <a:endParaRPr lang="zh-CN" altLang="en-US" sz="19900" b="1" dirty="0">
              <a:solidFill>
                <a:schemeClr val="bg1"/>
              </a:solidFill>
            </a:endParaRPr>
          </a:p>
        </p:txBody>
      </p:sp>
      <p:sp>
        <p:nvSpPr>
          <p:cNvPr id="3" name="文本框 2"/>
          <p:cNvSpPr txBox="1"/>
          <p:nvPr/>
        </p:nvSpPr>
        <p:spPr>
          <a:xfrm>
            <a:off x="5981700" y="2778865"/>
            <a:ext cx="4781550" cy="1446550"/>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Applied LVCSR tasks</a:t>
            </a:r>
          </a:p>
        </p:txBody>
      </p:sp>
    </p:spTree>
    <p:extLst>
      <p:ext uri="{BB962C8B-B14F-4D97-AF65-F5344CB8AC3E}">
        <p14:creationId xmlns:p14="http://schemas.microsoft.com/office/powerpoint/2010/main" val="249533044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313807" y="953549"/>
            <a:ext cx="13116443" cy="954107"/>
          </a:xfrm>
          <a:prstGeom prst="rect">
            <a:avLst/>
          </a:prstGeom>
          <a:noFill/>
        </p:spPr>
        <p:txBody>
          <a:bodyPr wrap="square" rtlCol="0">
            <a:spAutoFit/>
          </a:bodyPr>
          <a:lstStyle/>
          <a:p>
            <a:r>
              <a:rPr lang="en-US" altLang="zh-CN" sz="2800" b="1" dirty="0">
                <a:solidFill>
                  <a:schemeClr val="bg1"/>
                </a:solidFill>
              </a:rPr>
              <a:t>COMPARING DBN-DNNs WITH </a:t>
            </a:r>
            <a:r>
              <a:rPr lang="en-US" altLang="zh-CN" sz="2800" b="1" dirty="0" smtClean="0">
                <a:solidFill>
                  <a:schemeClr val="bg1"/>
                </a:solidFill>
              </a:rPr>
              <a:t>GMMs FOR </a:t>
            </a:r>
            <a:r>
              <a:rPr lang="en-US" altLang="zh-CN" sz="2800" b="1" dirty="0">
                <a:solidFill>
                  <a:schemeClr val="bg1"/>
                </a:solidFill>
              </a:rPr>
              <a:t>LARGE-VOCABULARY </a:t>
            </a:r>
            <a:endParaRPr lang="en-US" altLang="zh-CN" sz="2800" b="1" dirty="0" smtClean="0">
              <a:solidFill>
                <a:schemeClr val="bg1"/>
              </a:solidFill>
            </a:endParaRPr>
          </a:p>
          <a:p>
            <a:r>
              <a:rPr lang="en-US" altLang="zh-CN" sz="2800" b="1" dirty="0" smtClean="0">
                <a:solidFill>
                  <a:schemeClr val="bg1"/>
                </a:solidFill>
              </a:rPr>
              <a:t>SPEECH </a:t>
            </a:r>
            <a:r>
              <a:rPr lang="en-US" altLang="zh-CN" sz="2800" b="1" dirty="0">
                <a:solidFill>
                  <a:schemeClr val="bg1"/>
                </a:solidFill>
              </a:rPr>
              <a:t>RECOGNITION</a:t>
            </a:r>
            <a:endParaRPr lang="zh-CN" altLang="en-US" sz="2800" b="1" dirty="0">
              <a:solidFill>
                <a:schemeClr val="bg1"/>
              </a:solidFill>
            </a:endParaRPr>
          </a:p>
        </p:txBody>
      </p:sp>
      <p:sp>
        <p:nvSpPr>
          <p:cNvPr id="8" name="文本框 7"/>
          <p:cNvSpPr txBox="1"/>
          <p:nvPr/>
        </p:nvSpPr>
        <p:spPr>
          <a:xfrm>
            <a:off x="1510971" y="5433067"/>
            <a:ext cx="3342384" cy="1200329"/>
          </a:xfrm>
          <a:prstGeom prst="rect">
            <a:avLst/>
          </a:prstGeom>
          <a:noFill/>
        </p:spPr>
        <p:txBody>
          <a:bodyPr wrap="square" rtlCol="0">
            <a:spAutoFit/>
          </a:bodyPr>
          <a:lstStyle/>
          <a:p>
            <a:r>
              <a:rPr lang="en-US" altLang="zh-CN" sz="2400" b="1" dirty="0">
                <a:solidFill>
                  <a:schemeClr val="bg1"/>
                </a:solidFill>
              </a:rPr>
              <a:t>They supply </a:t>
            </a:r>
            <a:r>
              <a:rPr lang="en-US" altLang="zh-CN" sz="2400" b="1" dirty="0">
                <a:solidFill>
                  <a:srgbClr val="FF0000"/>
                </a:solidFill>
              </a:rPr>
              <a:t>more bits of</a:t>
            </a:r>
          </a:p>
          <a:p>
            <a:r>
              <a:rPr lang="en-US" altLang="zh-CN" sz="2400" b="1" dirty="0">
                <a:solidFill>
                  <a:srgbClr val="FF0000"/>
                </a:solidFill>
              </a:rPr>
              <a:t>information</a:t>
            </a:r>
            <a:r>
              <a:rPr lang="en-US" altLang="zh-CN" sz="2400" b="1" dirty="0">
                <a:solidFill>
                  <a:schemeClr val="bg1"/>
                </a:solidFill>
              </a:rPr>
              <a:t> per frame in </a:t>
            </a:r>
            <a:endParaRPr lang="en-US" altLang="zh-CN" sz="2400" b="1" dirty="0" smtClean="0">
              <a:solidFill>
                <a:schemeClr val="bg1"/>
              </a:solidFill>
            </a:endParaRPr>
          </a:p>
          <a:p>
            <a:r>
              <a:rPr lang="en-US" altLang="zh-CN" sz="2400" b="1" dirty="0" smtClean="0">
                <a:solidFill>
                  <a:schemeClr val="bg1"/>
                </a:solidFill>
              </a:rPr>
              <a:t>the </a:t>
            </a:r>
            <a:r>
              <a:rPr lang="en-US" altLang="zh-CN" sz="2400" b="1" dirty="0">
                <a:solidFill>
                  <a:schemeClr val="bg1"/>
                </a:solidFill>
              </a:rPr>
              <a:t>labels.</a:t>
            </a:r>
          </a:p>
        </p:txBody>
      </p:sp>
      <p:sp>
        <p:nvSpPr>
          <p:cNvPr id="9" name="任意多边形 8"/>
          <p:cNvSpPr/>
          <p:nvPr/>
        </p:nvSpPr>
        <p:spPr>
          <a:xfrm>
            <a:off x="1711496" y="2167541"/>
            <a:ext cx="2901461" cy="1347874"/>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0" name="任意多边形 9"/>
          <p:cNvSpPr/>
          <p:nvPr/>
        </p:nvSpPr>
        <p:spPr>
          <a:xfrm>
            <a:off x="6848038" y="2163222"/>
            <a:ext cx="3901950" cy="1352193"/>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FAA84"/>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1" name="文本框 10"/>
          <p:cNvSpPr txBox="1"/>
          <p:nvPr/>
        </p:nvSpPr>
        <p:spPr>
          <a:xfrm>
            <a:off x="1332064" y="2615295"/>
            <a:ext cx="2918935" cy="400110"/>
          </a:xfrm>
          <a:prstGeom prst="rect">
            <a:avLst/>
          </a:prstGeom>
          <a:noFill/>
        </p:spPr>
        <p:txBody>
          <a:bodyPr wrap="square" rtlCol="0">
            <a:spAutoFit/>
          </a:bodyPr>
          <a:lstStyle/>
          <a:p>
            <a:pPr algn="r"/>
            <a:r>
              <a:rPr lang="en-US" altLang="zh-CN" sz="2000" b="1" dirty="0">
                <a:solidFill>
                  <a:prstClr val="white"/>
                </a:solidFill>
                <a:ea typeface="宋体" panose="02010600030101010101" pitchFamily="2" charset="-122"/>
                <a:cs typeface="Arial" panose="020B0604020202020204" pitchFamily="34" charset="0"/>
              </a:rPr>
              <a:t>monophone HMMs</a:t>
            </a:r>
          </a:p>
        </p:txBody>
      </p:sp>
      <p:sp>
        <p:nvSpPr>
          <p:cNvPr id="12" name="文本框 11"/>
          <p:cNvSpPr txBox="1"/>
          <p:nvPr/>
        </p:nvSpPr>
        <p:spPr>
          <a:xfrm>
            <a:off x="7351760" y="2275262"/>
            <a:ext cx="3398228" cy="1200329"/>
          </a:xfrm>
          <a:prstGeom prst="rect">
            <a:avLst/>
          </a:prstGeom>
          <a:noFill/>
        </p:spPr>
        <p:txBody>
          <a:bodyPr wrap="square" rtlCol="0">
            <a:spAutoFit/>
          </a:bodyPr>
          <a:lstStyle/>
          <a:p>
            <a:r>
              <a:rPr lang="en-US" altLang="zh-CN" sz="2400" b="1" dirty="0" smtClean="0">
                <a:solidFill>
                  <a:prstClr val="white"/>
                </a:solidFill>
                <a:ea typeface="宋体" panose="02010600030101010101" pitchFamily="2" charset="-122"/>
                <a:cs typeface="Arial" panose="020B0604020202020204" pitchFamily="34" charset="0"/>
              </a:rPr>
              <a:t>triphone HMMs</a:t>
            </a:r>
          </a:p>
          <a:p>
            <a:r>
              <a:rPr lang="zh-CN" altLang="en-US" sz="2400" b="1" dirty="0">
                <a:solidFill>
                  <a:prstClr val="white"/>
                </a:solidFill>
                <a:ea typeface="宋体" panose="02010600030101010101" pitchFamily="2" charset="-122"/>
                <a:cs typeface="Arial" panose="020B0604020202020204" pitchFamily="34" charset="0"/>
              </a:rPr>
              <a:t>（</a:t>
            </a:r>
            <a:r>
              <a:rPr lang="en-US" altLang="zh-CN" sz="2400" b="1" dirty="0">
                <a:solidFill>
                  <a:prstClr val="white"/>
                </a:solidFill>
                <a:ea typeface="宋体" panose="02010600030101010101" pitchFamily="2" charset="-122"/>
                <a:cs typeface="Arial" panose="020B0604020202020204" pitchFamily="34" charset="0"/>
              </a:rPr>
              <a:t>have many  </a:t>
            </a:r>
            <a:r>
              <a:rPr lang="en-US" altLang="zh-CN" sz="2400" b="1" dirty="0" smtClean="0">
                <a:solidFill>
                  <a:prstClr val="white"/>
                </a:solidFill>
                <a:ea typeface="宋体" panose="02010600030101010101" pitchFamily="2" charset="-122"/>
                <a:cs typeface="Arial" panose="020B0604020202020204" pitchFamily="34" charset="0"/>
              </a:rPr>
              <a:t>thousands </a:t>
            </a:r>
            <a:r>
              <a:rPr lang="en-US" altLang="zh-CN" sz="2400" b="1" dirty="0">
                <a:solidFill>
                  <a:prstClr val="white"/>
                </a:solidFill>
                <a:ea typeface="宋体" panose="02010600030101010101" pitchFamily="2" charset="-122"/>
                <a:cs typeface="Arial" panose="020B0604020202020204" pitchFamily="34" charset="0"/>
              </a:rPr>
              <a:t>of tied states</a:t>
            </a:r>
            <a:r>
              <a:rPr lang="zh-CN" altLang="en-US" sz="2400" b="1" dirty="0">
                <a:solidFill>
                  <a:prstClr val="white"/>
                </a:solidFill>
                <a:ea typeface="宋体" panose="02010600030101010101" pitchFamily="2" charset="-122"/>
                <a:cs typeface="Arial" panose="020B0604020202020204" pitchFamily="34" charset="0"/>
              </a:rPr>
              <a:t>）</a:t>
            </a:r>
            <a:endParaRPr lang="en-US" altLang="zh-CN" sz="2400" b="1" dirty="0">
              <a:solidFill>
                <a:prstClr val="white"/>
              </a:solidFill>
              <a:ea typeface="宋体" panose="02010600030101010101" pitchFamily="2" charset="-122"/>
              <a:cs typeface="Arial" panose="020B0604020202020204" pitchFamily="34" charset="0"/>
            </a:endParaRPr>
          </a:p>
        </p:txBody>
      </p:sp>
      <p:sp>
        <p:nvSpPr>
          <p:cNvPr id="13" name="右箭头 12"/>
          <p:cNvSpPr/>
          <p:nvPr/>
        </p:nvSpPr>
        <p:spPr>
          <a:xfrm>
            <a:off x="5116679" y="2619706"/>
            <a:ext cx="1755349" cy="511439"/>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4" name="任意多边形 13"/>
          <p:cNvSpPr/>
          <p:nvPr/>
        </p:nvSpPr>
        <p:spPr>
          <a:xfrm>
            <a:off x="1711496" y="3963169"/>
            <a:ext cx="2901461" cy="1347874"/>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5" name="文本框 14"/>
          <p:cNvSpPr txBox="1"/>
          <p:nvPr/>
        </p:nvSpPr>
        <p:spPr>
          <a:xfrm>
            <a:off x="1510970" y="4291300"/>
            <a:ext cx="2561122" cy="707886"/>
          </a:xfrm>
          <a:prstGeom prst="rect">
            <a:avLst/>
          </a:prstGeom>
          <a:noFill/>
        </p:spPr>
        <p:txBody>
          <a:bodyPr wrap="square" rtlCol="0">
            <a:spAutoFit/>
          </a:bodyPr>
          <a:lstStyle/>
          <a:p>
            <a:pPr algn="r"/>
            <a:r>
              <a:rPr lang="en-US" altLang="zh-CN" sz="2000" b="1" dirty="0" smtClean="0">
                <a:solidFill>
                  <a:prstClr val="white"/>
                </a:solidFill>
                <a:ea typeface="宋体" panose="02010600030101010101" pitchFamily="2" charset="-122"/>
                <a:cs typeface="Arial" panose="020B0604020202020204" pitchFamily="34" charset="0"/>
              </a:rPr>
              <a:t>context-dependent</a:t>
            </a:r>
          </a:p>
          <a:p>
            <a:pPr algn="r"/>
            <a:r>
              <a:rPr lang="en-US" altLang="zh-CN" sz="2000" b="1" dirty="0" smtClean="0">
                <a:solidFill>
                  <a:prstClr val="white"/>
                </a:solidFill>
                <a:ea typeface="宋体" panose="02010600030101010101" pitchFamily="2" charset="-122"/>
                <a:cs typeface="Arial" panose="020B0604020202020204" pitchFamily="34" charset="0"/>
              </a:rPr>
              <a:t> </a:t>
            </a:r>
            <a:r>
              <a:rPr lang="en-US" altLang="zh-CN" sz="2000" b="1" dirty="0">
                <a:solidFill>
                  <a:prstClr val="white"/>
                </a:solidFill>
                <a:ea typeface="宋体" panose="02010600030101010101" pitchFamily="2" charset="-122"/>
                <a:cs typeface="Arial" panose="020B0604020202020204" pitchFamily="34" charset="0"/>
              </a:rPr>
              <a:t>HMM states</a:t>
            </a:r>
          </a:p>
        </p:txBody>
      </p:sp>
      <p:sp>
        <p:nvSpPr>
          <p:cNvPr id="17" name="右箭头 16"/>
          <p:cNvSpPr/>
          <p:nvPr/>
        </p:nvSpPr>
        <p:spPr>
          <a:xfrm>
            <a:off x="5116679" y="4381386"/>
            <a:ext cx="1755349" cy="511439"/>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8" name="任意多边形 17"/>
          <p:cNvSpPr/>
          <p:nvPr/>
        </p:nvSpPr>
        <p:spPr>
          <a:xfrm>
            <a:off x="6848038" y="3947505"/>
            <a:ext cx="3901950" cy="1352193"/>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FAA84"/>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9" name="文本框 18"/>
          <p:cNvSpPr txBox="1"/>
          <p:nvPr/>
        </p:nvSpPr>
        <p:spPr>
          <a:xfrm>
            <a:off x="7751811" y="4392768"/>
            <a:ext cx="3398228" cy="461665"/>
          </a:xfrm>
          <a:prstGeom prst="rect">
            <a:avLst/>
          </a:prstGeom>
          <a:noFill/>
        </p:spPr>
        <p:txBody>
          <a:bodyPr wrap="square" rtlCol="0">
            <a:spAutoFit/>
          </a:bodyPr>
          <a:lstStyle/>
          <a:p>
            <a:r>
              <a:rPr lang="en-US" altLang="zh-CN" sz="2400" b="1" dirty="0">
                <a:solidFill>
                  <a:prstClr val="white"/>
                </a:solidFill>
                <a:ea typeface="宋体" panose="02010600030101010101" pitchFamily="2" charset="-122"/>
                <a:cs typeface="Arial" panose="020B0604020202020204" pitchFamily="34" charset="0"/>
              </a:rPr>
              <a:t>monophone targets</a:t>
            </a:r>
          </a:p>
        </p:txBody>
      </p:sp>
      <p:sp>
        <p:nvSpPr>
          <p:cNvPr id="20" name="文本框 19"/>
          <p:cNvSpPr txBox="1"/>
          <p:nvPr/>
        </p:nvSpPr>
        <p:spPr>
          <a:xfrm>
            <a:off x="5116679" y="2235436"/>
            <a:ext cx="1498839" cy="400110"/>
          </a:xfrm>
          <a:prstGeom prst="rect">
            <a:avLst/>
          </a:prstGeom>
          <a:noFill/>
        </p:spPr>
        <p:txBody>
          <a:bodyPr wrap="square" rtlCol="0">
            <a:spAutoFit/>
          </a:bodyPr>
          <a:lstStyle/>
          <a:p>
            <a:pPr algn="r"/>
            <a:r>
              <a:rPr lang="en-US" altLang="zh-CN" sz="2000" b="1" dirty="0" smtClean="0">
                <a:solidFill>
                  <a:prstClr val="white"/>
                </a:solidFill>
                <a:ea typeface="宋体" panose="02010600030101010101" pitchFamily="2" charset="-122"/>
                <a:cs typeface="Arial" panose="020B0604020202020204" pitchFamily="34" charset="0"/>
              </a:rPr>
              <a:t>Replaced by</a:t>
            </a:r>
            <a:endParaRPr lang="en-US" altLang="zh-CN" sz="2000" b="1" dirty="0">
              <a:solidFill>
                <a:prstClr val="white"/>
              </a:solidFill>
              <a:ea typeface="宋体" panose="02010600030101010101" pitchFamily="2" charset="-122"/>
              <a:cs typeface="Arial" panose="020B0604020202020204" pitchFamily="34" charset="0"/>
            </a:endParaRPr>
          </a:p>
        </p:txBody>
      </p:sp>
      <p:sp>
        <p:nvSpPr>
          <p:cNvPr id="21" name="文本框 20"/>
          <p:cNvSpPr txBox="1"/>
          <p:nvPr/>
        </p:nvSpPr>
        <p:spPr>
          <a:xfrm>
            <a:off x="5104684" y="3962447"/>
            <a:ext cx="1755349" cy="400110"/>
          </a:xfrm>
          <a:prstGeom prst="rect">
            <a:avLst/>
          </a:prstGeom>
          <a:noFill/>
        </p:spPr>
        <p:txBody>
          <a:bodyPr wrap="square" rtlCol="0">
            <a:spAutoFit/>
          </a:bodyPr>
          <a:lstStyle/>
          <a:p>
            <a:r>
              <a:rPr lang="en-US" altLang="zh-CN" sz="2000" b="1" dirty="0" smtClean="0">
                <a:solidFill>
                  <a:prstClr val="white"/>
                </a:solidFill>
                <a:ea typeface="宋体" panose="02010600030101010101" pitchFamily="2" charset="-122"/>
                <a:cs typeface="Arial" panose="020B0604020202020204" pitchFamily="34" charset="0"/>
              </a:rPr>
              <a:t>outperformed</a:t>
            </a:r>
            <a:endParaRPr lang="en-US" altLang="zh-CN" sz="2000" b="1" dirty="0">
              <a:solidFill>
                <a:prstClr val="white"/>
              </a:solidFill>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34088572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fade">
                                      <p:cBhvr>
                                        <p:cTn id="54" dur="500"/>
                                        <p:tgtEl>
                                          <p:spTgt spid="18"/>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fade">
                                      <p:cBhvr>
                                        <p:cTn id="59" dur="500"/>
                                        <p:tgtEl>
                                          <p:spTgt spid="21"/>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9" grpId="0" animBg="1"/>
      <p:bldP spid="10" grpId="0" animBg="1"/>
      <p:bldP spid="11" grpId="0"/>
      <p:bldP spid="12" grpId="0"/>
      <p:bldP spid="13" grpId="0" animBg="1"/>
      <p:bldP spid="14" grpId="0" animBg="1"/>
      <p:bldP spid="15" grpId="0"/>
      <p:bldP spid="17" grpId="0" animBg="1"/>
      <p:bldP spid="18" grpId="0" animBg="1"/>
      <p:bldP spid="19" grpId="0"/>
      <p:bldP spid="20"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基本变换</a:t>
            </a: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t>
            </a:r>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层</a:t>
            </a:r>
          </a:p>
        </p:txBody>
      </p:sp>
      <mc:AlternateContent xmlns:mc="http://schemas.openxmlformats.org/markup-compatibility/2006" xmlns:a14="http://schemas.microsoft.com/office/drawing/2010/main">
        <mc:Choice Requires="a14">
          <p:sp>
            <p:nvSpPr>
              <p:cNvPr id="2" name="文本框 1"/>
              <p:cNvSpPr txBox="1"/>
              <p:nvPr/>
            </p:nvSpPr>
            <p:spPr>
              <a:xfrm>
                <a:off x="1416424" y="1380565"/>
                <a:ext cx="9270626" cy="738664"/>
              </a:xfrm>
              <a:prstGeom prst="rect">
                <a:avLst/>
              </a:prstGeom>
              <a:noFill/>
            </p:spPr>
            <p:txBody>
              <a:bodyPr wrap="square" rtlCol="0">
                <a:spAutoFit/>
              </a:bodyPr>
              <a:lstStyle/>
              <a:p>
                <a:r>
                  <a:rPr lang="zh-CN" altLang="en-US" b="1" dirty="0" smtClean="0">
                    <a:solidFill>
                      <a:schemeClr val="bg1"/>
                    </a:solidFill>
                  </a:rPr>
                  <a:t>物理层面</a:t>
                </a:r>
                <a:r>
                  <a:rPr lang="zh-CN" altLang="en-US" b="1" dirty="0">
                    <a:solidFill>
                      <a:schemeClr val="bg1"/>
                    </a:solidFill>
                  </a:rPr>
                  <a:t>理解：物理理解：</a:t>
                </a:r>
                <a:r>
                  <a:rPr lang="zh-CN" altLang="en-US" sz="2400" b="1" dirty="0" smtClean="0">
                    <a:solidFill>
                      <a:srgbClr val="FF0000"/>
                    </a:solidFill>
                  </a:rPr>
                  <a:t>对 </a:t>
                </a:r>
                <a:r>
                  <a:rPr lang="en-US" altLang="zh-CN" sz="2400" dirty="0" smtClean="0">
                    <a:solidFill>
                      <a:srgbClr val="FF0000"/>
                    </a:solidFill>
                  </a:rPr>
                  <a:t>W</a:t>
                </a:r>
                <a:r>
                  <a:rPr lang="en-US" altLang="zh-CN" sz="2400" dirty="0">
                    <a:solidFill>
                      <a:srgbClr val="FF0000"/>
                    </a:solidFill>
                  </a:rPr>
                  <a:t>·</a:t>
                </a:r>
                <a14:m>
                  <m:oMath xmlns:m="http://schemas.openxmlformats.org/officeDocument/2006/math">
                    <m:acc>
                      <m:accPr>
                        <m:chr m:val="⃗"/>
                        <m:ctrlPr>
                          <a:rPr lang="en-US" altLang="zh-CN" sz="2400" i="1" dirty="0">
                            <a:solidFill>
                              <a:srgbClr val="FF0000"/>
                            </a:solidFill>
                            <a:latin typeface="Cambria Math" panose="02040503050406030204" pitchFamily="18" charset="0"/>
                          </a:rPr>
                        </m:ctrlPr>
                      </m:accPr>
                      <m:e>
                        <m:r>
                          <a:rPr lang="en-US" altLang="zh-CN" sz="2400" i="1" dirty="0">
                            <a:solidFill>
                              <a:srgbClr val="FF0000"/>
                            </a:solidFill>
                            <a:latin typeface="Cambria Math" panose="02040503050406030204" pitchFamily="18" charset="0"/>
                          </a:rPr>
                          <m:t>𝑥</m:t>
                        </m:r>
                      </m:e>
                    </m:acc>
                  </m:oMath>
                </a14:m>
                <a:r>
                  <a:rPr lang="en-US" altLang="zh-CN" sz="2400" b="1" dirty="0">
                    <a:solidFill>
                      <a:srgbClr val="FF0000"/>
                    </a:solidFill>
                  </a:rPr>
                  <a:t> </a:t>
                </a:r>
                <a:r>
                  <a:rPr lang="zh-CN" altLang="en-US" sz="2400" b="1" dirty="0">
                    <a:solidFill>
                      <a:srgbClr val="FF0000"/>
                    </a:solidFill>
                  </a:rPr>
                  <a:t>的理解就是通过组合形成新物质</a:t>
                </a:r>
                <a:r>
                  <a:rPr lang="zh-CN" altLang="en-US" b="1" dirty="0">
                    <a:solidFill>
                      <a:schemeClr val="bg1"/>
                    </a:solidFill>
                  </a:rPr>
                  <a:t>。</a:t>
                </a:r>
              </a:p>
              <a:p>
                <a:r>
                  <a:rPr lang="en-US" altLang="zh-CN" b="1" dirty="0">
                    <a:solidFill>
                      <a:schemeClr val="bg1"/>
                    </a:solidFill>
                  </a:rPr>
                  <a:t>a()</a:t>
                </a:r>
                <a:r>
                  <a:rPr lang="zh-CN" altLang="en-US" b="1" dirty="0">
                    <a:solidFill>
                      <a:schemeClr val="bg1"/>
                    </a:solidFill>
                  </a:rPr>
                  <a:t>又符合了我们所处的世界都是非线性的特点。</a:t>
                </a:r>
                <a:endParaRPr lang="zh-CN" altLang="en-US" dirty="0">
                  <a:solidFill>
                    <a:schemeClr val="bg1"/>
                  </a:solidFill>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416424" y="1380565"/>
                <a:ext cx="9270626" cy="738664"/>
              </a:xfrm>
              <a:prstGeom prst="rect">
                <a:avLst/>
              </a:prstGeom>
              <a:blipFill rotWithShape="0">
                <a:blip r:embed="rId3"/>
                <a:stretch>
                  <a:fillRect l="-526" t="-12295" b="-1147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0" name="文本框 29"/>
              <p:cNvSpPr txBox="1"/>
              <p:nvPr/>
            </p:nvSpPr>
            <p:spPr>
              <a:xfrm>
                <a:off x="1494584" y="2029751"/>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30" name="文本框 29"/>
              <p:cNvSpPr txBox="1">
                <a:spLocks noRot="1" noChangeAspect="1" noMove="1" noResize="1" noEditPoints="1" noAdjustHandles="1" noChangeArrowheads="1" noChangeShapeType="1" noTextEdit="1"/>
              </p:cNvSpPr>
              <p:nvPr/>
            </p:nvSpPr>
            <p:spPr>
              <a:xfrm>
                <a:off x="1494584" y="2029751"/>
                <a:ext cx="3859866" cy="769441"/>
              </a:xfrm>
              <a:prstGeom prst="rect">
                <a:avLst/>
              </a:prstGeom>
              <a:blipFill rotWithShape="0">
                <a:blip r:embed="rId4"/>
                <a:stretch>
                  <a:fillRect b="-20635"/>
                </a:stretch>
              </a:blipFill>
            </p:spPr>
            <p:txBody>
              <a:bodyPr/>
              <a:lstStyle/>
              <a:p>
                <a:r>
                  <a:rPr lang="zh-CN" altLang="en-US">
                    <a:noFill/>
                  </a:rPr>
                  <a:t> </a:t>
                </a:r>
              </a:p>
            </p:txBody>
          </p:sp>
        </mc:Fallback>
      </mc:AlternateContent>
      <p:sp>
        <p:nvSpPr>
          <p:cNvPr id="6" name="椭圆 5"/>
          <p:cNvSpPr/>
          <p:nvPr/>
        </p:nvSpPr>
        <p:spPr>
          <a:xfrm>
            <a:off x="4275045" y="2944855"/>
            <a:ext cx="943535" cy="860612"/>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sz="3200" b="1" dirty="0" smtClean="0"/>
              <a:t>C</a:t>
            </a:r>
            <a:endParaRPr lang="zh-CN" altLang="en-US" sz="3200" b="1" dirty="0"/>
          </a:p>
        </p:txBody>
      </p:sp>
      <p:sp>
        <p:nvSpPr>
          <p:cNvPr id="19" name="椭圆 18"/>
          <p:cNvSpPr/>
          <p:nvPr/>
        </p:nvSpPr>
        <p:spPr>
          <a:xfrm>
            <a:off x="4275045" y="4180105"/>
            <a:ext cx="943535" cy="860612"/>
          </a:xfrm>
          <a:prstGeom prst="ellips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sz="3200" dirty="0" smtClean="0"/>
              <a:t>O</a:t>
            </a:r>
            <a:endParaRPr lang="zh-CN" altLang="en-US" dirty="0"/>
          </a:p>
        </p:txBody>
      </p:sp>
      <mc:AlternateContent xmlns:mc="http://schemas.openxmlformats.org/markup-compatibility/2006" xmlns:a14="http://schemas.microsoft.com/office/drawing/2010/main">
        <mc:Choice Requires="a14">
          <p:sp>
            <p:nvSpPr>
              <p:cNvPr id="20" name="文本框 19"/>
              <p:cNvSpPr txBox="1"/>
              <p:nvPr/>
            </p:nvSpPr>
            <p:spPr>
              <a:xfrm>
                <a:off x="2080934" y="3428536"/>
                <a:ext cx="1789579" cy="753861"/>
              </a:xfrm>
              <a:prstGeom prst="rect">
                <a:avLst/>
              </a:prstGeom>
              <a:noFill/>
            </p:spPr>
            <p:txBody>
              <a:bodyPr wrap="square" rtlCol="0">
                <a:spAutoFit/>
              </a:bodyPr>
              <a:lstStyle/>
              <a:p>
                <a14:m>
                  <m:oMath xmlns:m="http://schemas.openxmlformats.org/officeDocument/2006/math">
                    <m:acc>
                      <m:accPr>
                        <m:chr m:val="⃗"/>
                        <m:ctrlPr>
                          <a:rPr lang="en-US" altLang="zh-CN" sz="4400" i="1" dirty="0">
                            <a:solidFill>
                              <a:schemeClr val="bg1"/>
                            </a:solidFill>
                            <a:latin typeface="Cambria Math" panose="02040503050406030204" pitchFamily="18" charset="0"/>
                          </a:rPr>
                        </m:ctrlPr>
                      </m:accPr>
                      <m:e>
                        <m:r>
                          <a:rPr lang="en-US" altLang="zh-CN" sz="4400" i="1" dirty="0">
                            <a:solidFill>
                              <a:schemeClr val="bg1"/>
                            </a:solidFill>
                            <a:latin typeface="Cambria Math" panose="02040503050406030204" pitchFamily="18" charset="0"/>
                          </a:rPr>
                          <m:t>𝑥</m:t>
                        </m:r>
                      </m:e>
                    </m:acc>
                  </m:oMath>
                </a14:m>
                <a:r>
                  <a:rPr lang="zh-CN" altLang="en-US" sz="3200" dirty="0" smtClean="0">
                    <a:solidFill>
                      <a:schemeClr val="bg1"/>
                    </a:solidFill>
                  </a:rPr>
                  <a:t> </a:t>
                </a:r>
                <a:r>
                  <a:rPr lang="en-US" altLang="zh-CN" sz="3200" dirty="0" smtClean="0">
                    <a:solidFill>
                      <a:schemeClr val="bg1"/>
                    </a:solidFill>
                  </a:rPr>
                  <a:t>= [C,O]</a:t>
                </a:r>
                <a:endParaRPr lang="zh-CN" altLang="en-US" sz="3200" dirty="0">
                  <a:solidFill>
                    <a:schemeClr val="bg1"/>
                  </a:solidFill>
                </a:endParaRPr>
              </a:p>
            </p:txBody>
          </p:sp>
        </mc:Choice>
        <mc:Fallback xmlns="">
          <p:sp>
            <p:nvSpPr>
              <p:cNvPr id="20" name="文本框 19"/>
              <p:cNvSpPr txBox="1">
                <a:spLocks noRot="1" noChangeAspect="1" noMove="1" noResize="1" noEditPoints="1" noAdjustHandles="1" noChangeArrowheads="1" noChangeShapeType="1" noTextEdit="1"/>
              </p:cNvSpPr>
              <p:nvPr/>
            </p:nvSpPr>
            <p:spPr>
              <a:xfrm>
                <a:off x="2080934" y="3428536"/>
                <a:ext cx="1789579" cy="753861"/>
              </a:xfrm>
              <a:prstGeom prst="rect">
                <a:avLst/>
              </a:prstGeom>
              <a:blipFill rotWithShape="0">
                <a:blip r:embed="rId5"/>
                <a:stretch>
                  <a:fillRect r="-5442" b="-23387"/>
                </a:stretch>
              </a:blipFill>
            </p:spPr>
            <p:txBody>
              <a:bodyPr/>
              <a:lstStyle/>
              <a:p>
                <a:r>
                  <a:rPr lang="zh-CN" altLang="en-US">
                    <a:noFill/>
                  </a:rPr>
                  <a:t> </a:t>
                </a:r>
              </a:p>
            </p:txBody>
          </p:sp>
        </mc:Fallback>
      </mc:AlternateContent>
      <p:sp>
        <p:nvSpPr>
          <p:cNvPr id="21" name="椭圆 20"/>
          <p:cNvSpPr/>
          <p:nvPr/>
        </p:nvSpPr>
        <p:spPr>
          <a:xfrm>
            <a:off x="7329521" y="2429458"/>
            <a:ext cx="943535" cy="860612"/>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altLang="zh-CN" sz="2400" b="1" dirty="0"/>
              <a:t>CO₂</a:t>
            </a:r>
            <a:endParaRPr lang="zh-CN" altLang="en-US" sz="2400" b="1" dirty="0"/>
          </a:p>
        </p:txBody>
      </p:sp>
      <p:sp>
        <p:nvSpPr>
          <p:cNvPr id="24" name="椭圆 23"/>
          <p:cNvSpPr/>
          <p:nvPr/>
        </p:nvSpPr>
        <p:spPr>
          <a:xfrm>
            <a:off x="7329521" y="3657566"/>
            <a:ext cx="943535" cy="860612"/>
          </a:xfrm>
          <a:prstGeom prst="ellips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2400" b="1" dirty="0"/>
              <a:t>O₃</a:t>
            </a:r>
            <a:endParaRPr lang="zh-CN" altLang="en-US" sz="2400" b="1" dirty="0"/>
          </a:p>
        </p:txBody>
      </p:sp>
      <p:sp>
        <p:nvSpPr>
          <p:cNvPr id="32" name="椭圆 31"/>
          <p:cNvSpPr/>
          <p:nvPr/>
        </p:nvSpPr>
        <p:spPr>
          <a:xfrm>
            <a:off x="7309348" y="4885674"/>
            <a:ext cx="943535" cy="860612"/>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2400" b="1" dirty="0"/>
              <a:t>CO</a:t>
            </a:r>
            <a:endParaRPr lang="zh-CN" altLang="en-US" sz="2400" b="1" dirty="0"/>
          </a:p>
        </p:txBody>
      </p:sp>
      <p:cxnSp>
        <p:nvCxnSpPr>
          <p:cNvPr id="8" name="直接箭头连接符 7"/>
          <p:cNvCxnSpPr/>
          <p:nvPr/>
        </p:nvCxnSpPr>
        <p:spPr>
          <a:xfrm flipV="1">
            <a:off x="5763263" y="2646772"/>
            <a:ext cx="1272988" cy="3919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p:nvPr/>
        </p:nvCxnSpPr>
        <p:spPr>
          <a:xfrm flipV="1">
            <a:off x="5851334" y="4381079"/>
            <a:ext cx="1272988" cy="3919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p:nvPr/>
        </p:nvCxnSpPr>
        <p:spPr>
          <a:xfrm>
            <a:off x="5742917" y="3935170"/>
            <a:ext cx="1381405" cy="14028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5766452" y="3440231"/>
            <a:ext cx="1309405" cy="6571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flipV="1">
            <a:off x="5666797" y="2854563"/>
            <a:ext cx="1369076" cy="1331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a:off x="5742917" y="5172063"/>
            <a:ext cx="1332940" cy="3314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412934" y="3225865"/>
            <a:ext cx="638243" cy="461665"/>
          </a:xfrm>
          <a:prstGeom prst="rect">
            <a:avLst/>
          </a:prstGeom>
          <a:noFill/>
        </p:spPr>
        <p:txBody>
          <a:bodyPr wrap="square" rtlCol="0">
            <a:spAutoFit/>
          </a:bodyPr>
          <a:lstStyle/>
          <a:p>
            <a:r>
              <a:rPr lang="en-US" altLang="zh-CN" sz="2400" b="1" dirty="0" smtClean="0">
                <a:solidFill>
                  <a:schemeClr val="bg1"/>
                </a:solidFill>
              </a:rPr>
              <a:t>3</a:t>
            </a:r>
            <a:endParaRPr lang="zh-CN" altLang="en-US" sz="2400" b="1" dirty="0">
              <a:solidFill>
                <a:schemeClr val="bg1"/>
              </a:solidFill>
            </a:endParaRPr>
          </a:p>
        </p:txBody>
      </p:sp>
      <p:sp>
        <p:nvSpPr>
          <p:cNvPr id="41" name="文本框 40"/>
          <p:cNvSpPr txBox="1"/>
          <p:nvPr/>
        </p:nvSpPr>
        <p:spPr>
          <a:xfrm>
            <a:off x="5412935" y="2796367"/>
            <a:ext cx="638243" cy="461665"/>
          </a:xfrm>
          <a:prstGeom prst="rect">
            <a:avLst/>
          </a:prstGeom>
          <a:noFill/>
        </p:spPr>
        <p:txBody>
          <a:bodyPr wrap="square" rtlCol="0">
            <a:spAutoFit/>
          </a:bodyPr>
          <a:lstStyle/>
          <a:p>
            <a:r>
              <a:rPr lang="en-US" altLang="zh-CN" sz="2400" b="1" dirty="0" smtClean="0">
                <a:solidFill>
                  <a:schemeClr val="bg1"/>
                </a:solidFill>
              </a:rPr>
              <a:t>1</a:t>
            </a:r>
            <a:endParaRPr lang="zh-CN" altLang="en-US" sz="2400" b="1" dirty="0">
              <a:solidFill>
                <a:schemeClr val="bg1"/>
              </a:solidFill>
            </a:endParaRPr>
          </a:p>
        </p:txBody>
      </p:sp>
      <p:sp>
        <p:nvSpPr>
          <p:cNvPr id="42" name="文本框 41"/>
          <p:cNvSpPr txBox="1"/>
          <p:nvPr/>
        </p:nvSpPr>
        <p:spPr>
          <a:xfrm>
            <a:off x="5393322" y="3657566"/>
            <a:ext cx="638243" cy="461665"/>
          </a:xfrm>
          <a:prstGeom prst="rect">
            <a:avLst/>
          </a:prstGeom>
          <a:noFill/>
        </p:spPr>
        <p:txBody>
          <a:bodyPr wrap="square" rtlCol="0">
            <a:spAutoFit/>
          </a:bodyPr>
          <a:lstStyle/>
          <a:p>
            <a:r>
              <a:rPr lang="en-US" altLang="zh-CN" sz="2400" b="1" dirty="0" smtClean="0">
                <a:solidFill>
                  <a:schemeClr val="bg1"/>
                </a:solidFill>
              </a:rPr>
              <a:t>1</a:t>
            </a:r>
            <a:endParaRPr lang="zh-CN" altLang="en-US" sz="2400" b="1" dirty="0">
              <a:solidFill>
                <a:schemeClr val="bg1"/>
              </a:solidFill>
            </a:endParaRPr>
          </a:p>
        </p:txBody>
      </p:sp>
      <p:sp>
        <p:nvSpPr>
          <p:cNvPr id="43" name="文本框 42"/>
          <p:cNvSpPr txBox="1"/>
          <p:nvPr/>
        </p:nvSpPr>
        <p:spPr>
          <a:xfrm>
            <a:off x="5368284" y="4941231"/>
            <a:ext cx="638243" cy="461665"/>
          </a:xfrm>
          <a:prstGeom prst="rect">
            <a:avLst/>
          </a:prstGeom>
          <a:noFill/>
        </p:spPr>
        <p:txBody>
          <a:bodyPr wrap="square" rtlCol="0">
            <a:spAutoFit/>
          </a:bodyPr>
          <a:lstStyle/>
          <a:p>
            <a:r>
              <a:rPr lang="en-US" altLang="zh-CN" sz="2400" b="1" dirty="0" smtClean="0">
                <a:solidFill>
                  <a:schemeClr val="bg1"/>
                </a:solidFill>
              </a:rPr>
              <a:t>1</a:t>
            </a:r>
            <a:endParaRPr lang="zh-CN" altLang="en-US" sz="2400" b="1" dirty="0">
              <a:solidFill>
                <a:schemeClr val="bg1"/>
              </a:solidFill>
            </a:endParaRPr>
          </a:p>
        </p:txBody>
      </p:sp>
      <p:sp>
        <p:nvSpPr>
          <p:cNvPr id="45" name="文本框 44"/>
          <p:cNvSpPr txBox="1"/>
          <p:nvPr/>
        </p:nvSpPr>
        <p:spPr>
          <a:xfrm>
            <a:off x="5393321" y="4518765"/>
            <a:ext cx="638243" cy="461665"/>
          </a:xfrm>
          <a:prstGeom prst="rect">
            <a:avLst/>
          </a:prstGeom>
          <a:noFill/>
        </p:spPr>
        <p:txBody>
          <a:bodyPr wrap="square" rtlCol="0">
            <a:spAutoFit/>
          </a:bodyPr>
          <a:lstStyle/>
          <a:p>
            <a:r>
              <a:rPr lang="en-US" altLang="zh-CN" sz="2400" b="1" dirty="0" smtClean="0">
                <a:solidFill>
                  <a:schemeClr val="bg1"/>
                </a:solidFill>
              </a:rPr>
              <a:t>0</a:t>
            </a:r>
            <a:endParaRPr lang="zh-CN" altLang="en-US" sz="2400" b="1" dirty="0">
              <a:solidFill>
                <a:schemeClr val="bg1"/>
              </a:solidFill>
            </a:endParaRPr>
          </a:p>
        </p:txBody>
      </p:sp>
      <p:sp>
        <p:nvSpPr>
          <p:cNvPr id="46" name="文本框 45"/>
          <p:cNvSpPr txBox="1"/>
          <p:nvPr/>
        </p:nvSpPr>
        <p:spPr>
          <a:xfrm>
            <a:off x="5393321" y="4117028"/>
            <a:ext cx="638243" cy="461665"/>
          </a:xfrm>
          <a:prstGeom prst="rect">
            <a:avLst/>
          </a:prstGeom>
          <a:noFill/>
        </p:spPr>
        <p:txBody>
          <a:bodyPr wrap="square" rtlCol="0">
            <a:spAutoFit/>
          </a:bodyPr>
          <a:lstStyle/>
          <a:p>
            <a:r>
              <a:rPr lang="en-US" altLang="zh-CN" sz="2400" b="1" dirty="0" smtClean="0">
                <a:solidFill>
                  <a:schemeClr val="bg1"/>
                </a:solidFill>
              </a:rPr>
              <a:t>2</a:t>
            </a:r>
            <a:endParaRPr lang="zh-CN" altLang="en-US" sz="2400" b="1" dirty="0">
              <a:solidFill>
                <a:schemeClr val="bg1"/>
              </a:solidFill>
            </a:endParaRPr>
          </a:p>
        </p:txBody>
      </p:sp>
      <mc:AlternateContent xmlns:mc="http://schemas.openxmlformats.org/markup-compatibility/2006" xmlns:a14="http://schemas.microsoft.com/office/drawing/2010/main">
        <mc:Choice Requires="a14">
          <p:sp>
            <p:nvSpPr>
              <p:cNvPr id="47" name="文本框 46"/>
              <p:cNvSpPr txBox="1"/>
              <p:nvPr/>
            </p:nvSpPr>
            <p:spPr>
              <a:xfrm>
                <a:off x="1504836" y="2026926"/>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47" name="文本框 46"/>
              <p:cNvSpPr txBox="1">
                <a:spLocks noRot="1" noChangeAspect="1" noMove="1" noResize="1" noEditPoints="1" noAdjustHandles="1" noChangeArrowheads="1" noChangeShapeType="1" noTextEdit="1"/>
              </p:cNvSpPr>
              <p:nvPr/>
            </p:nvSpPr>
            <p:spPr>
              <a:xfrm>
                <a:off x="1504836" y="2026926"/>
                <a:ext cx="3859866" cy="769441"/>
              </a:xfrm>
              <a:prstGeom prst="rect">
                <a:avLst/>
              </a:prstGeom>
              <a:blipFill rotWithShape="0">
                <a:blip r:embed="rId6"/>
                <a:stretch>
                  <a:fillRect b="-2063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8" name="文本框 47"/>
              <p:cNvSpPr txBox="1"/>
              <p:nvPr/>
            </p:nvSpPr>
            <p:spPr>
              <a:xfrm>
                <a:off x="8478255" y="3611638"/>
                <a:ext cx="3006258"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a:solidFill>
                      <a:schemeClr val="bg1"/>
                    </a:solidFill>
                  </a:rPr>
                  <a:t>= [CO</a:t>
                </a:r>
                <a:r>
                  <a:rPr lang="en-US" altLang="zh-CN" sz="3200" dirty="0" smtClean="0">
                    <a:solidFill>
                      <a:schemeClr val="bg1"/>
                    </a:solidFill>
                  </a:rPr>
                  <a:t>₂, </a:t>
                </a:r>
                <a:r>
                  <a:rPr lang="en-US" altLang="zh-CN" sz="3200" dirty="0">
                    <a:solidFill>
                      <a:schemeClr val="bg1"/>
                    </a:solidFill>
                  </a:rPr>
                  <a:t>O₃, CO]</a:t>
                </a:r>
                <a:endParaRPr lang="zh-CN" altLang="en-US" sz="3200" dirty="0">
                  <a:solidFill>
                    <a:schemeClr val="bg1"/>
                  </a:solidFill>
                </a:endParaRPr>
              </a:p>
            </p:txBody>
          </p:sp>
        </mc:Choice>
        <mc:Fallback xmlns="">
          <p:sp>
            <p:nvSpPr>
              <p:cNvPr id="48" name="文本框 47"/>
              <p:cNvSpPr txBox="1">
                <a:spLocks noRot="1" noChangeAspect="1" noMove="1" noResize="1" noEditPoints="1" noAdjustHandles="1" noChangeArrowheads="1" noChangeShapeType="1" noTextEdit="1"/>
              </p:cNvSpPr>
              <p:nvPr/>
            </p:nvSpPr>
            <p:spPr>
              <a:xfrm>
                <a:off x="8478255" y="3611638"/>
                <a:ext cx="3006258" cy="769441"/>
              </a:xfrm>
              <a:prstGeom prst="rect">
                <a:avLst/>
              </a:prstGeom>
              <a:blipFill rotWithShape="0">
                <a:blip r:embed="rId7"/>
                <a:stretch>
                  <a:fillRect r="-4462" b="-19685"/>
                </a:stretch>
              </a:blipFill>
            </p:spPr>
            <p:txBody>
              <a:bodyPr/>
              <a:lstStyle/>
              <a:p>
                <a:r>
                  <a:rPr lang="zh-CN" altLang="en-US">
                    <a:noFill/>
                  </a:rPr>
                  <a:t> </a:t>
                </a:r>
              </a:p>
            </p:txBody>
          </p:sp>
        </mc:Fallback>
      </mc:AlternateContent>
      <p:cxnSp>
        <p:nvCxnSpPr>
          <p:cNvPr id="49" name="直接箭头连接符 48"/>
          <p:cNvCxnSpPr/>
          <p:nvPr/>
        </p:nvCxnSpPr>
        <p:spPr>
          <a:xfrm flipV="1">
            <a:off x="8566326" y="2512235"/>
            <a:ext cx="2208795" cy="403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p:nvPr/>
        </p:nvCxnSpPr>
        <p:spPr>
          <a:xfrm>
            <a:off x="8486374" y="5420190"/>
            <a:ext cx="2442286" cy="453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flipV="1">
            <a:off x="8489556" y="4960223"/>
            <a:ext cx="2362334" cy="3078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a:off x="8566326" y="3080124"/>
            <a:ext cx="2502065" cy="33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32247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xEl>
                                              <p:pRg st="0" end="0"/>
                                            </p:txEl>
                                          </p:spTgt>
                                        </p:tgtEl>
                                        <p:attrNameLst>
                                          <p:attrName>style.visibility</p:attrName>
                                        </p:attrNameLst>
                                      </p:cBhvr>
                                      <p:to>
                                        <p:strVal val="visible"/>
                                      </p:to>
                                    </p:set>
                                    <p:animEffect transition="in" filter="fade">
                                      <p:cBhvr>
                                        <p:cTn id="17" dur="500"/>
                                        <p:tgtEl>
                                          <p:spTgt spid="2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fade">
                                      <p:cBhvr>
                                        <p:cTn id="33" dur="500"/>
                                        <p:tgtEl>
                                          <p:spTgt spid="4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fade">
                                      <p:cBhvr>
                                        <p:cTn id="36" dur="500"/>
                                        <p:tgtEl>
                                          <p:spTgt spid="46"/>
                                        </p:tgtEl>
                                      </p:cBhvr>
                                    </p:animEffect>
                                  </p:childTnLst>
                                </p:cTn>
                              </p:par>
                              <p:par>
                                <p:cTn id="37" presetID="10" presetClass="entr" presetSubtype="0" fill="hold"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500"/>
                                        <p:tgtEl>
                                          <p:spTgt spid="3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par>
                                <p:cTn id="56" presetID="10" presetClass="entr" presetSubtype="0" fill="hold" nodeType="with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fade">
                                      <p:cBhvr>
                                        <p:cTn id="58" dur="500"/>
                                        <p:tgtEl>
                                          <p:spTgt spid="3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500"/>
                                        <p:tgtEl>
                                          <p:spTgt spid="43"/>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animEffect transition="in" filter="fade">
                                      <p:cBhvr>
                                        <p:cTn id="71" dur="500"/>
                                        <p:tgtEl>
                                          <p:spTgt spid="42"/>
                                        </p:tgtEl>
                                      </p:cBhvr>
                                    </p:animEffect>
                                  </p:childTnLst>
                                </p:cTn>
                              </p:par>
                              <p:par>
                                <p:cTn id="72" presetID="10" presetClass="entr" presetSubtype="0" fill="hold"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fade">
                                      <p:cBhvr>
                                        <p:cTn id="74" dur="500"/>
                                        <p:tgtEl>
                                          <p:spTgt spid="34"/>
                                        </p:tgtEl>
                                      </p:cBhvr>
                                    </p:animEffect>
                                  </p:childTnLst>
                                </p:cTn>
                              </p:par>
                              <p:par>
                                <p:cTn id="75" presetID="10" presetClass="entr" presetSubtype="0" fill="hold" nodeType="withEffect">
                                  <p:stCondLst>
                                    <p:cond delay="0"/>
                                  </p:stCondLst>
                                  <p:childTnLst>
                                    <p:set>
                                      <p:cBhvr>
                                        <p:cTn id="76" dur="1" fill="hold">
                                          <p:stCondLst>
                                            <p:cond delay="0"/>
                                          </p:stCondLst>
                                        </p:cTn>
                                        <p:tgtEl>
                                          <p:spTgt spid="38"/>
                                        </p:tgtEl>
                                        <p:attrNameLst>
                                          <p:attrName>style.visibility</p:attrName>
                                        </p:attrNameLst>
                                      </p:cBhvr>
                                      <p:to>
                                        <p:strVal val="visible"/>
                                      </p:to>
                                    </p:set>
                                    <p:animEffect transition="in" filter="fade">
                                      <p:cBhvr>
                                        <p:cTn id="77" dur="500"/>
                                        <p:tgtEl>
                                          <p:spTgt spid="38"/>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500"/>
                                        <p:tgtEl>
                                          <p:spTgt spid="3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47"/>
                                        </p:tgtEl>
                                        <p:attrNameLst>
                                          <p:attrName>style.visibility</p:attrName>
                                        </p:attrNameLst>
                                      </p:cBhvr>
                                      <p:to>
                                        <p:strVal val="visible"/>
                                      </p:to>
                                    </p:set>
                                    <p:animEffect transition="in" filter="fade">
                                      <p:cBhvr>
                                        <p:cTn id="92" dur="500"/>
                                        <p:tgtEl>
                                          <p:spTgt spid="47"/>
                                        </p:tgtEl>
                                      </p:cBhvr>
                                    </p:animEffect>
                                  </p:childTnLst>
                                </p:cTn>
                              </p:par>
                              <p:par>
                                <p:cTn id="93" presetID="10" presetClass="entr" presetSubtype="0" fill="hold" nodeType="withEffect">
                                  <p:stCondLst>
                                    <p:cond delay="0"/>
                                  </p:stCondLst>
                                  <p:childTnLst>
                                    <p:set>
                                      <p:cBhvr>
                                        <p:cTn id="94" dur="1" fill="hold">
                                          <p:stCondLst>
                                            <p:cond delay="0"/>
                                          </p:stCondLst>
                                        </p:cTn>
                                        <p:tgtEl>
                                          <p:spTgt spid="49"/>
                                        </p:tgtEl>
                                        <p:attrNameLst>
                                          <p:attrName>style.visibility</p:attrName>
                                        </p:attrNameLst>
                                      </p:cBhvr>
                                      <p:to>
                                        <p:strVal val="visible"/>
                                      </p:to>
                                    </p:set>
                                    <p:animEffect transition="in" filter="fade">
                                      <p:cBhvr>
                                        <p:cTn id="95" dur="500"/>
                                        <p:tgtEl>
                                          <p:spTgt spid="49"/>
                                        </p:tgtEl>
                                      </p:cBhvr>
                                    </p:animEffect>
                                  </p:childTnLst>
                                </p:cTn>
                              </p:par>
                              <p:par>
                                <p:cTn id="96" presetID="10" presetClass="entr" presetSubtype="0" fill="hold" nodeType="withEffect">
                                  <p:stCondLst>
                                    <p:cond delay="0"/>
                                  </p:stCondLst>
                                  <p:childTnLst>
                                    <p:set>
                                      <p:cBhvr>
                                        <p:cTn id="97" dur="1" fill="hold">
                                          <p:stCondLst>
                                            <p:cond delay="0"/>
                                          </p:stCondLst>
                                        </p:cTn>
                                        <p:tgtEl>
                                          <p:spTgt spid="50"/>
                                        </p:tgtEl>
                                        <p:attrNameLst>
                                          <p:attrName>style.visibility</p:attrName>
                                        </p:attrNameLst>
                                      </p:cBhvr>
                                      <p:to>
                                        <p:strVal val="visible"/>
                                      </p:to>
                                    </p:set>
                                    <p:animEffect transition="in" filter="fade">
                                      <p:cBhvr>
                                        <p:cTn id="98" dur="500"/>
                                        <p:tgtEl>
                                          <p:spTgt spid="50"/>
                                        </p:tgtEl>
                                      </p:cBhvr>
                                    </p:animEffect>
                                  </p:childTnLst>
                                </p:cTn>
                              </p:par>
                              <p:par>
                                <p:cTn id="99" presetID="10" presetClass="entr" presetSubtype="0" fill="hold" nodeType="withEffect">
                                  <p:stCondLst>
                                    <p:cond delay="0"/>
                                  </p:stCondLst>
                                  <p:childTnLst>
                                    <p:set>
                                      <p:cBhvr>
                                        <p:cTn id="100" dur="1" fill="hold">
                                          <p:stCondLst>
                                            <p:cond delay="0"/>
                                          </p:stCondLst>
                                        </p:cTn>
                                        <p:tgtEl>
                                          <p:spTgt spid="51"/>
                                        </p:tgtEl>
                                        <p:attrNameLst>
                                          <p:attrName>style.visibility</p:attrName>
                                        </p:attrNameLst>
                                      </p:cBhvr>
                                      <p:to>
                                        <p:strVal val="visible"/>
                                      </p:to>
                                    </p:set>
                                    <p:animEffect transition="in" filter="fade">
                                      <p:cBhvr>
                                        <p:cTn id="101" dur="500"/>
                                        <p:tgtEl>
                                          <p:spTgt spid="51"/>
                                        </p:tgtEl>
                                      </p:cBhvr>
                                    </p:animEffect>
                                  </p:childTnLst>
                                </p:cTn>
                              </p:par>
                              <p:par>
                                <p:cTn id="102" presetID="10" presetClass="entr" presetSubtype="0" fill="hold" nodeType="withEffect">
                                  <p:stCondLst>
                                    <p:cond delay="0"/>
                                  </p:stCondLst>
                                  <p:childTnLst>
                                    <p:set>
                                      <p:cBhvr>
                                        <p:cTn id="103" dur="1" fill="hold">
                                          <p:stCondLst>
                                            <p:cond delay="0"/>
                                          </p:stCondLst>
                                        </p:cTn>
                                        <p:tgtEl>
                                          <p:spTgt spid="52"/>
                                        </p:tgtEl>
                                        <p:attrNameLst>
                                          <p:attrName>style.visibility</p:attrName>
                                        </p:attrNameLst>
                                      </p:cBhvr>
                                      <p:to>
                                        <p:strVal val="visible"/>
                                      </p:to>
                                    </p:set>
                                    <p:animEffect transition="in" filter="fade">
                                      <p:cBhvr>
                                        <p:cTn id="10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6" grpId="0" animBg="1"/>
      <p:bldP spid="19" grpId="0" animBg="1"/>
      <p:bldP spid="21" grpId="0" animBg="1"/>
      <p:bldP spid="24" grpId="0" animBg="1"/>
      <p:bldP spid="32" grpId="0" animBg="1"/>
      <p:bldP spid="12" grpId="0"/>
      <p:bldP spid="41" grpId="0"/>
      <p:bldP spid="42" grpId="0"/>
      <p:bldP spid="43" grpId="0"/>
      <p:bldP spid="45" grpId="0"/>
      <p:bldP spid="46" grpId="0"/>
      <p:bldP spid="47" grpId="0"/>
      <p:bldP spid="48"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INTRODUCTION</a:t>
            </a:r>
          </a:p>
        </p:txBody>
      </p:sp>
      <p:sp>
        <p:nvSpPr>
          <p:cNvPr id="22" name="文本框 21"/>
          <p:cNvSpPr txBox="1"/>
          <p:nvPr/>
        </p:nvSpPr>
        <p:spPr>
          <a:xfrm>
            <a:off x="313807" y="953549"/>
            <a:ext cx="13116443" cy="954107"/>
          </a:xfrm>
          <a:prstGeom prst="rect">
            <a:avLst/>
          </a:prstGeom>
          <a:noFill/>
        </p:spPr>
        <p:txBody>
          <a:bodyPr wrap="square" rtlCol="0">
            <a:spAutoFit/>
          </a:bodyPr>
          <a:lstStyle/>
          <a:p>
            <a:r>
              <a:rPr lang="en-US" altLang="zh-CN" sz="2800" b="1" dirty="0">
                <a:solidFill>
                  <a:schemeClr val="bg1"/>
                </a:solidFill>
              </a:rPr>
              <a:t>COMPARING DBN-DNNs WITH </a:t>
            </a:r>
            <a:r>
              <a:rPr lang="en-US" altLang="zh-CN" sz="2800" b="1" dirty="0" smtClean="0">
                <a:solidFill>
                  <a:schemeClr val="bg1"/>
                </a:solidFill>
              </a:rPr>
              <a:t>GMMs FOR </a:t>
            </a:r>
            <a:r>
              <a:rPr lang="en-US" altLang="zh-CN" sz="2800" b="1" dirty="0">
                <a:solidFill>
                  <a:schemeClr val="bg1"/>
                </a:solidFill>
              </a:rPr>
              <a:t>LARGE-VOCABULARY </a:t>
            </a:r>
            <a:endParaRPr lang="en-US" altLang="zh-CN" sz="2800" b="1" dirty="0" smtClean="0">
              <a:solidFill>
                <a:schemeClr val="bg1"/>
              </a:solidFill>
            </a:endParaRPr>
          </a:p>
          <a:p>
            <a:r>
              <a:rPr lang="en-US" altLang="zh-CN" sz="2800" b="1" dirty="0" smtClean="0">
                <a:solidFill>
                  <a:schemeClr val="bg1"/>
                </a:solidFill>
              </a:rPr>
              <a:t>SPEECH </a:t>
            </a:r>
            <a:r>
              <a:rPr lang="en-US" altLang="zh-CN" sz="2800" b="1" dirty="0">
                <a:solidFill>
                  <a:schemeClr val="bg1"/>
                </a:solidFill>
              </a:rPr>
              <a:t>RECOGNITION</a:t>
            </a:r>
            <a:endParaRPr lang="zh-CN" altLang="en-US" sz="2800" b="1" dirty="0">
              <a:solidFill>
                <a:schemeClr val="bg1"/>
              </a:solidFill>
            </a:endParaRPr>
          </a:p>
        </p:txBody>
      </p:sp>
      <p:sp>
        <p:nvSpPr>
          <p:cNvPr id="8" name="文本框 7"/>
          <p:cNvSpPr txBox="1"/>
          <p:nvPr/>
        </p:nvSpPr>
        <p:spPr>
          <a:xfrm>
            <a:off x="1593706" y="5100733"/>
            <a:ext cx="3342384" cy="830997"/>
          </a:xfrm>
          <a:prstGeom prst="rect">
            <a:avLst/>
          </a:prstGeom>
          <a:noFill/>
        </p:spPr>
        <p:txBody>
          <a:bodyPr wrap="square" rtlCol="0">
            <a:spAutoFit/>
          </a:bodyPr>
          <a:lstStyle/>
          <a:p>
            <a:r>
              <a:rPr lang="en-US" altLang="zh-CN" sz="2400" b="1" dirty="0">
                <a:solidFill>
                  <a:schemeClr val="bg1"/>
                </a:solidFill>
              </a:rPr>
              <a:t>SWITCHBOARD SPEECH RECOGNITION TASK</a:t>
            </a:r>
          </a:p>
        </p:txBody>
      </p:sp>
      <p:sp>
        <p:nvSpPr>
          <p:cNvPr id="33" name="菱形 32"/>
          <p:cNvSpPr/>
          <p:nvPr/>
        </p:nvSpPr>
        <p:spPr>
          <a:xfrm>
            <a:off x="5650232" y="2031050"/>
            <a:ext cx="1254953" cy="1726816"/>
          </a:xfrm>
          <a:prstGeom prst="diamond">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4" name="菱形 33"/>
          <p:cNvSpPr/>
          <p:nvPr/>
        </p:nvSpPr>
        <p:spPr>
          <a:xfrm rot="4320000">
            <a:off x="6547985" y="2707778"/>
            <a:ext cx="1254953" cy="1726815"/>
          </a:xfrm>
          <a:prstGeom prst="diamond">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5" name="菱形 34"/>
          <p:cNvSpPr/>
          <p:nvPr/>
        </p:nvSpPr>
        <p:spPr>
          <a:xfrm rot="8640000">
            <a:off x="6210722" y="3785280"/>
            <a:ext cx="1254953" cy="1726816"/>
          </a:xfrm>
          <a:prstGeom prst="diamond">
            <a:avLst/>
          </a:prstGeom>
          <a:solidFill>
            <a:srgbClr val="FBB44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6" name="菱形 35"/>
          <p:cNvSpPr/>
          <p:nvPr/>
        </p:nvSpPr>
        <p:spPr>
          <a:xfrm rot="12960000">
            <a:off x="5089741" y="3795448"/>
            <a:ext cx="1254953" cy="1726816"/>
          </a:xfrm>
          <a:prstGeom prst="diamond">
            <a:avLst/>
          </a:prstGeom>
          <a:solidFill>
            <a:srgbClr val="1C9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7" name="菱形 36"/>
          <p:cNvSpPr/>
          <p:nvPr/>
        </p:nvSpPr>
        <p:spPr>
          <a:xfrm rot="17280000" flipH="1">
            <a:off x="4752478" y="2717946"/>
            <a:ext cx="1254953" cy="1726815"/>
          </a:xfrm>
          <a:prstGeom prst="diamond">
            <a:avLst/>
          </a:prstGeom>
          <a:solidFill>
            <a:srgbClr val="93CAA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8" name="文本框 37"/>
          <p:cNvSpPr txBox="1"/>
          <p:nvPr/>
        </p:nvSpPr>
        <p:spPr>
          <a:xfrm>
            <a:off x="859963" y="2827639"/>
            <a:ext cx="3842116" cy="830997"/>
          </a:xfrm>
          <a:prstGeom prst="rect">
            <a:avLst/>
          </a:prstGeom>
          <a:noFill/>
        </p:spPr>
        <p:txBody>
          <a:bodyPr wrap="square" rtlCol="0">
            <a:spAutoFit/>
          </a:bodyPr>
          <a:lstStyle/>
          <a:p>
            <a:r>
              <a:rPr lang="en-US" altLang="zh-CN" sz="2400" b="1" dirty="0">
                <a:solidFill>
                  <a:schemeClr val="bg1"/>
                </a:solidFill>
              </a:rPr>
              <a:t>BING-VOICE-SEARCH SPEECH RECOGNITION TASK</a:t>
            </a:r>
          </a:p>
        </p:txBody>
      </p:sp>
      <p:sp>
        <p:nvSpPr>
          <p:cNvPr id="40" name="文本框 39"/>
          <p:cNvSpPr txBox="1"/>
          <p:nvPr/>
        </p:nvSpPr>
        <p:spPr>
          <a:xfrm>
            <a:off x="7580163" y="5112436"/>
            <a:ext cx="3867421" cy="830997"/>
          </a:xfrm>
          <a:prstGeom prst="rect">
            <a:avLst/>
          </a:prstGeom>
          <a:noFill/>
        </p:spPr>
        <p:txBody>
          <a:bodyPr wrap="square" rtlCol="0">
            <a:spAutoFit/>
          </a:bodyPr>
          <a:lstStyle/>
          <a:p>
            <a:r>
              <a:rPr lang="en-US" altLang="zh-CN" sz="2400" b="1" dirty="0">
                <a:solidFill>
                  <a:schemeClr val="bg1"/>
                </a:solidFill>
              </a:rPr>
              <a:t>ENGLISH BROADCAST NEWS</a:t>
            </a:r>
          </a:p>
          <a:p>
            <a:r>
              <a:rPr lang="en-US" altLang="zh-CN" sz="2400" b="1" dirty="0">
                <a:solidFill>
                  <a:schemeClr val="bg1"/>
                </a:solidFill>
              </a:rPr>
              <a:t>SPEECH RECOGNITION TASK</a:t>
            </a:r>
          </a:p>
        </p:txBody>
      </p:sp>
      <p:sp>
        <p:nvSpPr>
          <p:cNvPr id="41" name="文本框 40"/>
          <p:cNvSpPr txBox="1"/>
          <p:nvPr/>
        </p:nvSpPr>
        <p:spPr>
          <a:xfrm>
            <a:off x="8136731" y="3319797"/>
            <a:ext cx="3526429" cy="830997"/>
          </a:xfrm>
          <a:prstGeom prst="rect">
            <a:avLst/>
          </a:prstGeom>
          <a:noFill/>
        </p:spPr>
        <p:txBody>
          <a:bodyPr wrap="square" rtlCol="0">
            <a:spAutoFit/>
          </a:bodyPr>
          <a:lstStyle/>
          <a:p>
            <a:r>
              <a:rPr lang="en-US" altLang="zh-CN" sz="2400" b="1" dirty="0">
                <a:solidFill>
                  <a:schemeClr val="bg1"/>
                </a:solidFill>
              </a:rPr>
              <a:t>YOUTUBE SPEECH RECOGNITION TASK</a:t>
            </a:r>
          </a:p>
        </p:txBody>
      </p:sp>
      <p:sp>
        <p:nvSpPr>
          <p:cNvPr id="42" name="文本框 41"/>
          <p:cNvSpPr txBox="1"/>
          <p:nvPr/>
        </p:nvSpPr>
        <p:spPr>
          <a:xfrm>
            <a:off x="6838198" y="1855243"/>
            <a:ext cx="4314765" cy="830997"/>
          </a:xfrm>
          <a:prstGeom prst="rect">
            <a:avLst/>
          </a:prstGeom>
          <a:noFill/>
        </p:spPr>
        <p:txBody>
          <a:bodyPr wrap="square" rtlCol="0">
            <a:spAutoFit/>
          </a:bodyPr>
          <a:lstStyle/>
          <a:p>
            <a:r>
              <a:rPr lang="en-US" altLang="zh-CN" sz="2400" b="1" dirty="0">
                <a:solidFill>
                  <a:schemeClr val="bg1"/>
                </a:solidFill>
              </a:rPr>
              <a:t>GOOGLE VOICE INPUT SPEECH RECOGNITION TASK</a:t>
            </a:r>
          </a:p>
        </p:txBody>
      </p:sp>
    </p:spTree>
    <p:extLst>
      <p:ext uri="{BB962C8B-B14F-4D97-AF65-F5344CB8AC3E}">
        <p14:creationId xmlns:p14="http://schemas.microsoft.com/office/powerpoint/2010/main" val="23709460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500"/>
                                        <p:tgtEl>
                                          <p:spTgt spid="4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500"/>
                                        <p:tgtEl>
                                          <p:spTgt spid="3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fade">
                                      <p:cBhvr>
                                        <p:cTn id="39" dur="500"/>
                                        <p:tgtEl>
                                          <p:spTgt spid="4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8" grpId="0"/>
      <p:bldP spid="33" grpId="0" animBg="1"/>
      <p:bldP spid="34" grpId="0" animBg="1"/>
      <p:bldP spid="35" grpId="0" animBg="1"/>
      <p:bldP spid="36" grpId="0" animBg="1"/>
      <p:bldP spid="37" grpId="0" animBg="1"/>
      <p:bldP spid="38" grpId="0"/>
      <p:bldP spid="40" grpId="0"/>
      <p:bldP spid="41" grpId="0"/>
      <p:bldP spid="42"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46739" y="1566347"/>
            <a:ext cx="3622431" cy="3154710"/>
          </a:xfrm>
          <a:prstGeom prst="rect">
            <a:avLst/>
          </a:prstGeom>
          <a:noFill/>
        </p:spPr>
        <p:txBody>
          <a:bodyPr wrap="square" rtlCol="0">
            <a:spAutoFit/>
          </a:bodyPr>
          <a:lstStyle/>
          <a:p>
            <a:r>
              <a:rPr lang="en-US" altLang="zh-CN" sz="19900" b="1" dirty="0" smtClean="0">
                <a:solidFill>
                  <a:schemeClr val="bg1"/>
                </a:solidFill>
              </a:rPr>
              <a:t>3.1</a:t>
            </a:r>
            <a:endParaRPr lang="zh-CN" altLang="en-US" sz="19900" b="1" dirty="0">
              <a:solidFill>
                <a:schemeClr val="bg1"/>
              </a:solidFill>
            </a:endParaRPr>
          </a:p>
        </p:txBody>
      </p:sp>
      <p:sp>
        <p:nvSpPr>
          <p:cNvPr id="3" name="文本框 2"/>
          <p:cNvSpPr txBox="1"/>
          <p:nvPr/>
        </p:nvSpPr>
        <p:spPr>
          <a:xfrm>
            <a:off x="5369170" y="2268911"/>
            <a:ext cx="7030915" cy="2123658"/>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BING-VOICE-SEARCH SPEECH RECOGNITION TASK</a:t>
            </a:r>
          </a:p>
        </p:txBody>
      </p:sp>
    </p:spTree>
    <p:extLst>
      <p:ext uri="{BB962C8B-B14F-4D97-AF65-F5344CB8AC3E}">
        <p14:creationId xmlns:p14="http://schemas.microsoft.com/office/powerpoint/2010/main" val="12477781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77457" y="500390"/>
            <a:ext cx="4268665" cy="523220"/>
          </a:xfrm>
          <a:prstGeom prst="rect">
            <a:avLst/>
          </a:prstGeom>
          <a:noFill/>
        </p:spPr>
        <p:txBody>
          <a:bodyPr wrap="square" rtlCol="0">
            <a:spAutoFit/>
          </a:bodyPr>
          <a:lstStyle/>
          <a:p>
            <a:r>
              <a:rPr lang="en-US" altLang="zh-CN" sz="28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3.1 BING-VOICE-SEARCH </a:t>
            </a:r>
            <a:r>
              <a:rPr lang="en-US" altLang="zh-CN" sz="2800" b="1" dirty="0">
                <a:solidFill>
                  <a:schemeClr val="bg1"/>
                </a:solidFill>
              </a:rPr>
              <a:t>SPEECH RECOGNITION TASK</a:t>
            </a:r>
          </a:p>
        </p:txBody>
      </p:sp>
      <p:sp>
        <p:nvSpPr>
          <p:cNvPr id="20" name="椭圆 19"/>
          <p:cNvSpPr>
            <a:spLocks noChangeAspect="1"/>
          </p:cNvSpPr>
          <p:nvPr/>
        </p:nvSpPr>
        <p:spPr>
          <a:xfrm>
            <a:off x="6760455" y="1871632"/>
            <a:ext cx="720000" cy="720000"/>
          </a:xfrm>
          <a:prstGeom prst="ellipse">
            <a:avLst/>
          </a:prstGeom>
          <a:solidFill>
            <a:srgbClr val="B02623"/>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1</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1" name="椭圆 20"/>
          <p:cNvSpPr>
            <a:spLocks noChangeAspect="1"/>
          </p:cNvSpPr>
          <p:nvPr/>
        </p:nvSpPr>
        <p:spPr>
          <a:xfrm>
            <a:off x="6760455" y="3324771"/>
            <a:ext cx="720000" cy="72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2</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3" name="椭圆 22"/>
          <p:cNvSpPr>
            <a:spLocks noChangeAspect="1"/>
          </p:cNvSpPr>
          <p:nvPr/>
        </p:nvSpPr>
        <p:spPr>
          <a:xfrm>
            <a:off x="6760455" y="4777909"/>
            <a:ext cx="720000" cy="720000"/>
          </a:xfrm>
          <a:prstGeom prst="ellipse">
            <a:avLst/>
          </a:prstGeom>
          <a:solidFill>
            <a:srgbClr val="FBB448"/>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3</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4" name="任意多边形 23"/>
          <p:cNvSpPr/>
          <p:nvPr/>
        </p:nvSpPr>
        <p:spPr>
          <a:xfrm>
            <a:off x="5623325" y="2217778"/>
            <a:ext cx="1146628" cy="1451428"/>
          </a:xfrm>
          <a:custGeom>
            <a:avLst/>
            <a:gdLst>
              <a:gd name="connsiteX0" fmla="*/ 1146628 w 1146628"/>
              <a:gd name="connsiteY0" fmla="*/ 0 h 1451428"/>
              <a:gd name="connsiteX1" fmla="*/ 435428 w 1146628"/>
              <a:gd name="connsiteY1" fmla="*/ 0 h 1451428"/>
              <a:gd name="connsiteX2" fmla="*/ 0 w 1146628"/>
              <a:gd name="connsiteY2" fmla="*/ 1451428 h 1451428"/>
            </a:gdLst>
            <a:ahLst/>
            <a:cxnLst>
              <a:cxn ang="0">
                <a:pos x="connsiteX0" y="connsiteY0"/>
              </a:cxn>
              <a:cxn ang="0">
                <a:pos x="connsiteX1" y="connsiteY1"/>
              </a:cxn>
              <a:cxn ang="0">
                <a:pos x="connsiteX2" y="connsiteY2"/>
              </a:cxn>
            </a:cxnLst>
            <a:rect l="l" t="t" r="r" b="b"/>
            <a:pathLst>
              <a:path w="1146628" h="1451428">
                <a:moveTo>
                  <a:pt x="1146628" y="0"/>
                </a:moveTo>
                <a:lnTo>
                  <a:pt x="435428" y="0"/>
                </a:lnTo>
                <a:lnTo>
                  <a:pt x="0" y="1451428"/>
                </a:lnTo>
              </a:path>
            </a:pathLst>
          </a:custGeom>
          <a:noFill/>
          <a:ln w="28575" cap="flat" cmpd="sng" algn="ctr">
            <a:solidFill>
              <a:sysClr val="windowText" lastClr="000000">
                <a:lumMod val="75000"/>
                <a:lumOff val="25000"/>
              </a:sysClr>
            </a:solidFill>
            <a:prstDash val="solid"/>
            <a:miter lim="800000"/>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5" name="任意多边形 24"/>
          <p:cNvSpPr/>
          <p:nvPr/>
        </p:nvSpPr>
        <p:spPr>
          <a:xfrm flipV="1">
            <a:off x="5630198" y="3669556"/>
            <a:ext cx="1146628" cy="1451428"/>
          </a:xfrm>
          <a:custGeom>
            <a:avLst/>
            <a:gdLst>
              <a:gd name="connsiteX0" fmla="*/ 1146628 w 1146628"/>
              <a:gd name="connsiteY0" fmla="*/ 0 h 1451428"/>
              <a:gd name="connsiteX1" fmla="*/ 435428 w 1146628"/>
              <a:gd name="connsiteY1" fmla="*/ 0 h 1451428"/>
              <a:gd name="connsiteX2" fmla="*/ 0 w 1146628"/>
              <a:gd name="connsiteY2" fmla="*/ 1451428 h 1451428"/>
            </a:gdLst>
            <a:ahLst/>
            <a:cxnLst>
              <a:cxn ang="0">
                <a:pos x="connsiteX0" y="connsiteY0"/>
              </a:cxn>
              <a:cxn ang="0">
                <a:pos x="connsiteX1" y="connsiteY1"/>
              </a:cxn>
              <a:cxn ang="0">
                <a:pos x="connsiteX2" y="connsiteY2"/>
              </a:cxn>
            </a:cxnLst>
            <a:rect l="l" t="t" r="r" b="b"/>
            <a:pathLst>
              <a:path w="1146628" h="1451428">
                <a:moveTo>
                  <a:pt x="1146628" y="0"/>
                </a:moveTo>
                <a:lnTo>
                  <a:pt x="435428" y="0"/>
                </a:lnTo>
                <a:lnTo>
                  <a:pt x="0" y="1451428"/>
                </a:lnTo>
              </a:path>
            </a:pathLst>
          </a:custGeom>
          <a:noFill/>
          <a:ln w="28575" cap="flat" cmpd="sng" algn="ctr">
            <a:solidFill>
              <a:sysClr val="windowText" lastClr="000000">
                <a:lumMod val="75000"/>
                <a:lumOff val="25000"/>
              </a:sysClr>
            </a:solidFill>
            <a:prstDash val="solid"/>
            <a:miter lim="800000"/>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文本框 63"/>
          <p:cNvSpPr txBox="1"/>
          <p:nvPr/>
        </p:nvSpPr>
        <p:spPr>
          <a:xfrm>
            <a:off x="7481455" y="1808439"/>
            <a:ext cx="3936822" cy="113877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a:solidFill>
                  <a:schemeClr val="bg1"/>
                </a:solidFill>
              </a:rPr>
              <a:t>Data resource</a:t>
            </a:r>
          </a:p>
          <a:p>
            <a:pPr lvl="0"/>
            <a:r>
              <a:rPr lang="en-US" altLang="zh-CN" sz="2000" b="1" dirty="0" smtClean="0">
                <a:solidFill>
                  <a:schemeClr val="bg1"/>
                </a:solidFill>
              </a:rPr>
              <a:t>Bing mobile </a:t>
            </a:r>
            <a:r>
              <a:rPr lang="en-US" altLang="zh-CN" sz="2000" b="1" dirty="0">
                <a:solidFill>
                  <a:schemeClr val="bg1"/>
                </a:solidFill>
              </a:rPr>
              <a:t>voice search application (BMVS)</a:t>
            </a:r>
          </a:p>
        </p:txBody>
      </p:sp>
      <p:sp>
        <p:nvSpPr>
          <p:cNvPr id="27" name="文本框 64"/>
          <p:cNvSpPr txBox="1"/>
          <p:nvPr/>
        </p:nvSpPr>
        <p:spPr>
          <a:xfrm>
            <a:off x="7481455" y="3261139"/>
            <a:ext cx="2405422"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800" b="1" dirty="0" smtClean="0">
                <a:solidFill>
                  <a:schemeClr val="bg1"/>
                </a:solidFill>
              </a:rPr>
              <a:t>Duration</a:t>
            </a:r>
            <a:endParaRPr lang="en-US" altLang="zh-CN" sz="2800" b="1" dirty="0">
              <a:solidFill>
                <a:schemeClr val="bg1"/>
              </a:solidFill>
            </a:endParaRPr>
          </a:p>
          <a:p>
            <a:r>
              <a:rPr lang="en-US" altLang="zh-CN" sz="2000" b="1" dirty="0">
                <a:solidFill>
                  <a:schemeClr val="bg1"/>
                </a:solidFill>
              </a:rPr>
              <a:t>24 h </a:t>
            </a:r>
            <a:r>
              <a:rPr lang="en-US" altLang="zh-CN" sz="2000" b="1" dirty="0" smtClean="0">
                <a:solidFill>
                  <a:schemeClr val="bg1"/>
                </a:solidFill>
              </a:rPr>
              <a:t>of training </a:t>
            </a:r>
            <a:r>
              <a:rPr lang="en-US" altLang="zh-CN" sz="2000" b="1" dirty="0">
                <a:solidFill>
                  <a:schemeClr val="bg1"/>
                </a:solidFill>
              </a:rPr>
              <a:t>data</a:t>
            </a:r>
          </a:p>
        </p:txBody>
      </p:sp>
      <p:sp>
        <p:nvSpPr>
          <p:cNvPr id="28" name="文本框 65"/>
          <p:cNvSpPr txBox="1"/>
          <p:nvPr/>
        </p:nvSpPr>
        <p:spPr>
          <a:xfrm>
            <a:off x="7516053" y="4697791"/>
            <a:ext cx="4675947" cy="175432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smtClean="0">
                <a:solidFill>
                  <a:schemeClr val="bg1"/>
                </a:solidFill>
              </a:rPr>
              <a:t>Acoustic </a:t>
            </a:r>
            <a:r>
              <a:rPr lang="en-US" altLang="zh-CN" sz="2800" b="1" dirty="0">
                <a:solidFill>
                  <a:schemeClr val="bg1"/>
                </a:solidFill>
              </a:rPr>
              <a:t>variability</a:t>
            </a:r>
          </a:p>
          <a:p>
            <a:pPr lvl="0"/>
            <a:r>
              <a:rPr lang="en-US" altLang="zh-CN" sz="2000" b="1" dirty="0" smtClean="0">
                <a:solidFill>
                  <a:schemeClr val="bg1"/>
                </a:solidFill>
              </a:rPr>
              <a:t>noise</a:t>
            </a:r>
            <a:r>
              <a:rPr lang="en-US" altLang="zh-CN" sz="2000" b="1" dirty="0">
                <a:solidFill>
                  <a:schemeClr val="bg1"/>
                </a:solidFill>
              </a:rPr>
              <a:t>, music, side-speech, accents, sloppy pronunciation, hesitation,</a:t>
            </a:r>
          </a:p>
          <a:p>
            <a:pPr lvl="0"/>
            <a:r>
              <a:rPr lang="en-US" altLang="zh-CN" sz="2000" b="1" dirty="0">
                <a:solidFill>
                  <a:schemeClr val="bg1"/>
                </a:solidFill>
              </a:rPr>
              <a:t>repetition, interruptions, and mobile phone differences</a:t>
            </a:r>
          </a:p>
        </p:txBody>
      </p:sp>
      <p:cxnSp>
        <p:nvCxnSpPr>
          <p:cNvPr id="14" name="直接连接符 13"/>
          <p:cNvCxnSpPr>
            <a:endCxn id="21" idx="2"/>
          </p:cNvCxnSpPr>
          <p:nvPr/>
        </p:nvCxnSpPr>
        <p:spPr>
          <a:xfrm>
            <a:off x="5646249" y="3684652"/>
            <a:ext cx="1114206" cy="119"/>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63547" y="2217778"/>
            <a:ext cx="3780915" cy="1815882"/>
          </a:xfrm>
          <a:prstGeom prst="rect">
            <a:avLst/>
          </a:prstGeom>
          <a:noFill/>
        </p:spPr>
        <p:txBody>
          <a:bodyPr wrap="square" rtlCol="0">
            <a:spAutoFit/>
          </a:bodyPr>
          <a:lstStyle/>
          <a:p>
            <a:r>
              <a:rPr lang="en-US" altLang="zh-CN" sz="2800" b="1" dirty="0">
                <a:solidFill>
                  <a:schemeClr val="bg1"/>
                </a:solidFill>
              </a:rPr>
              <a:t>best </a:t>
            </a:r>
            <a:r>
              <a:rPr lang="en-US" altLang="zh-CN" sz="2800" b="1" dirty="0" smtClean="0">
                <a:solidFill>
                  <a:schemeClr val="bg1"/>
                </a:solidFill>
              </a:rPr>
              <a:t>DNN-HMM</a:t>
            </a:r>
            <a:endParaRPr lang="en-US" altLang="zh-CN" sz="2800" b="1" dirty="0">
              <a:solidFill>
                <a:schemeClr val="bg1"/>
              </a:solidFill>
            </a:endParaRPr>
          </a:p>
          <a:p>
            <a:r>
              <a:rPr lang="en-US" altLang="zh-CN" sz="2800" b="1" dirty="0">
                <a:solidFill>
                  <a:schemeClr val="bg1"/>
                </a:solidFill>
              </a:rPr>
              <a:t>acoustic model trained with context-dependent states</a:t>
            </a:r>
          </a:p>
        </p:txBody>
      </p:sp>
      <p:sp>
        <p:nvSpPr>
          <p:cNvPr id="17" name="文本框 16"/>
          <p:cNvSpPr txBox="1"/>
          <p:nvPr/>
        </p:nvSpPr>
        <p:spPr>
          <a:xfrm>
            <a:off x="4277457" y="2755400"/>
            <a:ext cx="1338995" cy="584775"/>
          </a:xfrm>
          <a:prstGeom prst="rect">
            <a:avLst/>
          </a:prstGeom>
          <a:noFill/>
        </p:spPr>
        <p:txBody>
          <a:bodyPr wrap="square" rtlCol="0">
            <a:spAutoFit/>
          </a:bodyPr>
          <a:lstStyle/>
          <a:p>
            <a:r>
              <a:rPr lang="en-US" altLang="zh-CN" sz="3200" b="1" dirty="0">
                <a:solidFill>
                  <a:srgbClr val="FF0000"/>
                </a:solidFill>
              </a:rPr>
              <a:t>69.6%</a:t>
            </a:r>
          </a:p>
        </p:txBody>
      </p:sp>
      <p:sp>
        <p:nvSpPr>
          <p:cNvPr id="18" name="文本框 17"/>
          <p:cNvSpPr txBox="1"/>
          <p:nvPr/>
        </p:nvSpPr>
        <p:spPr>
          <a:xfrm>
            <a:off x="263546" y="4229968"/>
            <a:ext cx="3780915" cy="1384995"/>
          </a:xfrm>
          <a:prstGeom prst="rect">
            <a:avLst/>
          </a:prstGeom>
          <a:noFill/>
        </p:spPr>
        <p:txBody>
          <a:bodyPr wrap="square" rtlCol="0">
            <a:spAutoFit/>
          </a:bodyPr>
          <a:lstStyle/>
          <a:p>
            <a:r>
              <a:rPr lang="en-US" altLang="zh-CN" sz="2800" b="1" dirty="0">
                <a:solidFill>
                  <a:schemeClr val="bg1"/>
                </a:solidFill>
              </a:rPr>
              <a:t>strong, minimum phone </a:t>
            </a:r>
            <a:r>
              <a:rPr lang="en-US" altLang="zh-CN" sz="2800" b="1" dirty="0" smtClean="0">
                <a:solidFill>
                  <a:schemeClr val="bg1"/>
                </a:solidFill>
              </a:rPr>
              <a:t>error (MPE</a:t>
            </a:r>
            <a:r>
              <a:rPr lang="en-US" altLang="zh-CN" sz="2800" b="1" dirty="0">
                <a:solidFill>
                  <a:schemeClr val="bg1"/>
                </a:solidFill>
              </a:rPr>
              <a:t>)-trained GMM-HMM baseline</a:t>
            </a:r>
          </a:p>
        </p:txBody>
      </p:sp>
      <p:sp>
        <p:nvSpPr>
          <p:cNvPr id="19" name="文本框 18"/>
          <p:cNvSpPr txBox="1"/>
          <p:nvPr/>
        </p:nvSpPr>
        <p:spPr>
          <a:xfrm>
            <a:off x="4277457" y="4646316"/>
            <a:ext cx="1338995" cy="584775"/>
          </a:xfrm>
          <a:prstGeom prst="rect">
            <a:avLst/>
          </a:prstGeom>
          <a:noFill/>
        </p:spPr>
        <p:txBody>
          <a:bodyPr wrap="square" rtlCol="0">
            <a:spAutoFit/>
          </a:bodyPr>
          <a:lstStyle/>
          <a:p>
            <a:r>
              <a:rPr lang="en-US" altLang="zh-CN" sz="3200" b="1" dirty="0">
                <a:solidFill>
                  <a:srgbClr val="FF0000"/>
                </a:solidFill>
              </a:rPr>
              <a:t>63.8%</a:t>
            </a:r>
          </a:p>
        </p:txBody>
      </p:sp>
    </p:spTree>
    <p:extLst>
      <p:ext uri="{BB962C8B-B14F-4D97-AF65-F5344CB8AC3E}">
        <p14:creationId xmlns:p14="http://schemas.microsoft.com/office/powerpoint/2010/main" val="183224982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par>
                                <p:cTn id="24" presetID="10" presetClass="entr" presetSubtype="0"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0" grpId="0" animBg="1"/>
      <p:bldP spid="21" grpId="0" animBg="1"/>
      <p:bldP spid="23" grpId="0" animBg="1"/>
      <p:bldP spid="24" grpId="0" animBg="1"/>
      <p:bldP spid="25" grpId="0" animBg="1"/>
      <p:bldP spid="26" grpId="0"/>
      <p:bldP spid="27" grpId="0"/>
      <p:bldP spid="28" grpId="0"/>
      <p:bldP spid="16" grpId="0"/>
      <p:bldP spid="17" grpId="0"/>
      <p:bldP spid="18" grpId="0"/>
      <p:bldP spid="19"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77457" y="500390"/>
            <a:ext cx="4268665" cy="523220"/>
          </a:xfrm>
          <a:prstGeom prst="rect">
            <a:avLst/>
          </a:prstGeom>
          <a:noFill/>
        </p:spPr>
        <p:txBody>
          <a:bodyPr wrap="square" rtlCol="0">
            <a:spAutoFit/>
          </a:bodyPr>
          <a:lstStyle/>
          <a:p>
            <a:r>
              <a:rPr lang="en-US" altLang="zh-CN" sz="28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3.1 BING-VOICE-SEARCH </a:t>
            </a:r>
            <a:r>
              <a:rPr lang="en-US" altLang="zh-CN" sz="2800" b="1" dirty="0">
                <a:solidFill>
                  <a:schemeClr val="bg1"/>
                </a:solidFill>
              </a:rPr>
              <a:t>SPEECH RECOGNITION TASK</a:t>
            </a:r>
          </a:p>
        </p:txBody>
      </p:sp>
      <p:sp>
        <p:nvSpPr>
          <p:cNvPr id="45" name="五边形 44"/>
          <p:cNvSpPr>
            <a:spLocks noChangeAspect="1"/>
          </p:cNvSpPr>
          <p:nvPr/>
        </p:nvSpPr>
        <p:spPr>
          <a:xfrm>
            <a:off x="2848707" y="2070050"/>
            <a:ext cx="6480000" cy="1136936"/>
          </a:xfrm>
          <a:prstGeom prst="homePlate">
            <a:avLst>
              <a:gd name="adj" fmla="val 60582"/>
            </a:avLst>
          </a:prstGeom>
          <a:solidFill>
            <a:srgbClr val="1C91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46" name="五边形 45"/>
          <p:cNvSpPr>
            <a:spLocks noChangeAspect="1"/>
          </p:cNvSpPr>
          <p:nvPr/>
        </p:nvSpPr>
        <p:spPr>
          <a:xfrm>
            <a:off x="2848707" y="2164795"/>
            <a:ext cx="5400000" cy="947447"/>
          </a:xfrm>
          <a:prstGeom prst="homePlate">
            <a:avLst>
              <a:gd name="adj" fmla="val 60582"/>
            </a:avLst>
          </a:prstGeom>
          <a:solidFill>
            <a:srgbClr val="FBB44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47" name="五边形 46"/>
          <p:cNvSpPr>
            <a:spLocks noChangeAspect="1"/>
          </p:cNvSpPr>
          <p:nvPr/>
        </p:nvSpPr>
        <p:spPr>
          <a:xfrm>
            <a:off x="2848707" y="2259539"/>
            <a:ext cx="4320000" cy="757958"/>
          </a:xfrm>
          <a:prstGeom prst="homePlate">
            <a:avLst>
              <a:gd name="adj" fmla="val 60582"/>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48" name="五边形 47"/>
          <p:cNvSpPr>
            <a:spLocks noChangeAspect="1"/>
          </p:cNvSpPr>
          <p:nvPr/>
        </p:nvSpPr>
        <p:spPr>
          <a:xfrm>
            <a:off x="2848707" y="2354284"/>
            <a:ext cx="3240000" cy="568469"/>
          </a:xfrm>
          <a:prstGeom prst="homePlate">
            <a:avLst>
              <a:gd name="adj" fmla="val 60582"/>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49" name="Freeform 217"/>
          <p:cNvSpPr>
            <a:spLocks noChangeAspect="1" noEditPoints="1"/>
          </p:cNvSpPr>
          <p:nvPr/>
        </p:nvSpPr>
        <p:spPr bwMode="auto">
          <a:xfrm>
            <a:off x="7204683" y="2458518"/>
            <a:ext cx="331528" cy="36000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a typeface="宋体" panose="02010600030101010101" pitchFamily="2" charset="-122"/>
            </a:endParaRPr>
          </a:p>
        </p:txBody>
      </p:sp>
      <p:sp>
        <p:nvSpPr>
          <p:cNvPr id="50" name="Freeform 218"/>
          <p:cNvSpPr>
            <a:spLocks noChangeAspect="1" noEditPoints="1"/>
          </p:cNvSpPr>
          <p:nvPr/>
        </p:nvSpPr>
        <p:spPr bwMode="auto">
          <a:xfrm>
            <a:off x="5268077" y="2458518"/>
            <a:ext cx="342439" cy="360000"/>
          </a:xfrm>
          <a:custGeom>
            <a:avLst/>
            <a:gdLst>
              <a:gd name="T0" fmla="*/ 61 w 117"/>
              <a:gd name="T1" fmla="*/ 38 h 123"/>
              <a:gd name="T2" fmla="*/ 72 w 117"/>
              <a:gd name="T3" fmla="*/ 43 h 123"/>
              <a:gd name="T4" fmla="*/ 76 w 117"/>
              <a:gd name="T5" fmla="*/ 47 h 123"/>
              <a:gd name="T6" fmla="*/ 63 w 117"/>
              <a:gd name="T7" fmla="*/ 62 h 123"/>
              <a:gd name="T8" fmla="*/ 61 w 117"/>
              <a:gd name="T9" fmla="*/ 59 h 123"/>
              <a:gd name="T10" fmla="*/ 54 w 117"/>
              <a:gd name="T11" fmla="*/ 57 h 123"/>
              <a:gd name="T12" fmla="*/ 49 w 117"/>
              <a:gd name="T13" fmla="*/ 59 h 123"/>
              <a:gd name="T14" fmla="*/ 24 w 117"/>
              <a:gd name="T15" fmla="*/ 83 h 123"/>
              <a:gd name="T16" fmla="*/ 20 w 117"/>
              <a:gd name="T17" fmla="*/ 88 h 123"/>
              <a:gd name="T18" fmla="*/ 20 w 117"/>
              <a:gd name="T19" fmla="*/ 94 h 123"/>
              <a:gd name="T20" fmla="*/ 24 w 117"/>
              <a:gd name="T21" fmla="*/ 100 h 123"/>
              <a:gd name="T22" fmla="*/ 27 w 117"/>
              <a:gd name="T23" fmla="*/ 102 h 123"/>
              <a:gd name="T24" fmla="*/ 33 w 117"/>
              <a:gd name="T25" fmla="*/ 104 h 123"/>
              <a:gd name="T26" fmla="*/ 38 w 117"/>
              <a:gd name="T27" fmla="*/ 102 h 123"/>
              <a:gd name="T28" fmla="*/ 51 w 117"/>
              <a:gd name="T29" fmla="*/ 91 h 123"/>
              <a:gd name="T30" fmla="*/ 58 w 117"/>
              <a:gd name="T31" fmla="*/ 88 h 123"/>
              <a:gd name="T32" fmla="*/ 65 w 117"/>
              <a:gd name="T33" fmla="*/ 91 h 123"/>
              <a:gd name="T34" fmla="*/ 67 w 117"/>
              <a:gd name="T35" fmla="*/ 97 h 123"/>
              <a:gd name="T36" fmla="*/ 65 w 117"/>
              <a:gd name="T37" fmla="*/ 104 h 123"/>
              <a:gd name="T38" fmla="*/ 45 w 117"/>
              <a:gd name="T39" fmla="*/ 121 h 123"/>
              <a:gd name="T40" fmla="*/ 33 w 117"/>
              <a:gd name="T41" fmla="*/ 123 h 123"/>
              <a:gd name="T42" fmla="*/ 11 w 117"/>
              <a:gd name="T43" fmla="*/ 114 h 123"/>
              <a:gd name="T44" fmla="*/ 3 w 117"/>
              <a:gd name="T45" fmla="*/ 102 h 123"/>
              <a:gd name="T46" fmla="*/ 3 w 117"/>
              <a:gd name="T47" fmla="*/ 79 h 123"/>
              <a:gd name="T48" fmla="*/ 32 w 117"/>
              <a:gd name="T49" fmla="*/ 47 h 123"/>
              <a:gd name="T50" fmla="*/ 54 w 117"/>
              <a:gd name="T51" fmla="*/ 38 h 123"/>
              <a:gd name="T52" fmla="*/ 97 w 117"/>
              <a:gd name="T53" fmla="*/ 3 h 123"/>
              <a:gd name="T54" fmla="*/ 108 w 117"/>
              <a:gd name="T55" fmla="*/ 9 h 123"/>
              <a:gd name="T56" fmla="*/ 117 w 117"/>
              <a:gd name="T57" fmla="*/ 32 h 123"/>
              <a:gd name="T58" fmla="*/ 108 w 117"/>
              <a:gd name="T59" fmla="*/ 54 h 123"/>
              <a:gd name="T60" fmla="*/ 75 w 117"/>
              <a:gd name="T61" fmla="*/ 83 h 123"/>
              <a:gd name="T62" fmla="*/ 63 w 117"/>
              <a:gd name="T63" fmla="*/ 85 h 123"/>
              <a:gd name="T64" fmla="*/ 42 w 117"/>
              <a:gd name="T65" fmla="*/ 76 h 123"/>
              <a:gd name="T66" fmla="*/ 54 w 117"/>
              <a:gd name="T67" fmla="*/ 62 h 123"/>
              <a:gd name="T68" fmla="*/ 58 w 117"/>
              <a:gd name="T69" fmla="*/ 64 h 123"/>
              <a:gd name="T70" fmla="*/ 63 w 117"/>
              <a:gd name="T71" fmla="*/ 66 h 123"/>
              <a:gd name="T72" fmla="*/ 70 w 117"/>
              <a:gd name="T73" fmla="*/ 64 h 123"/>
              <a:gd name="T74" fmla="*/ 95 w 117"/>
              <a:gd name="T75" fmla="*/ 41 h 123"/>
              <a:gd name="T76" fmla="*/ 97 w 117"/>
              <a:gd name="T77" fmla="*/ 36 h 123"/>
              <a:gd name="T78" fmla="*/ 97 w 117"/>
              <a:gd name="T79" fmla="*/ 29 h 123"/>
              <a:gd name="T80" fmla="*/ 95 w 117"/>
              <a:gd name="T81" fmla="*/ 24 h 123"/>
              <a:gd name="T82" fmla="*/ 91 w 117"/>
              <a:gd name="T83" fmla="*/ 21 h 123"/>
              <a:gd name="T84" fmla="*/ 86 w 117"/>
              <a:gd name="T85" fmla="*/ 19 h 123"/>
              <a:gd name="T86" fmla="*/ 79 w 117"/>
              <a:gd name="T87" fmla="*/ 21 h 123"/>
              <a:gd name="T88" fmla="*/ 67 w 117"/>
              <a:gd name="T89" fmla="*/ 32 h 123"/>
              <a:gd name="T90" fmla="*/ 61 w 117"/>
              <a:gd name="T91" fmla="*/ 34 h 123"/>
              <a:gd name="T92" fmla="*/ 54 w 117"/>
              <a:gd name="T93" fmla="*/ 32 h 123"/>
              <a:gd name="T94" fmla="*/ 51 w 117"/>
              <a:gd name="T95" fmla="*/ 25 h 123"/>
              <a:gd name="T96" fmla="*/ 54 w 117"/>
              <a:gd name="T97" fmla="*/ 19 h 123"/>
              <a:gd name="T98" fmla="*/ 74 w 117"/>
              <a:gd name="T9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123">
                <a:moveTo>
                  <a:pt x="54" y="38"/>
                </a:moveTo>
                <a:lnTo>
                  <a:pt x="61" y="38"/>
                </a:lnTo>
                <a:lnTo>
                  <a:pt x="66" y="41"/>
                </a:lnTo>
                <a:lnTo>
                  <a:pt x="72" y="43"/>
                </a:lnTo>
                <a:lnTo>
                  <a:pt x="75" y="45"/>
                </a:lnTo>
                <a:lnTo>
                  <a:pt x="76" y="47"/>
                </a:lnTo>
                <a:lnTo>
                  <a:pt x="78" y="47"/>
                </a:lnTo>
                <a:lnTo>
                  <a:pt x="63" y="62"/>
                </a:lnTo>
                <a:lnTo>
                  <a:pt x="62" y="60"/>
                </a:lnTo>
                <a:lnTo>
                  <a:pt x="61" y="59"/>
                </a:lnTo>
                <a:lnTo>
                  <a:pt x="57" y="58"/>
                </a:lnTo>
                <a:lnTo>
                  <a:pt x="54" y="57"/>
                </a:lnTo>
                <a:lnTo>
                  <a:pt x="51" y="58"/>
                </a:lnTo>
                <a:lnTo>
                  <a:pt x="49" y="59"/>
                </a:lnTo>
                <a:lnTo>
                  <a:pt x="46" y="60"/>
                </a:lnTo>
                <a:lnTo>
                  <a:pt x="24" y="83"/>
                </a:lnTo>
                <a:lnTo>
                  <a:pt x="21" y="85"/>
                </a:lnTo>
                <a:lnTo>
                  <a:pt x="20" y="88"/>
                </a:lnTo>
                <a:lnTo>
                  <a:pt x="20" y="91"/>
                </a:lnTo>
                <a:lnTo>
                  <a:pt x="20" y="94"/>
                </a:lnTo>
                <a:lnTo>
                  <a:pt x="21" y="97"/>
                </a:lnTo>
                <a:lnTo>
                  <a:pt x="24" y="100"/>
                </a:lnTo>
                <a:lnTo>
                  <a:pt x="24" y="100"/>
                </a:lnTo>
                <a:lnTo>
                  <a:pt x="27" y="102"/>
                </a:lnTo>
                <a:lnTo>
                  <a:pt x="31" y="104"/>
                </a:lnTo>
                <a:lnTo>
                  <a:pt x="33" y="104"/>
                </a:lnTo>
                <a:lnTo>
                  <a:pt x="36" y="104"/>
                </a:lnTo>
                <a:lnTo>
                  <a:pt x="38" y="102"/>
                </a:lnTo>
                <a:lnTo>
                  <a:pt x="41" y="100"/>
                </a:lnTo>
                <a:lnTo>
                  <a:pt x="51" y="91"/>
                </a:lnTo>
                <a:lnTo>
                  <a:pt x="54" y="89"/>
                </a:lnTo>
                <a:lnTo>
                  <a:pt x="58" y="88"/>
                </a:lnTo>
                <a:lnTo>
                  <a:pt x="61" y="89"/>
                </a:lnTo>
                <a:lnTo>
                  <a:pt x="65" y="91"/>
                </a:lnTo>
                <a:lnTo>
                  <a:pt x="66" y="94"/>
                </a:lnTo>
                <a:lnTo>
                  <a:pt x="67" y="97"/>
                </a:lnTo>
                <a:lnTo>
                  <a:pt x="66" y="101"/>
                </a:lnTo>
                <a:lnTo>
                  <a:pt x="65" y="104"/>
                </a:lnTo>
                <a:lnTo>
                  <a:pt x="55" y="114"/>
                </a:lnTo>
                <a:lnTo>
                  <a:pt x="45" y="121"/>
                </a:lnTo>
                <a:lnTo>
                  <a:pt x="33" y="123"/>
                </a:lnTo>
                <a:lnTo>
                  <a:pt x="33" y="123"/>
                </a:lnTo>
                <a:lnTo>
                  <a:pt x="21" y="121"/>
                </a:lnTo>
                <a:lnTo>
                  <a:pt x="11" y="114"/>
                </a:lnTo>
                <a:lnTo>
                  <a:pt x="10" y="113"/>
                </a:lnTo>
                <a:lnTo>
                  <a:pt x="3" y="102"/>
                </a:lnTo>
                <a:lnTo>
                  <a:pt x="0" y="91"/>
                </a:lnTo>
                <a:lnTo>
                  <a:pt x="3" y="79"/>
                </a:lnTo>
                <a:lnTo>
                  <a:pt x="10" y="70"/>
                </a:lnTo>
                <a:lnTo>
                  <a:pt x="32" y="47"/>
                </a:lnTo>
                <a:lnTo>
                  <a:pt x="42" y="40"/>
                </a:lnTo>
                <a:lnTo>
                  <a:pt x="54" y="38"/>
                </a:lnTo>
                <a:close/>
                <a:moveTo>
                  <a:pt x="86" y="0"/>
                </a:moveTo>
                <a:lnTo>
                  <a:pt x="97" y="3"/>
                </a:lnTo>
                <a:lnTo>
                  <a:pt x="107" y="9"/>
                </a:lnTo>
                <a:lnTo>
                  <a:pt x="108" y="9"/>
                </a:lnTo>
                <a:lnTo>
                  <a:pt x="114" y="20"/>
                </a:lnTo>
                <a:lnTo>
                  <a:pt x="117" y="32"/>
                </a:lnTo>
                <a:lnTo>
                  <a:pt x="114" y="43"/>
                </a:lnTo>
                <a:lnTo>
                  <a:pt x="108" y="54"/>
                </a:lnTo>
                <a:lnTo>
                  <a:pt x="86" y="76"/>
                </a:lnTo>
                <a:lnTo>
                  <a:pt x="75" y="83"/>
                </a:lnTo>
                <a:lnTo>
                  <a:pt x="63" y="85"/>
                </a:lnTo>
                <a:lnTo>
                  <a:pt x="63" y="85"/>
                </a:lnTo>
                <a:lnTo>
                  <a:pt x="51" y="83"/>
                </a:lnTo>
                <a:lnTo>
                  <a:pt x="42" y="76"/>
                </a:lnTo>
                <a:lnTo>
                  <a:pt x="41" y="75"/>
                </a:lnTo>
                <a:lnTo>
                  <a:pt x="54" y="62"/>
                </a:lnTo>
                <a:lnTo>
                  <a:pt x="55" y="63"/>
                </a:lnTo>
                <a:lnTo>
                  <a:pt x="58" y="64"/>
                </a:lnTo>
                <a:lnTo>
                  <a:pt x="61" y="66"/>
                </a:lnTo>
                <a:lnTo>
                  <a:pt x="63" y="66"/>
                </a:lnTo>
                <a:lnTo>
                  <a:pt x="67" y="66"/>
                </a:lnTo>
                <a:lnTo>
                  <a:pt x="70" y="64"/>
                </a:lnTo>
                <a:lnTo>
                  <a:pt x="72" y="63"/>
                </a:lnTo>
                <a:lnTo>
                  <a:pt x="95" y="41"/>
                </a:lnTo>
                <a:lnTo>
                  <a:pt x="96" y="38"/>
                </a:lnTo>
                <a:lnTo>
                  <a:pt x="97" y="36"/>
                </a:lnTo>
                <a:lnTo>
                  <a:pt x="97" y="32"/>
                </a:lnTo>
                <a:lnTo>
                  <a:pt x="97" y="29"/>
                </a:lnTo>
                <a:lnTo>
                  <a:pt x="96" y="26"/>
                </a:lnTo>
                <a:lnTo>
                  <a:pt x="95" y="24"/>
                </a:lnTo>
                <a:lnTo>
                  <a:pt x="93" y="22"/>
                </a:lnTo>
                <a:lnTo>
                  <a:pt x="91" y="21"/>
                </a:lnTo>
                <a:lnTo>
                  <a:pt x="88" y="20"/>
                </a:lnTo>
                <a:lnTo>
                  <a:pt x="86" y="19"/>
                </a:lnTo>
                <a:lnTo>
                  <a:pt x="82" y="20"/>
                </a:lnTo>
                <a:lnTo>
                  <a:pt x="79" y="21"/>
                </a:lnTo>
                <a:lnTo>
                  <a:pt x="76" y="22"/>
                </a:lnTo>
                <a:lnTo>
                  <a:pt x="67" y="32"/>
                </a:lnTo>
                <a:lnTo>
                  <a:pt x="65" y="34"/>
                </a:lnTo>
                <a:lnTo>
                  <a:pt x="61" y="34"/>
                </a:lnTo>
                <a:lnTo>
                  <a:pt x="57" y="34"/>
                </a:lnTo>
                <a:lnTo>
                  <a:pt x="54" y="32"/>
                </a:lnTo>
                <a:lnTo>
                  <a:pt x="51" y="29"/>
                </a:lnTo>
                <a:lnTo>
                  <a:pt x="51" y="25"/>
                </a:lnTo>
                <a:lnTo>
                  <a:pt x="51" y="21"/>
                </a:lnTo>
                <a:lnTo>
                  <a:pt x="54" y="19"/>
                </a:lnTo>
                <a:lnTo>
                  <a:pt x="63" y="9"/>
                </a:lnTo>
                <a:lnTo>
                  <a:pt x="74" y="3"/>
                </a:lnTo>
                <a:lnTo>
                  <a:pt x="86" y="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a typeface="宋体" panose="02010600030101010101" pitchFamily="2" charset="-122"/>
            </a:endParaRPr>
          </a:p>
        </p:txBody>
      </p:sp>
      <p:sp>
        <p:nvSpPr>
          <p:cNvPr id="51" name="Freeform 219"/>
          <p:cNvSpPr>
            <a:spLocks noChangeAspect="1" noEditPoints="1"/>
          </p:cNvSpPr>
          <p:nvPr/>
        </p:nvSpPr>
        <p:spPr bwMode="auto">
          <a:xfrm>
            <a:off x="6348077" y="2458518"/>
            <a:ext cx="280630" cy="360000"/>
          </a:xfrm>
          <a:custGeom>
            <a:avLst/>
            <a:gdLst>
              <a:gd name="T0" fmla="*/ 49 w 99"/>
              <a:gd name="T1" fmla="*/ 17 h 127"/>
              <a:gd name="T2" fmla="*/ 36 w 99"/>
              <a:gd name="T3" fmla="*/ 21 h 127"/>
              <a:gd name="T4" fmla="*/ 26 w 99"/>
              <a:gd name="T5" fmla="*/ 31 h 127"/>
              <a:gd name="T6" fmla="*/ 22 w 99"/>
              <a:gd name="T7" fmla="*/ 46 h 127"/>
              <a:gd name="T8" fmla="*/ 26 w 99"/>
              <a:gd name="T9" fmla="*/ 60 h 127"/>
              <a:gd name="T10" fmla="*/ 36 w 99"/>
              <a:gd name="T11" fmla="*/ 69 h 127"/>
              <a:gd name="T12" fmla="*/ 49 w 99"/>
              <a:gd name="T13" fmla="*/ 73 h 127"/>
              <a:gd name="T14" fmla="*/ 64 w 99"/>
              <a:gd name="T15" fmla="*/ 69 h 127"/>
              <a:gd name="T16" fmla="*/ 74 w 99"/>
              <a:gd name="T17" fmla="*/ 60 h 127"/>
              <a:gd name="T18" fmla="*/ 78 w 99"/>
              <a:gd name="T19" fmla="*/ 46 h 127"/>
              <a:gd name="T20" fmla="*/ 74 w 99"/>
              <a:gd name="T21" fmla="*/ 31 h 127"/>
              <a:gd name="T22" fmla="*/ 64 w 99"/>
              <a:gd name="T23" fmla="*/ 21 h 127"/>
              <a:gd name="T24" fmla="*/ 49 w 99"/>
              <a:gd name="T25" fmla="*/ 17 h 127"/>
              <a:gd name="T26" fmla="*/ 49 w 99"/>
              <a:gd name="T27" fmla="*/ 0 h 127"/>
              <a:gd name="T28" fmla="*/ 69 w 99"/>
              <a:gd name="T29" fmla="*/ 4 h 127"/>
              <a:gd name="T30" fmla="*/ 85 w 99"/>
              <a:gd name="T31" fmla="*/ 14 h 127"/>
              <a:gd name="T32" fmla="*/ 95 w 99"/>
              <a:gd name="T33" fmla="*/ 30 h 127"/>
              <a:gd name="T34" fmla="*/ 99 w 99"/>
              <a:gd name="T35" fmla="*/ 50 h 127"/>
              <a:gd name="T36" fmla="*/ 99 w 99"/>
              <a:gd name="T37" fmla="*/ 55 h 127"/>
              <a:gd name="T38" fmla="*/ 97 w 99"/>
              <a:gd name="T39" fmla="*/ 72 h 127"/>
              <a:gd name="T40" fmla="*/ 89 w 99"/>
              <a:gd name="T41" fmla="*/ 89 h 127"/>
              <a:gd name="T42" fmla="*/ 80 w 99"/>
              <a:gd name="T43" fmla="*/ 102 h 127"/>
              <a:gd name="T44" fmla="*/ 69 w 99"/>
              <a:gd name="T45" fmla="*/ 113 h 127"/>
              <a:gd name="T46" fmla="*/ 60 w 99"/>
              <a:gd name="T47" fmla="*/ 120 h 127"/>
              <a:gd name="T48" fmla="*/ 53 w 99"/>
              <a:gd name="T49" fmla="*/ 126 h 127"/>
              <a:gd name="T50" fmla="*/ 51 w 99"/>
              <a:gd name="T51" fmla="*/ 127 h 127"/>
              <a:gd name="T52" fmla="*/ 48 w 99"/>
              <a:gd name="T53" fmla="*/ 126 h 127"/>
              <a:gd name="T54" fmla="*/ 43 w 99"/>
              <a:gd name="T55" fmla="*/ 122 h 127"/>
              <a:gd name="T56" fmla="*/ 34 w 99"/>
              <a:gd name="T57" fmla="*/ 115 h 127"/>
              <a:gd name="T58" fmla="*/ 25 w 99"/>
              <a:gd name="T59" fmla="*/ 106 h 127"/>
              <a:gd name="T60" fmla="*/ 15 w 99"/>
              <a:gd name="T61" fmla="*/ 94 h 127"/>
              <a:gd name="T62" fmla="*/ 8 w 99"/>
              <a:gd name="T63" fmla="*/ 80 h 127"/>
              <a:gd name="T64" fmla="*/ 2 w 99"/>
              <a:gd name="T65" fmla="*/ 65 h 127"/>
              <a:gd name="T66" fmla="*/ 1 w 99"/>
              <a:gd name="T67" fmla="*/ 58 h 127"/>
              <a:gd name="T68" fmla="*/ 0 w 99"/>
              <a:gd name="T69" fmla="*/ 50 h 127"/>
              <a:gd name="T70" fmla="*/ 4 w 99"/>
              <a:gd name="T71" fmla="*/ 30 h 127"/>
              <a:gd name="T72" fmla="*/ 14 w 99"/>
              <a:gd name="T73" fmla="*/ 14 h 127"/>
              <a:gd name="T74" fmla="*/ 30 w 99"/>
              <a:gd name="T75" fmla="*/ 4 h 127"/>
              <a:gd name="T76" fmla="*/ 49 w 99"/>
              <a:gd name="T7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127">
                <a:moveTo>
                  <a:pt x="49" y="17"/>
                </a:moveTo>
                <a:lnTo>
                  <a:pt x="36" y="21"/>
                </a:lnTo>
                <a:lnTo>
                  <a:pt x="26" y="31"/>
                </a:lnTo>
                <a:lnTo>
                  <a:pt x="22" y="46"/>
                </a:lnTo>
                <a:lnTo>
                  <a:pt x="26" y="60"/>
                </a:lnTo>
                <a:lnTo>
                  <a:pt x="36" y="69"/>
                </a:lnTo>
                <a:lnTo>
                  <a:pt x="49" y="73"/>
                </a:lnTo>
                <a:lnTo>
                  <a:pt x="64" y="69"/>
                </a:lnTo>
                <a:lnTo>
                  <a:pt x="74" y="60"/>
                </a:lnTo>
                <a:lnTo>
                  <a:pt x="78" y="46"/>
                </a:lnTo>
                <a:lnTo>
                  <a:pt x="74" y="31"/>
                </a:lnTo>
                <a:lnTo>
                  <a:pt x="64" y="21"/>
                </a:lnTo>
                <a:lnTo>
                  <a:pt x="49" y="17"/>
                </a:lnTo>
                <a:close/>
                <a:moveTo>
                  <a:pt x="49" y="0"/>
                </a:moveTo>
                <a:lnTo>
                  <a:pt x="69" y="4"/>
                </a:lnTo>
                <a:lnTo>
                  <a:pt x="85" y="14"/>
                </a:lnTo>
                <a:lnTo>
                  <a:pt x="95" y="30"/>
                </a:lnTo>
                <a:lnTo>
                  <a:pt x="99" y="50"/>
                </a:lnTo>
                <a:lnTo>
                  <a:pt x="99" y="55"/>
                </a:lnTo>
                <a:lnTo>
                  <a:pt x="97" y="72"/>
                </a:lnTo>
                <a:lnTo>
                  <a:pt x="89" y="89"/>
                </a:lnTo>
                <a:lnTo>
                  <a:pt x="80" y="102"/>
                </a:lnTo>
                <a:lnTo>
                  <a:pt x="69" y="113"/>
                </a:lnTo>
                <a:lnTo>
                  <a:pt x="60" y="120"/>
                </a:lnTo>
                <a:lnTo>
                  <a:pt x="53" y="126"/>
                </a:lnTo>
                <a:lnTo>
                  <a:pt x="51" y="127"/>
                </a:lnTo>
                <a:lnTo>
                  <a:pt x="48" y="126"/>
                </a:lnTo>
                <a:lnTo>
                  <a:pt x="43" y="122"/>
                </a:lnTo>
                <a:lnTo>
                  <a:pt x="34" y="115"/>
                </a:lnTo>
                <a:lnTo>
                  <a:pt x="25" y="106"/>
                </a:lnTo>
                <a:lnTo>
                  <a:pt x="15" y="94"/>
                </a:lnTo>
                <a:lnTo>
                  <a:pt x="8" y="80"/>
                </a:lnTo>
                <a:lnTo>
                  <a:pt x="2" y="65"/>
                </a:lnTo>
                <a:lnTo>
                  <a:pt x="1" y="58"/>
                </a:lnTo>
                <a:lnTo>
                  <a:pt x="0" y="50"/>
                </a:lnTo>
                <a:lnTo>
                  <a:pt x="4" y="30"/>
                </a:lnTo>
                <a:lnTo>
                  <a:pt x="14" y="14"/>
                </a:lnTo>
                <a:lnTo>
                  <a:pt x="30" y="4"/>
                </a:lnTo>
                <a:lnTo>
                  <a:pt x="49" y="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a typeface="宋体" panose="02010600030101010101" pitchFamily="2" charset="-122"/>
            </a:endParaRPr>
          </a:p>
        </p:txBody>
      </p:sp>
      <p:sp>
        <p:nvSpPr>
          <p:cNvPr id="52" name="Freeform 221"/>
          <p:cNvSpPr>
            <a:spLocks noChangeAspect="1"/>
          </p:cNvSpPr>
          <p:nvPr/>
        </p:nvSpPr>
        <p:spPr bwMode="auto">
          <a:xfrm>
            <a:off x="8284803" y="2458518"/>
            <a:ext cx="375125" cy="360000"/>
          </a:xfrm>
          <a:custGeom>
            <a:avLst/>
            <a:gdLst>
              <a:gd name="T0" fmla="*/ 61 w 124"/>
              <a:gd name="T1" fmla="*/ 0 h 119"/>
              <a:gd name="T2" fmla="*/ 82 w 124"/>
              <a:gd name="T3" fmla="*/ 38 h 119"/>
              <a:gd name="T4" fmla="*/ 124 w 124"/>
              <a:gd name="T5" fmla="*/ 45 h 119"/>
              <a:gd name="T6" fmla="*/ 95 w 124"/>
              <a:gd name="T7" fmla="*/ 77 h 119"/>
              <a:gd name="T8" fmla="*/ 101 w 124"/>
              <a:gd name="T9" fmla="*/ 119 h 119"/>
              <a:gd name="T10" fmla="*/ 61 w 124"/>
              <a:gd name="T11" fmla="*/ 100 h 119"/>
              <a:gd name="T12" fmla="*/ 23 w 124"/>
              <a:gd name="T13" fmla="*/ 119 h 119"/>
              <a:gd name="T14" fmla="*/ 29 w 124"/>
              <a:gd name="T15" fmla="*/ 77 h 119"/>
              <a:gd name="T16" fmla="*/ 0 w 124"/>
              <a:gd name="T17" fmla="*/ 45 h 119"/>
              <a:gd name="T18" fmla="*/ 42 w 124"/>
              <a:gd name="T19" fmla="*/ 38 h 119"/>
              <a:gd name="T20" fmla="*/ 61 w 124"/>
              <a:gd name="T2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119">
                <a:moveTo>
                  <a:pt x="61" y="0"/>
                </a:moveTo>
                <a:lnTo>
                  <a:pt x="82" y="38"/>
                </a:lnTo>
                <a:lnTo>
                  <a:pt x="124" y="45"/>
                </a:lnTo>
                <a:lnTo>
                  <a:pt x="95" y="77"/>
                </a:lnTo>
                <a:lnTo>
                  <a:pt x="101" y="119"/>
                </a:lnTo>
                <a:lnTo>
                  <a:pt x="61" y="100"/>
                </a:lnTo>
                <a:lnTo>
                  <a:pt x="23" y="119"/>
                </a:lnTo>
                <a:lnTo>
                  <a:pt x="29" y="77"/>
                </a:lnTo>
                <a:lnTo>
                  <a:pt x="0" y="45"/>
                </a:lnTo>
                <a:lnTo>
                  <a:pt x="42" y="38"/>
                </a:lnTo>
                <a:lnTo>
                  <a:pt x="61" y="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ea typeface="宋体" panose="02010600030101010101" pitchFamily="2" charset="-122"/>
            </a:endParaRPr>
          </a:p>
        </p:txBody>
      </p:sp>
      <p:sp>
        <p:nvSpPr>
          <p:cNvPr id="53" name="文本框 52"/>
          <p:cNvSpPr txBox="1"/>
          <p:nvPr/>
        </p:nvSpPr>
        <p:spPr>
          <a:xfrm>
            <a:off x="3259198" y="3438202"/>
            <a:ext cx="2487748" cy="707886"/>
          </a:xfrm>
          <a:prstGeom prst="rect">
            <a:avLst/>
          </a:prstGeom>
          <a:noFill/>
        </p:spPr>
        <p:txBody>
          <a:bodyPr wrap="square" rtlCol="0">
            <a:spAutoFit/>
          </a:bodyPr>
          <a:lstStyle/>
          <a:p>
            <a:r>
              <a:rPr lang="en-US" altLang="zh-CN" sz="2000" b="1" dirty="0" smtClean="0">
                <a:solidFill>
                  <a:schemeClr val="bg1"/>
                </a:solidFill>
              </a:rPr>
              <a:t>Five </a:t>
            </a:r>
            <a:r>
              <a:rPr lang="en-US" altLang="zh-CN" sz="2000" b="1" dirty="0" err="1" smtClean="0">
                <a:solidFill>
                  <a:schemeClr val="bg1"/>
                </a:solidFill>
              </a:rPr>
              <a:t>pretrained</a:t>
            </a:r>
            <a:r>
              <a:rPr lang="en-US" altLang="zh-CN" sz="2000" b="1" dirty="0" smtClean="0">
                <a:solidFill>
                  <a:schemeClr val="bg1"/>
                </a:solidFill>
              </a:rPr>
              <a:t> </a:t>
            </a:r>
            <a:r>
              <a:rPr lang="en-US" altLang="zh-CN" sz="2000" b="1" dirty="0">
                <a:solidFill>
                  <a:schemeClr val="bg1"/>
                </a:solidFill>
              </a:rPr>
              <a:t>layers of hidden units</a:t>
            </a:r>
          </a:p>
        </p:txBody>
      </p:sp>
      <p:sp>
        <p:nvSpPr>
          <p:cNvPr id="54" name="文本框 53"/>
          <p:cNvSpPr txBox="1"/>
          <p:nvPr/>
        </p:nvSpPr>
        <p:spPr>
          <a:xfrm>
            <a:off x="3054856" y="2453852"/>
            <a:ext cx="1202573" cy="369332"/>
          </a:xfrm>
          <a:prstGeom prst="rect">
            <a:avLst/>
          </a:prstGeom>
          <a:noFill/>
        </p:spPr>
        <p:txBody>
          <a:bodyPr wrap="none" rtlCol="0">
            <a:spAutoFit/>
          </a:bodyPr>
          <a:lstStyle/>
          <a:p>
            <a:r>
              <a:rPr lang="en-US" altLang="zh-CN" dirty="0">
                <a:solidFill>
                  <a:prstClr val="white"/>
                </a:solidFill>
                <a:ea typeface="宋体" panose="02010600030101010101" pitchFamily="2" charset="-122"/>
              </a:rPr>
              <a:t>DBN-DNNs</a:t>
            </a:r>
            <a:endParaRPr lang="zh-CN" altLang="en-US" dirty="0">
              <a:solidFill>
                <a:prstClr val="white"/>
              </a:solidFill>
              <a:ea typeface="宋体" panose="02010600030101010101" pitchFamily="2" charset="-122"/>
            </a:endParaRPr>
          </a:p>
        </p:txBody>
      </p:sp>
      <p:cxnSp>
        <p:nvCxnSpPr>
          <p:cNvPr id="55" name="直接连接符 54"/>
          <p:cNvCxnSpPr/>
          <p:nvPr/>
        </p:nvCxnSpPr>
        <p:spPr>
          <a:xfrm>
            <a:off x="5746946" y="2638518"/>
            <a:ext cx="0" cy="1440000"/>
          </a:xfrm>
          <a:prstGeom prst="line">
            <a:avLst/>
          </a:prstGeom>
          <a:noFill/>
          <a:ln w="19050" cap="flat" cmpd="sng" algn="ctr">
            <a:solidFill>
              <a:sysClr val="windowText" lastClr="000000">
                <a:lumMod val="75000"/>
                <a:lumOff val="25000"/>
              </a:sysClr>
            </a:solidFill>
            <a:prstDash val="solid"/>
            <a:miter lim="800000"/>
            <a:headEnd type="oval" w="med" len="med"/>
            <a:tailEnd type="oval" w="med" len="med"/>
          </a:ln>
          <a:effectLst/>
        </p:spPr>
      </p:cxnSp>
      <p:cxnSp>
        <p:nvCxnSpPr>
          <p:cNvPr id="56" name="直接连接符 55"/>
          <p:cNvCxnSpPr/>
          <p:nvPr/>
        </p:nvCxnSpPr>
        <p:spPr>
          <a:xfrm>
            <a:off x="6736914" y="2638518"/>
            <a:ext cx="0" cy="2160000"/>
          </a:xfrm>
          <a:prstGeom prst="line">
            <a:avLst/>
          </a:prstGeom>
          <a:noFill/>
          <a:ln w="19050" cap="flat" cmpd="sng" algn="ctr">
            <a:solidFill>
              <a:sysClr val="windowText" lastClr="000000">
                <a:lumMod val="75000"/>
                <a:lumOff val="25000"/>
              </a:sysClr>
            </a:solidFill>
            <a:prstDash val="solid"/>
            <a:miter lim="800000"/>
            <a:headEnd type="oval" w="med" len="med"/>
            <a:tailEnd type="oval" w="med" len="med"/>
          </a:ln>
          <a:effectLst/>
        </p:spPr>
      </p:cxnSp>
      <p:cxnSp>
        <p:nvCxnSpPr>
          <p:cNvPr id="57" name="直接连接符 56"/>
          <p:cNvCxnSpPr/>
          <p:nvPr/>
        </p:nvCxnSpPr>
        <p:spPr>
          <a:xfrm>
            <a:off x="7726882" y="2638518"/>
            <a:ext cx="0" cy="2880000"/>
          </a:xfrm>
          <a:prstGeom prst="line">
            <a:avLst/>
          </a:prstGeom>
          <a:noFill/>
          <a:ln w="19050" cap="flat" cmpd="sng" algn="ctr">
            <a:solidFill>
              <a:sysClr val="windowText" lastClr="000000">
                <a:lumMod val="75000"/>
                <a:lumOff val="25000"/>
              </a:sysClr>
            </a:solidFill>
            <a:prstDash val="solid"/>
            <a:miter lim="800000"/>
            <a:headEnd type="oval" w="med" len="med"/>
            <a:tailEnd type="oval" w="med" len="med"/>
          </a:ln>
          <a:effectLst/>
        </p:spPr>
      </p:cxnSp>
      <p:cxnSp>
        <p:nvCxnSpPr>
          <p:cNvPr id="58" name="直接连接符 57"/>
          <p:cNvCxnSpPr/>
          <p:nvPr/>
        </p:nvCxnSpPr>
        <p:spPr>
          <a:xfrm>
            <a:off x="9251039" y="2636215"/>
            <a:ext cx="0" cy="3600000"/>
          </a:xfrm>
          <a:prstGeom prst="line">
            <a:avLst/>
          </a:prstGeom>
          <a:noFill/>
          <a:ln w="19050" cap="flat" cmpd="sng" algn="ctr">
            <a:solidFill>
              <a:sysClr val="windowText" lastClr="000000">
                <a:lumMod val="75000"/>
                <a:lumOff val="25000"/>
              </a:sysClr>
            </a:solidFill>
            <a:prstDash val="solid"/>
            <a:miter lim="800000"/>
            <a:headEnd type="oval" w="med" len="med"/>
            <a:tailEnd type="oval" w="med" len="med"/>
          </a:ln>
          <a:effectLst/>
        </p:spPr>
      </p:cxnSp>
      <p:sp>
        <p:nvSpPr>
          <p:cNvPr id="59" name="文本框 58"/>
          <p:cNvSpPr txBox="1"/>
          <p:nvPr/>
        </p:nvSpPr>
        <p:spPr>
          <a:xfrm>
            <a:off x="4195063" y="4160504"/>
            <a:ext cx="2487748" cy="400110"/>
          </a:xfrm>
          <a:prstGeom prst="rect">
            <a:avLst/>
          </a:prstGeom>
          <a:noFill/>
        </p:spPr>
        <p:txBody>
          <a:bodyPr wrap="square" rtlCol="0">
            <a:spAutoFit/>
          </a:bodyPr>
          <a:lstStyle/>
          <a:p>
            <a:r>
              <a:rPr lang="en-US" altLang="zh-CN" sz="2000" b="1" dirty="0">
                <a:solidFill>
                  <a:schemeClr val="bg1"/>
                </a:solidFill>
              </a:rPr>
              <a:t>2,048 units per layer</a:t>
            </a:r>
          </a:p>
        </p:txBody>
      </p:sp>
      <p:sp>
        <p:nvSpPr>
          <p:cNvPr id="60" name="文本框 59"/>
          <p:cNvSpPr txBox="1"/>
          <p:nvPr/>
        </p:nvSpPr>
        <p:spPr>
          <a:xfrm>
            <a:off x="5384833" y="4634581"/>
            <a:ext cx="2487748" cy="1015663"/>
          </a:xfrm>
          <a:prstGeom prst="rect">
            <a:avLst/>
          </a:prstGeom>
          <a:noFill/>
        </p:spPr>
        <p:txBody>
          <a:bodyPr wrap="square" rtlCol="0">
            <a:spAutoFit/>
          </a:bodyPr>
          <a:lstStyle/>
          <a:p>
            <a:r>
              <a:rPr lang="en-US" altLang="zh-CN" sz="2000" b="1" dirty="0">
                <a:solidFill>
                  <a:schemeClr val="bg1"/>
                </a:solidFill>
              </a:rPr>
              <a:t>classify the central frame of an 11-frame </a:t>
            </a:r>
            <a:r>
              <a:rPr lang="en-US" altLang="zh-CN" sz="2000" b="1" dirty="0" smtClean="0">
                <a:solidFill>
                  <a:schemeClr val="bg1"/>
                </a:solidFill>
              </a:rPr>
              <a:t>acoustic context</a:t>
            </a:r>
            <a:endParaRPr lang="en-US" altLang="zh-CN" sz="2000" b="1" dirty="0">
              <a:solidFill>
                <a:schemeClr val="bg1"/>
              </a:solidFill>
            </a:endParaRPr>
          </a:p>
        </p:txBody>
      </p:sp>
      <p:sp>
        <p:nvSpPr>
          <p:cNvPr id="61" name="文本框 60"/>
          <p:cNvSpPr txBox="1"/>
          <p:nvPr/>
        </p:nvSpPr>
        <p:spPr>
          <a:xfrm>
            <a:off x="7118213" y="5575478"/>
            <a:ext cx="2487748" cy="1015663"/>
          </a:xfrm>
          <a:prstGeom prst="rect">
            <a:avLst/>
          </a:prstGeom>
          <a:noFill/>
        </p:spPr>
        <p:txBody>
          <a:bodyPr wrap="square" rtlCol="0">
            <a:spAutoFit/>
          </a:bodyPr>
          <a:lstStyle/>
          <a:p>
            <a:r>
              <a:rPr lang="en-US" altLang="zh-CN" sz="2000" b="1" dirty="0">
                <a:solidFill>
                  <a:schemeClr val="bg1"/>
                </a:solidFill>
              </a:rPr>
              <a:t>using 761 possible </a:t>
            </a:r>
            <a:r>
              <a:rPr lang="en-US" altLang="zh-CN" sz="2000" b="1" dirty="0" smtClean="0">
                <a:solidFill>
                  <a:schemeClr val="bg1"/>
                </a:solidFill>
              </a:rPr>
              <a:t>context-dependent states as targets</a:t>
            </a:r>
            <a:endParaRPr lang="en-US" altLang="zh-CN" sz="2000" b="1" dirty="0">
              <a:solidFill>
                <a:schemeClr val="bg1"/>
              </a:solidFill>
            </a:endParaRPr>
          </a:p>
        </p:txBody>
      </p:sp>
    </p:spTree>
    <p:extLst>
      <p:ext uri="{BB962C8B-B14F-4D97-AF65-F5344CB8AC3E}">
        <p14:creationId xmlns:p14="http://schemas.microsoft.com/office/powerpoint/2010/main" val="258286105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par>
                                <p:cTn id="19" presetID="10" presetClass="entr" presetSubtype="0" fill="hold"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fade">
                                      <p:cBhvr>
                                        <p:cTn id="21" dur="500"/>
                                        <p:tgtEl>
                                          <p:spTgt spid="5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fade">
                                      <p:cBhvr>
                                        <p:cTn id="24" dur="500"/>
                                        <p:tgtEl>
                                          <p:spTgt spid="5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500"/>
                                        <p:tgtEl>
                                          <p:spTgt spid="4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nodeType="with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fade">
                                      <p:cBhvr>
                                        <p:cTn id="35" dur="500"/>
                                        <p:tgtEl>
                                          <p:spTgt spid="5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5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500"/>
                                        <p:tgtEl>
                                          <p:spTgt spid="4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par>
                                <p:cTn id="47" presetID="10" presetClass="entr" presetSubtype="0" fill="hold" nodeType="with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500"/>
                                        <p:tgtEl>
                                          <p:spTgt spid="5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500"/>
                                        <p:tgtEl>
                                          <p:spTgt spid="6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2"/>
                                        </p:tgtEl>
                                        <p:attrNameLst>
                                          <p:attrName>style.visibility</p:attrName>
                                        </p:attrNameLst>
                                      </p:cBhvr>
                                      <p:to>
                                        <p:strVal val="visible"/>
                                      </p:to>
                                    </p:set>
                                    <p:animEffect transition="in" filter="fade">
                                      <p:cBhvr>
                                        <p:cTn id="60" dur="500"/>
                                        <p:tgtEl>
                                          <p:spTgt spid="52"/>
                                        </p:tgtEl>
                                      </p:cBhvr>
                                    </p:animEffect>
                                  </p:childTnLst>
                                </p:cTn>
                              </p:par>
                              <p:par>
                                <p:cTn id="61" presetID="10" presetClass="entr" presetSubtype="0" fill="hold" nodeType="with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fade">
                                      <p:cBhvr>
                                        <p:cTn id="63" dur="500"/>
                                        <p:tgtEl>
                                          <p:spTgt spid="5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1"/>
                                        </p:tgtEl>
                                        <p:attrNameLst>
                                          <p:attrName>style.visibility</p:attrName>
                                        </p:attrNameLst>
                                      </p:cBhvr>
                                      <p:to>
                                        <p:strVal val="visible"/>
                                      </p:to>
                                    </p:set>
                                    <p:animEffect transition="in" filter="fade">
                                      <p:cBhvr>
                                        <p:cTn id="66"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45" grpId="0" animBg="1"/>
      <p:bldP spid="46" grpId="0" animBg="1"/>
      <p:bldP spid="47" grpId="0" animBg="1"/>
      <p:bldP spid="48" grpId="0" animBg="1"/>
      <p:bldP spid="49" grpId="0" animBg="1"/>
      <p:bldP spid="50" grpId="0" animBg="1"/>
      <p:bldP spid="51" grpId="0" animBg="1"/>
      <p:bldP spid="52" grpId="0" animBg="1"/>
      <p:bldP spid="53" grpId="0"/>
      <p:bldP spid="54" grpId="0"/>
      <p:bldP spid="59" grpId="0"/>
      <p:bldP spid="60" grpId="0"/>
      <p:bldP spid="61"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77457" y="500390"/>
            <a:ext cx="4268665" cy="523220"/>
          </a:xfrm>
          <a:prstGeom prst="rect">
            <a:avLst/>
          </a:prstGeom>
          <a:noFill/>
        </p:spPr>
        <p:txBody>
          <a:bodyPr wrap="square" rtlCol="0">
            <a:spAutoFit/>
          </a:bodyPr>
          <a:lstStyle/>
          <a:p>
            <a:r>
              <a:rPr lang="en-US" altLang="zh-CN" sz="28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r>
              <a:rPr lang="en-US" altLang="zh-CN" sz="2800" b="1" dirty="0" smtClean="0">
                <a:solidFill>
                  <a:schemeClr val="bg1"/>
                </a:solidFill>
              </a:rPr>
              <a:t>3.1 BING-VOICE-SEARCH </a:t>
            </a:r>
            <a:r>
              <a:rPr lang="en-US" altLang="zh-CN" sz="2800" b="1" dirty="0">
                <a:solidFill>
                  <a:schemeClr val="bg1"/>
                </a:solidFill>
              </a:rPr>
              <a:t>SPEECH RECOGNITION TASK</a:t>
            </a:r>
          </a:p>
        </p:txBody>
      </p:sp>
      <p:sp>
        <p:nvSpPr>
          <p:cNvPr id="23" name="任意多边形 22"/>
          <p:cNvSpPr/>
          <p:nvPr/>
        </p:nvSpPr>
        <p:spPr>
          <a:xfrm>
            <a:off x="3829050" y="1737912"/>
            <a:ext cx="1872000" cy="1008112"/>
          </a:xfrm>
          <a:custGeom>
            <a:avLst/>
            <a:gdLst>
              <a:gd name="connsiteX0" fmla="*/ 0 w 1872208"/>
              <a:gd name="connsiteY0" fmla="*/ 0 h 1080120"/>
              <a:gd name="connsiteX1" fmla="*/ 1620180 w 1872208"/>
              <a:gd name="connsiteY1" fmla="*/ 0 h 1080120"/>
              <a:gd name="connsiteX2" fmla="*/ 1872208 w 1872208"/>
              <a:gd name="connsiteY2" fmla="*/ 252028 h 1080120"/>
              <a:gd name="connsiteX3" fmla="*/ 1872208 w 1872208"/>
              <a:gd name="connsiteY3" fmla="*/ 828092 h 1080120"/>
              <a:gd name="connsiteX4" fmla="*/ 1620180 w 1872208"/>
              <a:gd name="connsiteY4" fmla="*/ 1080120 h 1080120"/>
              <a:gd name="connsiteX5" fmla="*/ 0 w 1872208"/>
              <a:gd name="connsiteY5" fmla="*/ 108012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208" h="1080120">
                <a:moveTo>
                  <a:pt x="0" y="0"/>
                </a:moveTo>
                <a:lnTo>
                  <a:pt x="1620180" y="0"/>
                </a:lnTo>
                <a:lnTo>
                  <a:pt x="1872208" y="252028"/>
                </a:lnTo>
                <a:lnTo>
                  <a:pt x="1872208" y="828092"/>
                </a:lnTo>
                <a:lnTo>
                  <a:pt x="1620180" y="1080120"/>
                </a:lnTo>
                <a:lnTo>
                  <a:pt x="0" y="1080120"/>
                </a:lnTo>
                <a:close/>
              </a:path>
            </a:pathLst>
          </a:cu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4" name="任意多边形 23"/>
          <p:cNvSpPr/>
          <p:nvPr/>
        </p:nvSpPr>
        <p:spPr>
          <a:xfrm>
            <a:off x="7229401" y="1737912"/>
            <a:ext cx="2016000" cy="1008112"/>
          </a:xfrm>
          <a:custGeom>
            <a:avLst/>
            <a:gdLst>
              <a:gd name="connsiteX0" fmla="*/ 0 w 1769273"/>
              <a:gd name="connsiteY0" fmla="*/ 0 h 1008112"/>
              <a:gd name="connsiteX1" fmla="*/ 1517245 w 1769273"/>
              <a:gd name="connsiteY1" fmla="*/ 0 h 1008112"/>
              <a:gd name="connsiteX2" fmla="*/ 1769273 w 1769273"/>
              <a:gd name="connsiteY2" fmla="*/ 235226 h 1008112"/>
              <a:gd name="connsiteX3" fmla="*/ 1769273 w 1769273"/>
              <a:gd name="connsiteY3" fmla="*/ 772886 h 1008112"/>
              <a:gd name="connsiteX4" fmla="*/ 1517245 w 1769273"/>
              <a:gd name="connsiteY4" fmla="*/ 1008112 h 1008112"/>
              <a:gd name="connsiteX5" fmla="*/ 0 w 1769273"/>
              <a:gd name="connsiteY5" fmla="*/ 1008112 h 1008112"/>
              <a:gd name="connsiteX6" fmla="*/ 252028 w 1769273"/>
              <a:gd name="connsiteY6" fmla="*/ 772886 h 1008112"/>
              <a:gd name="connsiteX7" fmla="*/ 252028 w 1769273"/>
              <a:gd name="connsiteY7" fmla="*/ 235226 h 10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9273" h="1008112">
                <a:moveTo>
                  <a:pt x="0" y="0"/>
                </a:moveTo>
                <a:lnTo>
                  <a:pt x="1517245" y="0"/>
                </a:lnTo>
                <a:lnTo>
                  <a:pt x="1769273" y="235226"/>
                </a:lnTo>
                <a:lnTo>
                  <a:pt x="1769273" y="772886"/>
                </a:lnTo>
                <a:lnTo>
                  <a:pt x="1517245" y="1008112"/>
                </a:lnTo>
                <a:lnTo>
                  <a:pt x="0" y="1008112"/>
                </a:lnTo>
                <a:lnTo>
                  <a:pt x="252028" y="772886"/>
                </a:lnTo>
                <a:lnTo>
                  <a:pt x="252028" y="235226"/>
                </a:lnTo>
                <a:close/>
              </a:path>
            </a:pathLst>
          </a:cu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5" name="文本框 24"/>
          <p:cNvSpPr txBox="1"/>
          <p:nvPr/>
        </p:nvSpPr>
        <p:spPr>
          <a:xfrm>
            <a:off x="4160061" y="1930344"/>
            <a:ext cx="1209977" cy="646331"/>
          </a:xfrm>
          <a:prstGeom prst="rect">
            <a:avLst/>
          </a:prstGeom>
          <a:noFill/>
        </p:spPr>
        <p:txBody>
          <a:bodyPr wrap="square" rtlCol="0">
            <a:spAutoFit/>
          </a:bodyPr>
          <a:lstStyle/>
          <a:p>
            <a:pPr algn="ctr"/>
            <a:r>
              <a:rPr lang="en-US" altLang="zh-CN" sz="3600" b="1" dirty="0" smtClean="0">
                <a:solidFill>
                  <a:prstClr val="white"/>
                </a:solidFill>
                <a:ea typeface="宋体" panose="02010600030101010101" pitchFamily="2" charset="-122"/>
                <a:cs typeface="Arial" panose="020B0604020202020204" pitchFamily="34" charset="0"/>
              </a:rPr>
              <a:t>24H</a:t>
            </a:r>
            <a:endParaRPr lang="en-US" altLang="zh-CN" sz="2400" dirty="0" smtClean="0">
              <a:solidFill>
                <a:prstClr val="white"/>
              </a:solidFill>
              <a:ea typeface="宋体" panose="02010600030101010101" pitchFamily="2" charset="-122"/>
              <a:cs typeface="Arial" panose="020B0604020202020204" pitchFamily="34" charset="0"/>
            </a:endParaRPr>
          </a:p>
        </p:txBody>
      </p:sp>
      <p:sp>
        <p:nvSpPr>
          <p:cNvPr id="26" name="文本框 25"/>
          <p:cNvSpPr txBox="1"/>
          <p:nvPr/>
        </p:nvSpPr>
        <p:spPr>
          <a:xfrm>
            <a:off x="7632673" y="1930344"/>
            <a:ext cx="1188918" cy="584775"/>
          </a:xfrm>
          <a:prstGeom prst="rect">
            <a:avLst/>
          </a:prstGeom>
          <a:noFill/>
        </p:spPr>
        <p:txBody>
          <a:bodyPr wrap="square" rtlCol="0">
            <a:spAutoFit/>
          </a:bodyPr>
          <a:lstStyle/>
          <a:p>
            <a:pPr algn="ctr"/>
            <a:r>
              <a:rPr lang="en-US" altLang="zh-CN" sz="3200" b="1" dirty="0" smtClean="0">
                <a:solidFill>
                  <a:prstClr val="white"/>
                </a:solidFill>
                <a:ea typeface="宋体" panose="02010600030101010101" pitchFamily="2" charset="-122"/>
                <a:cs typeface="Arial" panose="020B0604020202020204" pitchFamily="34" charset="0"/>
              </a:rPr>
              <a:t>48H</a:t>
            </a:r>
            <a:endParaRPr lang="en-US" altLang="zh-CN" sz="2000" dirty="0" smtClean="0">
              <a:solidFill>
                <a:prstClr val="white"/>
              </a:solidFill>
              <a:ea typeface="宋体" panose="02010600030101010101" pitchFamily="2" charset="-122"/>
              <a:cs typeface="Arial" panose="020B0604020202020204" pitchFamily="34" charset="0"/>
            </a:endParaRPr>
          </a:p>
        </p:txBody>
      </p:sp>
      <p:sp>
        <p:nvSpPr>
          <p:cNvPr id="27" name="右箭头 26"/>
          <p:cNvSpPr/>
          <p:nvPr/>
        </p:nvSpPr>
        <p:spPr>
          <a:xfrm>
            <a:off x="5909042" y="2052277"/>
            <a:ext cx="1320359" cy="391796"/>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29" name="文本框 28"/>
          <p:cNvSpPr txBox="1"/>
          <p:nvPr/>
        </p:nvSpPr>
        <p:spPr>
          <a:xfrm>
            <a:off x="1402483" y="2949520"/>
            <a:ext cx="13116443" cy="523220"/>
          </a:xfrm>
          <a:prstGeom prst="rect">
            <a:avLst/>
          </a:prstGeom>
          <a:noFill/>
        </p:spPr>
        <p:txBody>
          <a:bodyPr wrap="square" rtlCol="0">
            <a:spAutoFit/>
          </a:bodyPr>
          <a:lstStyle/>
          <a:p>
            <a:r>
              <a:rPr lang="en-US" altLang="zh-CN" sz="2800" b="1" dirty="0" smtClean="0">
                <a:solidFill>
                  <a:schemeClr val="bg1"/>
                </a:solidFill>
              </a:rPr>
              <a:t>Purpose</a:t>
            </a:r>
            <a:r>
              <a:rPr lang="zh-CN" altLang="en-US" sz="2800" b="1" dirty="0" smtClean="0">
                <a:solidFill>
                  <a:schemeClr val="bg1"/>
                </a:solidFill>
              </a:rPr>
              <a:t>：</a:t>
            </a:r>
            <a:r>
              <a:rPr lang="en-US" altLang="zh-CN" sz="2000" b="1" dirty="0" smtClean="0">
                <a:solidFill>
                  <a:schemeClr val="bg1"/>
                </a:solidFill>
              </a:rPr>
              <a:t>explored the </a:t>
            </a:r>
            <a:r>
              <a:rPr lang="en-US" altLang="zh-CN" sz="2000" b="1" dirty="0">
                <a:solidFill>
                  <a:schemeClr val="bg1"/>
                </a:solidFill>
              </a:rPr>
              <a:t>respective roles of pretraining and fine-tuning the </a:t>
            </a:r>
            <a:r>
              <a:rPr lang="en-US" altLang="zh-CN" sz="2000" b="1" dirty="0" smtClean="0">
                <a:solidFill>
                  <a:schemeClr val="bg1"/>
                </a:solidFill>
              </a:rPr>
              <a:t>DBN-DNN</a:t>
            </a:r>
            <a:endParaRPr lang="en-US" altLang="zh-CN" sz="2000" b="1" dirty="0">
              <a:solidFill>
                <a:schemeClr val="bg1"/>
              </a:solidFill>
            </a:endParaRPr>
          </a:p>
        </p:txBody>
      </p:sp>
      <p:sp>
        <p:nvSpPr>
          <p:cNvPr id="30" name="文本框 29"/>
          <p:cNvSpPr txBox="1"/>
          <p:nvPr/>
        </p:nvSpPr>
        <p:spPr>
          <a:xfrm>
            <a:off x="1285876" y="3472740"/>
            <a:ext cx="10284802" cy="707886"/>
          </a:xfrm>
          <a:prstGeom prst="rect">
            <a:avLst/>
          </a:prstGeom>
          <a:noFill/>
        </p:spPr>
        <p:txBody>
          <a:bodyPr wrap="square" rtlCol="0">
            <a:spAutoFit/>
          </a:bodyPr>
          <a:lstStyle/>
          <a:p>
            <a:r>
              <a:rPr lang="en-US" altLang="zh-CN" sz="2000" b="1" dirty="0">
                <a:solidFill>
                  <a:schemeClr val="bg1"/>
                </a:solidFill>
              </a:rPr>
              <a:t>As expected, pretraining is helpful in training </a:t>
            </a:r>
            <a:r>
              <a:rPr lang="en-US" altLang="zh-CN" sz="2000" b="1" dirty="0" smtClean="0">
                <a:solidFill>
                  <a:schemeClr val="bg1"/>
                </a:solidFill>
              </a:rPr>
              <a:t>the DBN-DNN </a:t>
            </a:r>
            <a:r>
              <a:rPr lang="en-US" altLang="zh-CN" sz="2000" b="1" dirty="0">
                <a:solidFill>
                  <a:schemeClr val="bg1"/>
                </a:solidFill>
              </a:rPr>
              <a:t>because it </a:t>
            </a:r>
            <a:r>
              <a:rPr lang="en-US" altLang="zh-CN" sz="2000" b="1" dirty="0">
                <a:solidFill>
                  <a:srgbClr val="FF0000"/>
                </a:solidFill>
              </a:rPr>
              <a:t>initializes the DBN-DNN </a:t>
            </a:r>
            <a:endParaRPr lang="en-US" altLang="zh-CN" sz="2000" b="1" dirty="0" smtClean="0">
              <a:solidFill>
                <a:srgbClr val="FF0000"/>
              </a:solidFill>
            </a:endParaRPr>
          </a:p>
          <a:p>
            <a:r>
              <a:rPr lang="en-US" altLang="zh-CN" sz="2000" b="1" dirty="0" smtClean="0">
                <a:solidFill>
                  <a:srgbClr val="FF0000"/>
                </a:solidFill>
              </a:rPr>
              <a:t>weights</a:t>
            </a:r>
            <a:r>
              <a:rPr lang="en-US" altLang="zh-CN" sz="2000" b="1" dirty="0" smtClean="0">
                <a:solidFill>
                  <a:schemeClr val="bg1"/>
                </a:solidFill>
              </a:rPr>
              <a:t> </a:t>
            </a:r>
            <a:r>
              <a:rPr lang="en-US" altLang="zh-CN" sz="2000" b="1" dirty="0">
                <a:solidFill>
                  <a:schemeClr val="bg1"/>
                </a:solidFill>
              </a:rPr>
              <a:t>to </a:t>
            </a:r>
            <a:r>
              <a:rPr lang="en-US" altLang="zh-CN" sz="2000" b="1" dirty="0" smtClean="0">
                <a:solidFill>
                  <a:schemeClr val="bg1"/>
                </a:solidFill>
              </a:rPr>
              <a:t>a point </a:t>
            </a:r>
            <a:r>
              <a:rPr lang="en-US" altLang="zh-CN" sz="2000" b="1" dirty="0">
                <a:solidFill>
                  <a:schemeClr val="bg1"/>
                </a:solidFill>
              </a:rPr>
              <a:t>in the weight-space from which </a:t>
            </a:r>
            <a:r>
              <a:rPr lang="en-US" altLang="zh-CN" sz="2000" b="1" dirty="0">
                <a:solidFill>
                  <a:srgbClr val="FF0000"/>
                </a:solidFill>
              </a:rPr>
              <a:t>fine-tuning is highly effective</a:t>
            </a:r>
            <a:r>
              <a:rPr lang="en-US" altLang="zh-CN" sz="2000" b="1" dirty="0">
                <a:solidFill>
                  <a:schemeClr val="bg1"/>
                </a:solidFill>
              </a:rPr>
              <a:t>.</a:t>
            </a:r>
          </a:p>
        </p:txBody>
      </p:sp>
      <p:sp>
        <p:nvSpPr>
          <p:cNvPr id="36" name="文本框 35"/>
          <p:cNvSpPr txBox="1"/>
          <p:nvPr/>
        </p:nvSpPr>
        <p:spPr>
          <a:xfrm>
            <a:off x="642029" y="4413765"/>
            <a:ext cx="3074842" cy="400110"/>
          </a:xfrm>
          <a:prstGeom prst="rect">
            <a:avLst/>
          </a:prstGeom>
          <a:noFill/>
        </p:spPr>
        <p:txBody>
          <a:bodyPr wrap="square" rtlCol="0">
            <a:spAutoFit/>
          </a:bodyPr>
          <a:lstStyle/>
          <a:p>
            <a:r>
              <a:rPr lang="en-US" altLang="zh-CN" sz="2000" b="1" dirty="0" smtClean="0">
                <a:solidFill>
                  <a:srgbClr val="FF0000"/>
                </a:solidFill>
              </a:rPr>
              <a:t>Unlabeled</a:t>
            </a:r>
            <a:r>
              <a:rPr lang="en-US" altLang="zh-CN" sz="2000" b="1" dirty="0" smtClean="0">
                <a:solidFill>
                  <a:schemeClr val="bg1"/>
                </a:solidFill>
              </a:rPr>
              <a:t> pretraining </a:t>
            </a:r>
            <a:r>
              <a:rPr lang="en-US" altLang="zh-CN" sz="2000" b="1" dirty="0">
                <a:solidFill>
                  <a:schemeClr val="bg1"/>
                </a:solidFill>
              </a:rPr>
              <a:t>data</a:t>
            </a:r>
            <a:endParaRPr lang="en-US" altLang="zh-CN" sz="2000" b="1" dirty="0" smtClean="0">
              <a:solidFill>
                <a:schemeClr val="bg1"/>
              </a:solidFill>
            </a:endParaRPr>
          </a:p>
        </p:txBody>
      </p:sp>
      <p:sp>
        <p:nvSpPr>
          <p:cNvPr id="37" name="文本框 36"/>
          <p:cNvSpPr txBox="1"/>
          <p:nvPr/>
        </p:nvSpPr>
        <p:spPr>
          <a:xfrm>
            <a:off x="4359494" y="4290655"/>
            <a:ext cx="3074842" cy="584775"/>
          </a:xfrm>
          <a:prstGeom prst="rect">
            <a:avLst/>
          </a:prstGeom>
          <a:noFill/>
        </p:spPr>
        <p:txBody>
          <a:bodyPr wrap="square" rtlCol="0">
            <a:spAutoFit/>
          </a:bodyPr>
          <a:lstStyle/>
          <a:p>
            <a:r>
              <a:rPr lang="en-US" altLang="zh-CN" sz="3200" b="1" dirty="0">
                <a:solidFill>
                  <a:schemeClr val="bg1"/>
                </a:solidFill>
              </a:rPr>
              <a:t>69.6%</a:t>
            </a:r>
          </a:p>
        </p:txBody>
      </p:sp>
      <p:sp>
        <p:nvSpPr>
          <p:cNvPr id="38" name="文本框 37"/>
          <p:cNvSpPr txBox="1"/>
          <p:nvPr/>
        </p:nvSpPr>
        <p:spPr>
          <a:xfrm>
            <a:off x="8076959" y="4290655"/>
            <a:ext cx="3074842" cy="584775"/>
          </a:xfrm>
          <a:prstGeom prst="rect">
            <a:avLst/>
          </a:prstGeom>
          <a:noFill/>
        </p:spPr>
        <p:txBody>
          <a:bodyPr wrap="square" rtlCol="0">
            <a:spAutoFit/>
          </a:bodyPr>
          <a:lstStyle/>
          <a:p>
            <a:r>
              <a:rPr lang="en-US" altLang="zh-CN" sz="3200" b="1" dirty="0" smtClean="0">
                <a:solidFill>
                  <a:schemeClr val="bg1"/>
                </a:solidFill>
              </a:rPr>
              <a:t>69.8%</a:t>
            </a:r>
            <a:endParaRPr lang="en-US" altLang="zh-CN" sz="3200" b="1" dirty="0">
              <a:solidFill>
                <a:schemeClr val="bg1"/>
              </a:solidFill>
            </a:endParaRPr>
          </a:p>
        </p:txBody>
      </p:sp>
      <p:sp>
        <p:nvSpPr>
          <p:cNvPr id="39" name="文本框 38"/>
          <p:cNvSpPr txBox="1"/>
          <p:nvPr/>
        </p:nvSpPr>
        <p:spPr>
          <a:xfrm>
            <a:off x="606860" y="5120616"/>
            <a:ext cx="3074842" cy="707886"/>
          </a:xfrm>
          <a:prstGeom prst="rect">
            <a:avLst/>
          </a:prstGeom>
          <a:noFill/>
        </p:spPr>
        <p:txBody>
          <a:bodyPr wrap="square" rtlCol="0">
            <a:spAutoFit/>
          </a:bodyPr>
          <a:lstStyle/>
          <a:p>
            <a:r>
              <a:rPr lang="en-US" altLang="zh-CN" sz="2000" b="1" dirty="0" smtClean="0">
                <a:solidFill>
                  <a:srgbClr val="FF0000"/>
                </a:solidFill>
              </a:rPr>
              <a:t>labeled</a:t>
            </a:r>
            <a:r>
              <a:rPr lang="en-US" altLang="zh-CN" sz="2000" b="1" dirty="0">
                <a:solidFill>
                  <a:schemeClr val="bg1"/>
                </a:solidFill>
              </a:rPr>
              <a:t> fine-tuning </a:t>
            </a:r>
            <a:r>
              <a:rPr lang="en-US" altLang="zh-CN" sz="2000" b="1" dirty="0" smtClean="0">
                <a:solidFill>
                  <a:schemeClr val="bg1"/>
                </a:solidFill>
              </a:rPr>
              <a:t>training data</a:t>
            </a:r>
          </a:p>
        </p:txBody>
      </p:sp>
      <p:sp>
        <p:nvSpPr>
          <p:cNvPr id="40" name="文本框 39"/>
          <p:cNvSpPr txBox="1"/>
          <p:nvPr/>
        </p:nvSpPr>
        <p:spPr>
          <a:xfrm>
            <a:off x="4324325" y="4997506"/>
            <a:ext cx="3074842" cy="584775"/>
          </a:xfrm>
          <a:prstGeom prst="rect">
            <a:avLst/>
          </a:prstGeom>
          <a:noFill/>
        </p:spPr>
        <p:txBody>
          <a:bodyPr wrap="square" rtlCol="0">
            <a:spAutoFit/>
          </a:bodyPr>
          <a:lstStyle/>
          <a:p>
            <a:r>
              <a:rPr lang="en-US" altLang="zh-CN" sz="3200" b="1" dirty="0">
                <a:solidFill>
                  <a:schemeClr val="bg1"/>
                </a:solidFill>
              </a:rPr>
              <a:t>69.6%</a:t>
            </a:r>
          </a:p>
        </p:txBody>
      </p:sp>
      <p:sp>
        <p:nvSpPr>
          <p:cNvPr id="41" name="文本框 40"/>
          <p:cNvSpPr txBox="1"/>
          <p:nvPr/>
        </p:nvSpPr>
        <p:spPr>
          <a:xfrm>
            <a:off x="8041790" y="4997506"/>
            <a:ext cx="3074842" cy="584775"/>
          </a:xfrm>
          <a:prstGeom prst="rect">
            <a:avLst/>
          </a:prstGeom>
          <a:noFill/>
        </p:spPr>
        <p:txBody>
          <a:bodyPr wrap="square" rtlCol="0">
            <a:spAutoFit/>
          </a:bodyPr>
          <a:lstStyle/>
          <a:p>
            <a:r>
              <a:rPr lang="en-US" altLang="zh-CN" sz="3200" b="1" dirty="0" smtClean="0">
                <a:solidFill>
                  <a:schemeClr val="bg1"/>
                </a:solidFill>
              </a:rPr>
              <a:t>71.7%</a:t>
            </a:r>
            <a:endParaRPr lang="en-US" altLang="zh-CN" sz="3200" b="1" dirty="0">
              <a:solidFill>
                <a:schemeClr val="bg1"/>
              </a:solidFill>
            </a:endParaRPr>
          </a:p>
        </p:txBody>
      </p:sp>
      <p:sp>
        <p:nvSpPr>
          <p:cNvPr id="42" name="右箭头 41"/>
          <p:cNvSpPr/>
          <p:nvPr/>
        </p:nvSpPr>
        <p:spPr>
          <a:xfrm>
            <a:off x="6113977" y="4476036"/>
            <a:ext cx="1320359" cy="391796"/>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43" name="右箭头 42"/>
          <p:cNvSpPr/>
          <p:nvPr/>
        </p:nvSpPr>
        <p:spPr>
          <a:xfrm>
            <a:off x="6113977" y="5183209"/>
            <a:ext cx="1320359" cy="391796"/>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Tree>
    <p:extLst>
      <p:ext uri="{BB962C8B-B14F-4D97-AF65-F5344CB8AC3E}">
        <p14:creationId xmlns:p14="http://schemas.microsoft.com/office/powerpoint/2010/main" val="28777018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500"/>
                                        <p:tgtEl>
                                          <p:spTgt spid="3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41"/>
                                        </p:tgtEl>
                                        <p:attrNameLst>
                                          <p:attrName>style.visibility</p:attrName>
                                        </p:attrNameLst>
                                      </p:cBhvr>
                                      <p:to>
                                        <p:strVal val="visible"/>
                                      </p:to>
                                    </p:set>
                                    <p:animEffect transition="in" filter="fade">
                                      <p:cBhvr>
                                        <p:cTn id="6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7" grpId="0" animBg="1"/>
      <p:bldP spid="29" grpId="0"/>
      <p:bldP spid="30" grpId="0"/>
      <p:bldP spid="36" grpId="0"/>
      <p:bldP spid="37" grpId="0"/>
      <p:bldP spid="38" grpId="0"/>
      <p:bldP spid="39" grpId="0"/>
      <p:bldP spid="40" grpId="0"/>
      <p:bldP spid="41" grpId="0"/>
      <p:bldP spid="42" grpId="0" animBg="1"/>
      <p:bldP spid="43"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46739" y="1566347"/>
            <a:ext cx="3622431" cy="3154710"/>
          </a:xfrm>
          <a:prstGeom prst="rect">
            <a:avLst/>
          </a:prstGeom>
          <a:noFill/>
        </p:spPr>
        <p:txBody>
          <a:bodyPr wrap="square" rtlCol="0">
            <a:spAutoFit/>
          </a:bodyPr>
          <a:lstStyle/>
          <a:p>
            <a:r>
              <a:rPr lang="en-US" altLang="zh-CN" sz="19900" b="1" dirty="0" smtClean="0">
                <a:solidFill>
                  <a:schemeClr val="bg1"/>
                </a:solidFill>
              </a:rPr>
              <a:t>3.2</a:t>
            </a:r>
            <a:endParaRPr lang="zh-CN" altLang="en-US" sz="19900" b="1" dirty="0">
              <a:solidFill>
                <a:schemeClr val="bg1"/>
              </a:solidFill>
            </a:endParaRPr>
          </a:p>
        </p:txBody>
      </p:sp>
      <p:sp>
        <p:nvSpPr>
          <p:cNvPr id="3" name="文本框 2"/>
          <p:cNvSpPr txBox="1"/>
          <p:nvPr/>
        </p:nvSpPr>
        <p:spPr>
          <a:xfrm>
            <a:off x="5161085" y="2420427"/>
            <a:ext cx="7030915" cy="1446550"/>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SWITCHBOARD SPEECH RECOGNITION TASK</a:t>
            </a:r>
          </a:p>
        </p:txBody>
      </p:sp>
    </p:spTree>
    <p:extLst>
      <p:ext uri="{BB962C8B-B14F-4D97-AF65-F5344CB8AC3E}">
        <p14:creationId xmlns:p14="http://schemas.microsoft.com/office/powerpoint/2010/main" val="182024818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3.2 SWITCHBOARD SPEECH RECOGNITION TASK</a:t>
            </a:r>
          </a:p>
        </p:txBody>
      </p:sp>
      <p:sp>
        <p:nvSpPr>
          <p:cNvPr id="16" name="文本框 15"/>
          <p:cNvSpPr txBox="1"/>
          <p:nvPr/>
        </p:nvSpPr>
        <p:spPr>
          <a:xfrm>
            <a:off x="2733674" y="2881100"/>
            <a:ext cx="11076110" cy="461665"/>
          </a:xfrm>
          <a:prstGeom prst="rect">
            <a:avLst/>
          </a:prstGeom>
          <a:noFill/>
        </p:spPr>
        <p:txBody>
          <a:bodyPr wrap="square" rtlCol="0">
            <a:spAutoFit/>
          </a:bodyPr>
          <a:lstStyle/>
          <a:p>
            <a:r>
              <a:rPr lang="en-US" altLang="zh-CN" sz="2400" b="1" dirty="0">
                <a:solidFill>
                  <a:srgbClr val="FF0000"/>
                </a:solidFill>
              </a:rPr>
              <a:t>applied unaltered</a:t>
            </a:r>
          </a:p>
        </p:txBody>
      </p:sp>
      <p:sp>
        <p:nvSpPr>
          <p:cNvPr id="8" name="文本框 7"/>
          <p:cNvSpPr txBox="1"/>
          <p:nvPr/>
        </p:nvSpPr>
        <p:spPr>
          <a:xfrm>
            <a:off x="2733674" y="3491773"/>
            <a:ext cx="10231173" cy="461665"/>
          </a:xfrm>
          <a:prstGeom prst="rect">
            <a:avLst/>
          </a:prstGeom>
          <a:noFill/>
        </p:spPr>
        <p:txBody>
          <a:bodyPr wrap="square" rtlCol="0">
            <a:spAutoFit/>
          </a:bodyPr>
          <a:lstStyle/>
          <a:p>
            <a:r>
              <a:rPr lang="en-US" altLang="zh-CN" sz="2400" b="1" dirty="0">
                <a:solidFill>
                  <a:schemeClr val="bg1"/>
                </a:solidFill>
              </a:rPr>
              <a:t>over 300 h of training data</a:t>
            </a:r>
          </a:p>
        </p:txBody>
      </p:sp>
      <p:sp>
        <p:nvSpPr>
          <p:cNvPr id="10" name="文本框 9"/>
          <p:cNvSpPr txBox="1"/>
          <p:nvPr/>
        </p:nvSpPr>
        <p:spPr>
          <a:xfrm>
            <a:off x="2733674" y="4045985"/>
            <a:ext cx="11076110" cy="461665"/>
          </a:xfrm>
          <a:prstGeom prst="rect">
            <a:avLst/>
          </a:prstGeom>
          <a:noFill/>
        </p:spPr>
        <p:txBody>
          <a:bodyPr wrap="square" rtlCol="0">
            <a:spAutoFit/>
          </a:bodyPr>
          <a:lstStyle/>
          <a:p>
            <a:r>
              <a:rPr lang="en-US" altLang="zh-CN" sz="2400" b="1" dirty="0">
                <a:solidFill>
                  <a:schemeClr val="bg1"/>
                </a:solidFill>
              </a:rPr>
              <a:t>publicly available speech-to-text </a:t>
            </a:r>
            <a:r>
              <a:rPr lang="en-US" altLang="zh-CN" sz="2400" b="1" dirty="0" smtClean="0">
                <a:solidFill>
                  <a:schemeClr val="bg1"/>
                </a:solidFill>
              </a:rPr>
              <a:t>transcription benchmark</a:t>
            </a:r>
            <a:endParaRPr lang="en-US" altLang="zh-CN" sz="2400" b="1" dirty="0">
              <a:solidFill>
                <a:schemeClr val="bg1"/>
              </a:solidFill>
            </a:endParaRPr>
          </a:p>
        </p:txBody>
      </p:sp>
    </p:spTree>
    <p:extLst>
      <p:ext uri="{BB962C8B-B14F-4D97-AF65-F5344CB8AC3E}">
        <p14:creationId xmlns:p14="http://schemas.microsoft.com/office/powerpoint/2010/main" val="81118836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8" grpId="0"/>
      <p:bldP spid="10"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3.2 SWITCHBOARD SPEECH RECOGNITION TASK</a:t>
            </a:r>
          </a:p>
        </p:txBody>
      </p:sp>
      <p:sp>
        <p:nvSpPr>
          <p:cNvPr id="16" name="文本框 15"/>
          <p:cNvSpPr txBox="1"/>
          <p:nvPr/>
        </p:nvSpPr>
        <p:spPr>
          <a:xfrm>
            <a:off x="3118702" y="2245279"/>
            <a:ext cx="1873496" cy="461665"/>
          </a:xfrm>
          <a:prstGeom prst="rect">
            <a:avLst/>
          </a:prstGeom>
          <a:noFill/>
        </p:spPr>
        <p:txBody>
          <a:bodyPr wrap="square" rtlCol="0">
            <a:spAutoFit/>
          </a:bodyPr>
          <a:lstStyle/>
          <a:p>
            <a:r>
              <a:rPr lang="en-US" altLang="zh-CN" sz="2400" b="1" dirty="0">
                <a:solidFill>
                  <a:srgbClr val="FF0000"/>
                </a:solidFill>
              </a:rPr>
              <a:t>GMM-HMM</a:t>
            </a:r>
          </a:p>
        </p:txBody>
      </p:sp>
      <p:sp>
        <p:nvSpPr>
          <p:cNvPr id="8" name="文本框 7"/>
          <p:cNvSpPr txBox="1"/>
          <p:nvPr/>
        </p:nvSpPr>
        <p:spPr>
          <a:xfrm>
            <a:off x="2432903" y="2981819"/>
            <a:ext cx="3614371" cy="830997"/>
          </a:xfrm>
          <a:prstGeom prst="rect">
            <a:avLst/>
          </a:prstGeom>
          <a:noFill/>
        </p:spPr>
        <p:txBody>
          <a:bodyPr wrap="square" rtlCol="0">
            <a:spAutoFit/>
          </a:bodyPr>
          <a:lstStyle/>
          <a:p>
            <a:r>
              <a:rPr lang="en-US" altLang="zh-CN" sz="2400" b="1" dirty="0">
                <a:solidFill>
                  <a:schemeClr val="bg1"/>
                </a:solidFill>
              </a:rPr>
              <a:t>using the </a:t>
            </a:r>
            <a:r>
              <a:rPr lang="en-US" altLang="zh-CN" sz="2400" b="1" dirty="0">
                <a:solidFill>
                  <a:srgbClr val="FF0000"/>
                </a:solidFill>
              </a:rPr>
              <a:t>standard 309-h </a:t>
            </a:r>
            <a:endParaRPr lang="en-US" altLang="zh-CN" sz="2400" b="1" dirty="0" smtClean="0">
              <a:solidFill>
                <a:srgbClr val="FF0000"/>
              </a:solidFill>
            </a:endParaRPr>
          </a:p>
          <a:p>
            <a:r>
              <a:rPr lang="en-US" altLang="zh-CN" sz="2400" b="1" dirty="0" smtClean="0">
                <a:solidFill>
                  <a:schemeClr val="bg1"/>
                </a:solidFill>
              </a:rPr>
              <a:t>Switchboard-I training set</a:t>
            </a:r>
            <a:endParaRPr lang="en-US" altLang="zh-CN" sz="2400" b="1" dirty="0">
              <a:solidFill>
                <a:schemeClr val="bg1"/>
              </a:solidFill>
            </a:endParaRPr>
          </a:p>
        </p:txBody>
      </p:sp>
      <p:sp>
        <p:nvSpPr>
          <p:cNvPr id="9" name="文本框 8"/>
          <p:cNvSpPr txBox="1"/>
          <p:nvPr/>
        </p:nvSpPr>
        <p:spPr>
          <a:xfrm>
            <a:off x="2432902" y="4087691"/>
            <a:ext cx="3614371" cy="830997"/>
          </a:xfrm>
          <a:prstGeom prst="rect">
            <a:avLst/>
          </a:prstGeom>
          <a:noFill/>
        </p:spPr>
        <p:txBody>
          <a:bodyPr wrap="square" rtlCol="0">
            <a:spAutoFit/>
          </a:bodyPr>
          <a:lstStyle/>
          <a:p>
            <a:r>
              <a:rPr lang="en-US" altLang="zh-CN" sz="2400" b="1" dirty="0">
                <a:solidFill>
                  <a:schemeClr val="bg1"/>
                </a:solidFill>
              </a:rPr>
              <a:t>mixture of </a:t>
            </a:r>
            <a:r>
              <a:rPr lang="en-US" altLang="zh-CN" sz="2400" b="1" dirty="0" smtClean="0">
                <a:solidFill>
                  <a:srgbClr val="FF0000"/>
                </a:solidFill>
              </a:rPr>
              <a:t>40 Gaussians </a:t>
            </a:r>
            <a:r>
              <a:rPr lang="en-US" altLang="zh-CN" sz="2400" b="1" dirty="0">
                <a:solidFill>
                  <a:schemeClr val="bg1"/>
                </a:solidFill>
              </a:rPr>
              <a:t>per (tied) HMM state</a:t>
            </a:r>
          </a:p>
        </p:txBody>
      </p:sp>
      <p:sp>
        <p:nvSpPr>
          <p:cNvPr id="11" name="文本框 10"/>
          <p:cNvSpPr txBox="1"/>
          <p:nvPr/>
        </p:nvSpPr>
        <p:spPr>
          <a:xfrm>
            <a:off x="7692535" y="2245279"/>
            <a:ext cx="1873496" cy="461665"/>
          </a:xfrm>
          <a:prstGeom prst="rect">
            <a:avLst/>
          </a:prstGeom>
          <a:noFill/>
        </p:spPr>
        <p:txBody>
          <a:bodyPr wrap="square" rtlCol="0">
            <a:spAutoFit/>
          </a:bodyPr>
          <a:lstStyle/>
          <a:p>
            <a:r>
              <a:rPr lang="en-US" altLang="zh-CN" sz="2400" b="1" dirty="0">
                <a:solidFill>
                  <a:srgbClr val="FF0000"/>
                </a:solidFill>
              </a:rPr>
              <a:t>DBN-DNN</a:t>
            </a:r>
          </a:p>
        </p:txBody>
      </p:sp>
      <p:sp>
        <p:nvSpPr>
          <p:cNvPr id="12" name="文本框 11"/>
          <p:cNvSpPr txBox="1"/>
          <p:nvPr/>
        </p:nvSpPr>
        <p:spPr>
          <a:xfrm>
            <a:off x="6822097" y="2981819"/>
            <a:ext cx="3614371" cy="461665"/>
          </a:xfrm>
          <a:prstGeom prst="rect">
            <a:avLst/>
          </a:prstGeom>
          <a:noFill/>
        </p:spPr>
        <p:txBody>
          <a:bodyPr wrap="square" rtlCol="0">
            <a:spAutoFit/>
          </a:bodyPr>
          <a:lstStyle/>
          <a:p>
            <a:r>
              <a:rPr lang="en-US" altLang="zh-CN" sz="2400" b="1" dirty="0">
                <a:solidFill>
                  <a:schemeClr val="bg1"/>
                </a:solidFill>
              </a:rPr>
              <a:t>seven-hidden-layer</a:t>
            </a:r>
          </a:p>
        </p:txBody>
      </p:sp>
      <p:sp>
        <p:nvSpPr>
          <p:cNvPr id="13" name="文本框 12"/>
          <p:cNvSpPr txBox="1"/>
          <p:nvPr/>
        </p:nvSpPr>
        <p:spPr>
          <a:xfrm>
            <a:off x="6822095" y="4041524"/>
            <a:ext cx="3614371" cy="461665"/>
          </a:xfrm>
          <a:prstGeom prst="rect">
            <a:avLst/>
          </a:prstGeom>
          <a:noFill/>
        </p:spPr>
        <p:txBody>
          <a:bodyPr wrap="square" rtlCol="0">
            <a:spAutoFit/>
          </a:bodyPr>
          <a:lstStyle/>
          <a:p>
            <a:r>
              <a:rPr lang="en-US" altLang="zh-CN" sz="2400" b="1" dirty="0">
                <a:solidFill>
                  <a:schemeClr val="bg1"/>
                </a:solidFill>
              </a:rPr>
              <a:t>2,048 units in each layer</a:t>
            </a:r>
          </a:p>
        </p:txBody>
      </p:sp>
      <p:sp>
        <p:nvSpPr>
          <p:cNvPr id="14" name="文本框 13"/>
          <p:cNvSpPr txBox="1"/>
          <p:nvPr/>
        </p:nvSpPr>
        <p:spPr>
          <a:xfrm>
            <a:off x="6822095" y="4786139"/>
            <a:ext cx="3614371" cy="830997"/>
          </a:xfrm>
          <a:prstGeom prst="rect">
            <a:avLst/>
          </a:prstGeom>
          <a:noFill/>
        </p:spPr>
        <p:txBody>
          <a:bodyPr wrap="square" rtlCol="0">
            <a:spAutoFit/>
          </a:bodyPr>
          <a:lstStyle/>
          <a:p>
            <a:r>
              <a:rPr lang="en-US" altLang="zh-CN" sz="2400" b="1" dirty="0">
                <a:solidFill>
                  <a:schemeClr val="bg1"/>
                </a:solidFill>
              </a:rPr>
              <a:t>full </a:t>
            </a:r>
            <a:r>
              <a:rPr lang="en-US" altLang="zh-CN" sz="2400" b="1" dirty="0">
                <a:solidFill>
                  <a:srgbClr val="FF0000"/>
                </a:solidFill>
              </a:rPr>
              <a:t>connectivity</a:t>
            </a:r>
          </a:p>
          <a:p>
            <a:r>
              <a:rPr lang="en-US" altLang="zh-CN" sz="2400" b="1" dirty="0">
                <a:solidFill>
                  <a:schemeClr val="bg1"/>
                </a:solidFill>
              </a:rPr>
              <a:t>between adjacent layers</a:t>
            </a:r>
          </a:p>
        </p:txBody>
      </p:sp>
    </p:spTree>
    <p:extLst>
      <p:ext uri="{BB962C8B-B14F-4D97-AF65-F5344CB8AC3E}">
        <p14:creationId xmlns:p14="http://schemas.microsoft.com/office/powerpoint/2010/main" val="27887125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8" grpId="0"/>
      <p:bldP spid="9" grpId="0"/>
      <p:bldP spid="11" grpId="0"/>
      <p:bldP spid="12" grpId="0"/>
      <p:bldP spid="13" grpId="0"/>
      <p:bldP spid="1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3.2 SWITCHBOARD SPEECH RECOGNITION TASK</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5875" y="2008641"/>
            <a:ext cx="9373372" cy="3231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直接连接符 5"/>
          <p:cNvCxnSpPr/>
          <p:nvPr/>
        </p:nvCxnSpPr>
        <p:spPr>
          <a:xfrm>
            <a:off x="1451430" y="3014797"/>
            <a:ext cx="249192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582056" y="3396342"/>
            <a:ext cx="317863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椭圆 18"/>
          <p:cNvSpPr>
            <a:spLocks noChangeAspect="1"/>
          </p:cNvSpPr>
          <p:nvPr/>
        </p:nvSpPr>
        <p:spPr>
          <a:xfrm>
            <a:off x="5532510" y="2654797"/>
            <a:ext cx="360000" cy="360000"/>
          </a:xfrm>
          <a:prstGeom prst="ellipse">
            <a:avLst/>
          </a:prstGeom>
          <a:solidFill>
            <a:srgbClr val="B02623"/>
          </a:solidFill>
          <a:ln w="12700" cap="flat" cmpd="sng" algn="ctr">
            <a:noFill/>
            <a:prstDash val="solid"/>
            <a:miter lim="800000"/>
          </a:ln>
          <a:effectLst/>
        </p:spPr>
        <p:txBody>
          <a:bodyPr rtlCol="0" anchor="ctr"/>
          <a:lstStyle/>
          <a:p>
            <a:pPr algn="ctr"/>
            <a:r>
              <a:rPr lang="en-US" altLang="zh-CN" sz="2400" kern="0" dirty="0">
                <a:solidFill>
                  <a:prstClr val="white"/>
                </a:solidFill>
                <a:latin typeface="Calibri" panose="020F0502020204030204"/>
                <a:ea typeface="宋体" panose="02010600030101010101" pitchFamily="2" charset="-122"/>
              </a:rPr>
              <a:t>1</a:t>
            </a:r>
            <a:endParaRPr lang="zh-CN" altLang="en-US" sz="2400" kern="0" dirty="0">
              <a:solidFill>
                <a:prstClr val="white"/>
              </a:solidFill>
              <a:latin typeface="Calibri" panose="020F0502020204030204"/>
              <a:ea typeface="宋体" panose="02010600030101010101" pitchFamily="2" charset="-122"/>
            </a:endParaRPr>
          </a:p>
        </p:txBody>
      </p:sp>
      <p:sp>
        <p:nvSpPr>
          <p:cNvPr id="20" name="椭圆 19"/>
          <p:cNvSpPr>
            <a:spLocks noChangeAspect="1"/>
          </p:cNvSpPr>
          <p:nvPr/>
        </p:nvSpPr>
        <p:spPr>
          <a:xfrm>
            <a:off x="4814935" y="3116998"/>
            <a:ext cx="360000" cy="36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2</a:t>
            </a:r>
            <a:endParaRPr kumimoji="0" lang="zh-CN" altLang="en-US" sz="24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1451430" y="3091383"/>
            <a:ext cx="3812406" cy="69684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23" name="椭圆 22"/>
          <p:cNvSpPr>
            <a:spLocks noChangeAspect="1"/>
          </p:cNvSpPr>
          <p:nvPr/>
        </p:nvSpPr>
        <p:spPr>
          <a:xfrm>
            <a:off x="5532510" y="3383130"/>
            <a:ext cx="360000" cy="36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3</a:t>
            </a:r>
            <a:endParaRPr kumimoji="0" lang="zh-CN" altLang="en-US" sz="24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cxnSp>
        <p:nvCxnSpPr>
          <p:cNvPr id="24" name="直接连接符 23"/>
          <p:cNvCxnSpPr/>
          <p:nvPr/>
        </p:nvCxnSpPr>
        <p:spPr>
          <a:xfrm>
            <a:off x="1513476" y="4097382"/>
            <a:ext cx="3879309"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椭圆 25"/>
          <p:cNvSpPr>
            <a:spLocks noChangeAspect="1"/>
          </p:cNvSpPr>
          <p:nvPr/>
        </p:nvSpPr>
        <p:spPr>
          <a:xfrm>
            <a:off x="5532510" y="3755184"/>
            <a:ext cx="360000" cy="36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4</a:t>
            </a:r>
            <a:endParaRPr kumimoji="0" lang="zh-CN" altLang="en-US" sz="24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5" name="左中括号 24"/>
          <p:cNvSpPr/>
          <p:nvPr/>
        </p:nvSpPr>
        <p:spPr>
          <a:xfrm>
            <a:off x="1451430" y="3935184"/>
            <a:ext cx="62046" cy="385356"/>
          </a:xfrm>
          <a:prstGeom prst="leftBracket">
            <a:avLst/>
          </a:prstGeom>
          <a:ln w="127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椭圆 27"/>
          <p:cNvSpPr>
            <a:spLocks noChangeAspect="1"/>
          </p:cNvSpPr>
          <p:nvPr/>
        </p:nvSpPr>
        <p:spPr>
          <a:xfrm>
            <a:off x="977790" y="3935184"/>
            <a:ext cx="360000" cy="36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5</a:t>
            </a:r>
            <a:endParaRPr kumimoji="0" lang="zh-CN" altLang="en-US" sz="24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33" name="左中括号 32"/>
          <p:cNvSpPr/>
          <p:nvPr/>
        </p:nvSpPr>
        <p:spPr>
          <a:xfrm>
            <a:off x="769740" y="4074519"/>
            <a:ext cx="157980" cy="545105"/>
          </a:xfrm>
          <a:prstGeom prst="leftBracket">
            <a:avLst/>
          </a:prstGeom>
          <a:ln w="127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4" name="椭圆 33"/>
          <p:cNvSpPr>
            <a:spLocks noChangeAspect="1"/>
          </p:cNvSpPr>
          <p:nvPr/>
        </p:nvSpPr>
        <p:spPr>
          <a:xfrm>
            <a:off x="379992" y="4140604"/>
            <a:ext cx="360000" cy="36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6</a:t>
            </a:r>
            <a:endParaRPr kumimoji="0" lang="zh-CN" altLang="en-US" sz="24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cxnSp>
        <p:nvCxnSpPr>
          <p:cNvPr id="35" name="直接连接符 34"/>
          <p:cNvCxnSpPr/>
          <p:nvPr/>
        </p:nvCxnSpPr>
        <p:spPr>
          <a:xfrm>
            <a:off x="1582056" y="4430757"/>
            <a:ext cx="2761344"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514927" y="4773657"/>
            <a:ext cx="1656444"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39" name="椭圆 38"/>
          <p:cNvSpPr>
            <a:spLocks noChangeAspect="1"/>
          </p:cNvSpPr>
          <p:nvPr/>
        </p:nvSpPr>
        <p:spPr>
          <a:xfrm>
            <a:off x="848730" y="4773657"/>
            <a:ext cx="360000" cy="360000"/>
          </a:xfrm>
          <a:prstGeom prst="ellipse">
            <a:avLst/>
          </a:prstGeom>
          <a:solidFill>
            <a:srgbClr val="B02623"/>
          </a:solidFill>
          <a:ln w="12700" cap="flat" cmpd="sng" algn="ctr">
            <a:noFill/>
            <a:prstDash val="solid"/>
            <a:miter lim="800000"/>
          </a:ln>
          <a:effectLst/>
        </p:spPr>
        <p:txBody>
          <a:bodyPr rtlCol="0" anchor="ctr"/>
          <a:lstStyle/>
          <a:p>
            <a:pPr algn="ctr"/>
            <a:r>
              <a:rPr lang="en-US" altLang="zh-CN" sz="2400" kern="0" dirty="0">
                <a:solidFill>
                  <a:prstClr val="white"/>
                </a:solidFill>
                <a:latin typeface="Calibri" panose="020F0502020204030204"/>
                <a:ea typeface="宋体" panose="02010600030101010101" pitchFamily="2" charset="-122"/>
              </a:rPr>
              <a:t>7</a:t>
            </a:r>
            <a:endParaRPr lang="zh-CN" altLang="en-US" sz="2400" kern="0" dirty="0">
              <a:solidFill>
                <a:prstClr val="white"/>
              </a:solidFill>
              <a:latin typeface="Calibri" panose="020F0502020204030204"/>
              <a:ea typeface="宋体" panose="02010600030101010101" pitchFamily="2" charset="-122"/>
            </a:endParaRPr>
          </a:p>
        </p:txBody>
      </p:sp>
      <p:cxnSp>
        <p:nvCxnSpPr>
          <p:cNvPr id="42" name="直接连接符 41"/>
          <p:cNvCxnSpPr/>
          <p:nvPr/>
        </p:nvCxnSpPr>
        <p:spPr>
          <a:xfrm>
            <a:off x="1482453" y="5114289"/>
            <a:ext cx="2514148"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9214338" y="2521947"/>
            <a:ext cx="720970" cy="625700"/>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9214338" y="4295184"/>
            <a:ext cx="720970" cy="625700"/>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右弧形箭头 28"/>
          <p:cNvSpPr/>
          <p:nvPr/>
        </p:nvSpPr>
        <p:spPr>
          <a:xfrm>
            <a:off x="10121161" y="2947407"/>
            <a:ext cx="649524" cy="1826250"/>
          </a:xfrm>
          <a:prstGeom prst="curvedLef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Tree>
    <p:extLst>
      <p:ext uri="{BB962C8B-B14F-4D97-AF65-F5344CB8AC3E}">
        <p14:creationId xmlns:p14="http://schemas.microsoft.com/office/powerpoint/2010/main" val="29915700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par>
                                <p:cTn id="43" presetID="10" presetClass="entr" presetSubtype="0" fill="hold" nodeType="with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500"/>
                                        <p:tgtEl>
                                          <p:spTgt spid="3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fade">
                                      <p:cBhvr>
                                        <p:cTn id="50" dur="500"/>
                                        <p:tgtEl>
                                          <p:spTgt spid="3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fade">
                                      <p:cBhvr>
                                        <p:cTn id="53" dur="500"/>
                                        <p:tgtEl>
                                          <p:spTgt spid="34"/>
                                        </p:tgtEl>
                                      </p:cBhvr>
                                    </p:animEffect>
                                  </p:childTnLst>
                                </p:cTn>
                              </p:par>
                              <p:par>
                                <p:cTn id="54" presetID="10" presetClass="entr" presetSubtype="0" fill="hold" nodeType="with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500"/>
                                        <p:tgtEl>
                                          <p:spTgt spid="37"/>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500"/>
                                        <p:tgtEl>
                                          <p:spTgt spid="39"/>
                                        </p:tgtEl>
                                      </p:cBhvr>
                                    </p:animEffect>
                                  </p:childTnLst>
                                </p:cTn>
                              </p:par>
                              <p:par>
                                <p:cTn id="62" presetID="10" presetClass="entr" presetSubtype="0" fill="hold"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500"/>
                                        <p:tgtEl>
                                          <p:spTgt spid="4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2"/>
                                        </p:tgtEl>
                                        <p:attrNameLst>
                                          <p:attrName>style.visibility</p:attrName>
                                        </p:attrNameLst>
                                      </p:cBhvr>
                                      <p:to>
                                        <p:strVal val="visible"/>
                                      </p:to>
                                    </p:set>
                                    <p:animEffect transition="in" filter="fade">
                                      <p:cBhvr>
                                        <p:cTn id="69" dur="500"/>
                                        <p:tgtEl>
                                          <p:spTgt spid="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5" grpId="0" animBg="1"/>
      <p:bldP spid="23" grpId="0" animBg="1"/>
      <p:bldP spid="26" grpId="0" animBg="1"/>
      <p:bldP spid="25" grpId="0" animBg="1"/>
      <p:bldP spid="28" grpId="0" animBg="1"/>
      <p:bldP spid="33" grpId="0" animBg="1"/>
      <p:bldP spid="34" grpId="0" animBg="1"/>
      <p:bldP spid="39" grpId="0" animBg="1"/>
      <p:bldP spid="2" grpId="0" animBg="1"/>
      <p:bldP spid="27" grpId="0" animBg="1"/>
      <p:bldP spid="29"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3.2 SWITCHBOARD SPEECH RECOGNITION TASK</a:t>
            </a:r>
          </a:p>
        </p:txBody>
      </p:sp>
      <p:sp>
        <p:nvSpPr>
          <p:cNvPr id="16" name="文本框 15"/>
          <p:cNvSpPr txBox="1"/>
          <p:nvPr/>
        </p:nvSpPr>
        <p:spPr>
          <a:xfrm>
            <a:off x="2113264" y="2755233"/>
            <a:ext cx="8346467" cy="1938992"/>
          </a:xfrm>
          <a:prstGeom prst="rect">
            <a:avLst/>
          </a:prstGeom>
          <a:noFill/>
        </p:spPr>
        <p:txBody>
          <a:bodyPr wrap="square" rtlCol="0">
            <a:spAutoFit/>
          </a:bodyPr>
          <a:lstStyle/>
          <a:p>
            <a:r>
              <a:rPr lang="en-US" altLang="zh-CN" sz="2400" b="1" dirty="0">
                <a:solidFill>
                  <a:schemeClr val="bg1"/>
                </a:solidFill>
              </a:rPr>
              <a:t>Further study </a:t>
            </a:r>
            <a:r>
              <a:rPr lang="en-US" altLang="zh-CN" sz="2400" b="1" dirty="0" smtClean="0">
                <a:solidFill>
                  <a:schemeClr val="bg1"/>
                </a:solidFill>
              </a:rPr>
              <a:t>suggests </a:t>
            </a:r>
            <a:r>
              <a:rPr lang="en-US" altLang="zh-CN" sz="2400" b="1" dirty="0">
                <a:solidFill>
                  <a:schemeClr val="bg1"/>
                </a:solidFill>
              </a:rPr>
              <a:t>that </a:t>
            </a:r>
            <a:r>
              <a:rPr lang="en-US" altLang="zh-CN" sz="2400" b="1" dirty="0">
                <a:solidFill>
                  <a:srgbClr val="FF0000"/>
                </a:solidFill>
              </a:rPr>
              <a:t>feature-engineering</a:t>
            </a:r>
            <a:r>
              <a:rPr lang="en-US" altLang="zh-CN" sz="2400" b="1" dirty="0">
                <a:solidFill>
                  <a:schemeClr val="bg1"/>
                </a:solidFill>
              </a:rPr>
              <a:t> techniques</a:t>
            </a:r>
          </a:p>
          <a:p>
            <a:r>
              <a:rPr lang="en-US" altLang="zh-CN" sz="2400" b="1" dirty="0">
                <a:solidFill>
                  <a:schemeClr val="bg1"/>
                </a:solidFill>
              </a:rPr>
              <a:t>such as </a:t>
            </a:r>
            <a:r>
              <a:rPr lang="en-US" altLang="zh-CN" sz="2400" b="1" dirty="0">
                <a:solidFill>
                  <a:srgbClr val="FF0000"/>
                </a:solidFill>
              </a:rPr>
              <a:t>HLDA</a:t>
            </a:r>
            <a:r>
              <a:rPr lang="en-US" altLang="zh-CN" sz="2400" b="1" dirty="0">
                <a:solidFill>
                  <a:schemeClr val="bg1"/>
                </a:solidFill>
              </a:rPr>
              <a:t> and </a:t>
            </a:r>
            <a:r>
              <a:rPr lang="en-US" altLang="zh-CN" sz="2400" b="1" dirty="0">
                <a:solidFill>
                  <a:srgbClr val="FF0000"/>
                </a:solidFill>
              </a:rPr>
              <a:t>VTLN</a:t>
            </a:r>
            <a:r>
              <a:rPr lang="en-US" altLang="zh-CN" sz="2400" b="1" dirty="0">
                <a:solidFill>
                  <a:schemeClr val="bg1"/>
                </a:solidFill>
              </a:rPr>
              <a:t>, commonly used in </a:t>
            </a:r>
            <a:r>
              <a:rPr lang="en-US" altLang="zh-CN" sz="2400" b="1" dirty="0" smtClean="0">
                <a:solidFill>
                  <a:schemeClr val="bg1"/>
                </a:solidFill>
              </a:rPr>
              <a:t>GMM-HMMs</a:t>
            </a:r>
            <a:r>
              <a:rPr lang="en-US" altLang="zh-CN" sz="2400" b="1" dirty="0">
                <a:solidFill>
                  <a:schemeClr val="bg1"/>
                </a:solidFill>
              </a:rPr>
              <a:t>,</a:t>
            </a:r>
          </a:p>
          <a:p>
            <a:r>
              <a:rPr lang="en-US" altLang="zh-CN" sz="2400" b="1" dirty="0">
                <a:solidFill>
                  <a:schemeClr val="bg1"/>
                </a:solidFill>
              </a:rPr>
              <a:t>are more helpful for </a:t>
            </a:r>
            <a:r>
              <a:rPr lang="en-US" altLang="zh-CN" sz="2400" b="1" dirty="0">
                <a:solidFill>
                  <a:srgbClr val="FF0000"/>
                </a:solidFill>
              </a:rPr>
              <a:t>shallow neural nets </a:t>
            </a:r>
            <a:r>
              <a:rPr lang="en-US" altLang="zh-CN" sz="2400" b="1" dirty="0">
                <a:solidFill>
                  <a:schemeClr val="bg1"/>
                </a:solidFill>
              </a:rPr>
              <a:t>than for</a:t>
            </a:r>
          </a:p>
          <a:p>
            <a:r>
              <a:rPr lang="en-US" altLang="zh-CN" sz="2400" b="1" dirty="0">
                <a:solidFill>
                  <a:schemeClr val="bg1"/>
                </a:solidFill>
              </a:rPr>
              <a:t>DBN-DNNs, presumably because DBN-DNNs are able to learn</a:t>
            </a:r>
          </a:p>
          <a:p>
            <a:r>
              <a:rPr lang="en-US" altLang="zh-CN" sz="2400" b="1" dirty="0">
                <a:solidFill>
                  <a:schemeClr val="bg1"/>
                </a:solidFill>
              </a:rPr>
              <a:t>appropriate features in their lower layers.</a:t>
            </a:r>
          </a:p>
        </p:txBody>
      </p:sp>
      <p:sp>
        <p:nvSpPr>
          <p:cNvPr id="7" name="文本框 6"/>
          <p:cNvSpPr txBox="1"/>
          <p:nvPr/>
        </p:nvSpPr>
        <p:spPr>
          <a:xfrm>
            <a:off x="2113264" y="4882972"/>
            <a:ext cx="8346467" cy="830997"/>
          </a:xfrm>
          <a:prstGeom prst="rect">
            <a:avLst/>
          </a:prstGeom>
          <a:noFill/>
        </p:spPr>
        <p:txBody>
          <a:bodyPr wrap="square" rtlCol="0">
            <a:spAutoFit/>
          </a:bodyPr>
          <a:lstStyle/>
          <a:p>
            <a:r>
              <a:rPr lang="en-US" altLang="zh-CN" sz="2400" b="1" dirty="0">
                <a:solidFill>
                  <a:schemeClr val="bg1"/>
                </a:solidFill>
              </a:rPr>
              <a:t>HLDA</a:t>
            </a:r>
            <a:r>
              <a:rPr lang="zh-CN" altLang="en-US" sz="2400" b="1" dirty="0">
                <a:solidFill>
                  <a:schemeClr val="bg1"/>
                </a:solidFill>
              </a:rPr>
              <a:t>：</a:t>
            </a:r>
            <a:r>
              <a:rPr lang="en-US" altLang="zh-CN" sz="2400" b="1" dirty="0">
                <a:solidFill>
                  <a:schemeClr val="bg1"/>
                </a:solidFill>
              </a:rPr>
              <a:t> heteroscedastic linear discriminant </a:t>
            </a:r>
            <a:r>
              <a:rPr lang="en-US" altLang="zh-CN" sz="2400" b="1" dirty="0" smtClean="0">
                <a:solidFill>
                  <a:schemeClr val="bg1"/>
                </a:solidFill>
              </a:rPr>
              <a:t>analysis </a:t>
            </a:r>
            <a:r>
              <a:rPr lang="zh-CN" altLang="en-US" sz="2400" b="1" dirty="0" smtClean="0">
                <a:solidFill>
                  <a:schemeClr val="bg1"/>
                </a:solidFill>
              </a:rPr>
              <a:t>（异方差的线性判别）</a:t>
            </a:r>
            <a:endParaRPr lang="en-US" altLang="zh-CN" sz="2400" b="1" dirty="0">
              <a:solidFill>
                <a:schemeClr val="bg1"/>
              </a:solidFill>
            </a:endParaRPr>
          </a:p>
        </p:txBody>
      </p:sp>
      <p:sp>
        <p:nvSpPr>
          <p:cNvPr id="8" name="文本框 7"/>
          <p:cNvSpPr txBox="1"/>
          <p:nvPr/>
        </p:nvSpPr>
        <p:spPr>
          <a:xfrm>
            <a:off x="2113263" y="5713969"/>
            <a:ext cx="8346467" cy="461665"/>
          </a:xfrm>
          <a:prstGeom prst="rect">
            <a:avLst/>
          </a:prstGeom>
          <a:noFill/>
        </p:spPr>
        <p:txBody>
          <a:bodyPr wrap="square" rtlCol="0">
            <a:spAutoFit/>
          </a:bodyPr>
          <a:lstStyle/>
          <a:p>
            <a:r>
              <a:rPr lang="en-US" altLang="zh-CN" sz="2400" b="1" dirty="0">
                <a:solidFill>
                  <a:schemeClr val="bg1"/>
                </a:solidFill>
              </a:rPr>
              <a:t>VTLN</a:t>
            </a:r>
            <a:r>
              <a:rPr lang="zh-CN" altLang="en-US" sz="2400" b="1" dirty="0" smtClean="0">
                <a:solidFill>
                  <a:schemeClr val="bg1"/>
                </a:solidFill>
              </a:rPr>
              <a:t>：</a:t>
            </a:r>
            <a:r>
              <a:rPr lang="en-US" altLang="zh-CN" sz="2400" b="1" dirty="0">
                <a:solidFill>
                  <a:schemeClr val="bg1"/>
                </a:solidFill>
              </a:rPr>
              <a:t> vocal tract length </a:t>
            </a:r>
            <a:r>
              <a:rPr lang="en-US" altLang="zh-CN" sz="2400" b="1" dirty="0" smtClean="0">
                <a:solidFill>
                  <a:schemeClr val="bg1"/>
                </a:solidFill>
              </a:rPr>
              <a:t>normalization </a:t>
            </a:r>
            <a:r>
              <a:rPr lang="zh-CN" altLang="en-US" sz="2400" b="1" dirty="0" smtClean="0">
                <a:solidFill>
                  <a:schemeClr val="bg1"/>
                </a:solidFill>
              </a:rPr>
              <a:t>（声道长度的标准化）</a:t>
            </a:r>
            <a:endParaRPr lang="en-US" altLang="zh-CN" sz="2400" b="1" dirty="0">
              <a:solidFill>
                <a:schemeClr val="bg1"/>
              </a:solidFill>
            </a:endParaRPr>
          </a:p>
        </p:txBody>
      </p:sp>
    </p:spTree>
    <p:extLst>
      <p:ext uri="{BB962C8B-B14F-4D97-AF65-F5344CB8AC3E}">
        <p14:creationId xmlns:p14="http://schemas.microsoft.com/office/powerpoint/2010/main" val="189173491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629150" y="500390"/>
            <a:ext cx="3314700" cy="523220"/>
          </a:xfrm>
          <a:prstGeom prst="rect">
            <a:avLst/>
          </a:prstGeom>
          <a:noFill/>
        </p:spPr>
        <p:txBody>
          <a:bodyPr wrap="square" rtlCol="0">
            <a:spAutoFit/>
          </a:bodyPr>
          <a:lstStyle/>
          <a:p>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基本变换</a:t>
            </a:r>
            <a:r>
              <a:rPr lang="en-US" altLang="zh-CN"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t>
            </a:r>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层</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2" name="文本框 1"/>
              <p:cNvSpPr txBox="1"/>
              <p:nvPr/>
            </p:nvSpPr>
            <p:spPr>
              <a:xfrm>
                <a:off x="1416424" y="1380565"/>
                <a:ext cx="9270626" cy="738664"/>
              </a:xfrm>
              <a:prstGeom prst="rect">
                <a:avLst/>
              </a:prstGeom>
              <a:noFill/>
            </p:spPr>
            <p:txBody>
              <a:bodyPr wrap="square" rtlCol="0">
                <a:spAutoFit/>
              </a:bodyPr>
              <a:lstStyle/>
              <a:p>
                <a:r>
                  <a:rPr lang="zh-CN" altLang="en-US" b="1" dirty="0" smtClean="0">
                    <a:solidFill>
                      <a:schemeClr val="bg1"/>
                    </a:solidFill>
                  </a:rPr>
                  <a:t>物理层面理解：</a:t>
                </a:r>
                <a:r>
                  <a:rPr lang="zh-CN" altLang="en-US" sz="2400" b="1" dirty="0" smtClean="0">
                    <a:solidFill>
                      <a:srgbClr val="FF0000"/>
                    </a:solidFill>
                  </a:rPr>
                  <a:t>对 </a:t>
                </a:r>
                <a:r>
                  <a:rPr lang="en-US" altLang="zh-CN" sz="2400" dirty="0" smtClean="0">
                    <a:solidFill>
                      <a:srgbClr val="FF0000"/>
                    </a:solidFill>
                  </a:rPr>
                  <a:t>W</a:t>
                </a:r>
                <a:r>
                  <a:rPr lang="en-US" altLang="zh-CN" sz="2400" dirty="0">
                    <a:solidFill>
                      <a:srgbClr val="FF0000"/>
                    </a:solidFill>
                  </a:rPr>
                  <a:t>·</a:t>
                </a:r>
                <a14:m>
                  <m:oMath xmlns:m="http://schemas.openxmlformats.org/officeDocument/2006/math">
                    <m:acc>
                      <m:accPr>
                        <m:chr m:val="⃗"/>
                        <m:ctrlPr>
                          <a:rPr lang="en-US" altLang="zh-CN" sz="2400" i="1" dirty="0">
                            <a:solidFill>
                              <a:srgbClr val="FF0000"/>
                            </a:solidFill>
                            <a:latin typeface="Cambria Math" panose="02040503050406030204" pitchFamily="18" charset="0"/>
                          </a:rPr>
                        </m:ctrlPr>
                      </m:accPr>
                      <m:e>
                        <m:r>
                          <a:rPr lang="en-US" altLang="zh-CN" sz="2400" i="1" dirty="0">
                            <a:solidFill>
                              <a:srgbClr val="FF0000"/>
                            </a:solidFill>
                            <a:latin typeface="Cambria Math" panose="02040503050406030204" pitchFamily="18" charset="0"/>
                          </a:rPr>
                          <m:t>𝑥</m:t>
                        </m:r>
                      </m:e>
                    </m:acc>
                  </m:oMath>
                </a14:m>
                <a:r>
                  <a:rPr lang="en-US" altLang="zh-CN" sz="2400" b="1" dirty="0">
                    <a:solidFill>
                      <a:srgbClr val="FF0000"/>
                    </a:solidFill>
                  </a:rPr>
                  <a:t> </a:t>
                </a:r>
                <a:r>
                  <a:rPr lang="zh-CN" altLang="en-US" sz="2400" b="1" dirty="0">
                    <a:solidFill>
                      <a:srgbClr val="FF0000"/>
                    </a:solidFill>
                  </a:rPr>
                  <a:t>的理解就是通过组合形成新</a:t>
                </a:r>
                <a:r>
                  <a:rPr lang="zh-CN" altLang="en-US" sz="2400" b="1" dirty="0" smtClean="0">
                    <a:solidFill>
                      <a:srgbClr val="FF0000"/>
                    </a:solidFill>
                  </a:rPr>
                  <a:t>物质</a:t>
                </a:r>
                <a:endParaRPr lang="zh-CN" altLang="en-US" b="1" dirty="0">
                  <a:solidFill>
                    <a:schemeClr val="bg1"/>
                  </a:solidFill>
                </a:endParaRPr>
              </a:p>
              <a:p>
                <a:r>
                  <a:rPr lang="en-US" altLang="zh-CN" b="1" dirty="0">
                    <a:solidFill>
                      <a:schemeClr val="bg1"/>
                    </a:solidFill>
                  </a:rPr>
                  <a:t>a()</a:t>
                </a:r>
                <a:r>
                  <a:rPr lang="zh-CN" altLang="en-US" b="1" dirty="0">
                    <a:solidFill>
                      <a:schemeClr val="bg1"/>
                    </a:solidFill>
                  </a:rPr>
                  <a:t>又符合了我们所处的世界都是非线性的特点。</a:t>
                </a:r>
                <a:endParaRPr lang="zh-CN" altLang="en-US" dirty="0">
                  <a:solidFill>
                    <a:schemeClr val="bg1"/>
                  </a:solidFill>
                </a:endParaRPr>
              </a:p>
            </p:txBody>
          </p:sp>
        </mc:Choice>
        <mc:Fallback xmlns="">
          <p:sp>
            <p:nvSpPr>
              <p:cNvPr id="2" name="文本框 1"/>
              <p:cNvSpPr txBox="1">
                <a:spLocks noRot="1" noChangeAspect="1" noMove="1" noResize="1" noEditPoints="1" noAdjustHandles="1" noChangeArrowheads="1" noChangeShapeType="1" noTextEdit="1"/>
              </p:cNvSpPr>
              <p:nvPr/>
            </p:nvSpPr>
            <p:spPr>
              <a:xfrm>
                <a:off x="1416424" y="1380565"/>
                <a:ext cx="9270626" cy="738664"/>
              </a:xfrm>
              <a:prstGeom prst="rect">
                <a:avLst/>
              </a:prstGeom>
              <a:blipFill rotWithShape="0">
                <a:blip r:embed="rId3"/>
                <a:stretch>
                  <a:fillRect l="-526" t="-12295" b="-1147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0" name="文本框 29"/>
              <p:cNvSpPr txBox="1"/>
              <p:nvPr/>
            </p:nvSpPr>
            <p:spPr>
              <a:xfrm>
                <a:off x="1494584" y="2029751"/>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30" name="文本框 29"/>
              <p:cNvSpPr txBox="1">
                <a:spLocks noRot="1" noChangeAspect="1" noMove="1" noResize="1" noEditPoints="1" noAdjustHandles="1" noChangeArrowheads="1" noChangeShapeType="1" noTextEdit="1"/>
              </p:cNvSpPr>
              <p:nvPr/>
            </p:nvSpPr>
            <p:spPr>
              <a:xfrm>
                <a:off x="1494584" y="2029751"/>
                <a:ext cx="3859866" cy="769441"/>
              </a:xfrm>
              <a:prstGeom prst="rect">
                <a:avLst/>
              </a:prstGeom>
              <a:blipFill rotWithShape="0">
                <a:blip r:embed="rId4"/>
                <a:stretch>
                  <a:fillRect b="-2063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7" name="文本框 46"/>
              <p:cNvSpPr txBox="1"/>
              <p:nvPr/>
            </p:nvSpPr>
            <p:spPr>
              <a:xfrm>
                <a:off x="1504836" y="2026926"/>
                <a:ext cx="3859866" cy="769441"/>
              </a:xfrm>
              <a:prstGeom prst="rect">
                <a:avLst/>
              </a:prstGeom>
              <a:noFill/>
            </p:spPr>
            <p:txBody>
              <a:bodyPr wrap="square" rtlCol="0">
                <a:spAutoFit/>
              </a:bodyPr>
              <a:lstStyle/>
              <a:p>
                <a:r>
                  <a:rPr lang="en-US" altLang="zh-CN" sz="4400" dirty="0" smtClean="0">
                    <a:solidFill>
                      <a:schemeClr val="bg1"/>
                    </a:solidFill>
                  </a:rPr>
                  <a:t> </a:t>
                </a:r>
                <a14:m>
                  <m:oMath xmlns:m="http://schemas.openxmlformats.org/officeDocument/2006/math">
                    <m:acc>
                      <m:accPr>
                        <m:chr m:val="⃗"/>
                        <m:ctrlPr>
                          <a:rPr lang="en-US" altLang="zh-CN" sz="3200" i="1" smtClean="0">
                            <a:solidFill>
                              <a:schemeClr val="bg1"/>
                            </a:solidFill>
                            <a:latin typeface="Cambria Math" panose="02040503050406030204" pitchFamily="18" charset="0"/>
                          </a:rPr>
                        </m:ctrlPr>
                      </m:accPr>
                      <m:e>
                        <m:r>
                          <a:rPr lang="en-US" altLang="zh-CN" sz="3200" b="0" i="1" smtClean="0">
                            <a:solidFill>
                              <a:schemeClr val="bg1"/>
                            </a:solidFill>
                            <a:latin typeface="Cambria Math" panose="02040503050406030204" pitchFamily="18" charset="0"/>
                          </a:rPr>
                          <m:t>𝑦</m:t>
                        </m:r>
                      </m:e>
                    </m:acc>
                  </m:oMath>
                </a14:m>
                <a:r>
                  <a:rPr lang="en-US" altLang="zh-CN" sz="3200" dirty="0" smtClean="0">
                    <a:solidFill>
                      <a:schemeClr val="bg1"/>
                    </a:solidFill>
                  </a:rPr>
                  <a:t>= a(</a:t>
                </a:r>
                <a:r>
                  <a:rPr lang="en-US" altLang="zh-CN" sz="3200" dirty="0" err="1" smtClean="0">
                    <a:solidFill>
                      <a:schemeClr val="bg1"/>
                    </a:solidFill>
                  </a:rPr>
                  <a:t>W·</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𝑥</m:t>
                        </m:r>
                      </m:e>
                    </m:acc>
                  </m:oMath>
                </a14:m>
                <a:r>
                  <a:rPr lang="en-US" altLang="zh-CN" sz="3200" dirty="0" smtClean="0">
                    <a:solidFill>
                      <a:schemeClr val="bg1"/>
                    </a:solidFill>
                  </a:rPr>
                  <a:t> + </a:t>
                </a:r>
                <a14:m>
                  <m:oMath xmlns:m="http://schemas.openxmlformats.org/officeDocument/2006/math">
                    <m:acc>
                      <m:accPr>
                        <m:chr m:val="⃗"/>
                        <m:ctrlPr>
                          <a:rPr lang="en-US" altLang="zh-CN" sz="3200" i="1" dirty="0" smtClean="0">
                            <a:solidFill>
                              <a:schemeClr val="bg1"/>
                            </a:solidFill>
                            <a:latin typeface="Cambria Math" panose="02040503050406030204" pitchFamily="18" charset="0"/>
                          </a:rPr>
                        </m:ctrlPr>
                      </m:accPr>
                      <m:e>
                        <m:r>
                          <a:rPr lang="en-US" altLang="zh-CN" sz="3200" b="0" i="1" dirty="0" smtClean="0">
                            <a:solidFill>
                              <a:schemeClr val="bg1"/>
                            </a:solidFill>
                            <a:latin typeface="Cambria Math" panose="02040503050406030204" pitchFamily="18" charset="0"/>
                          </a:rPr>
                          <m:t>𝑏</m:t>
                        </m:r>
                      </m:e>
                    </m:acc>
                  </m:oMath>
                </a14:m>
                <a:r>
                  <a:rPr lang="en-US" altLang="zh-CN" sz="3200" dirty="0" smtClean="0">
                    <a:solidFill>
                      <a:schemeClr val="bg1"/>
                    </a:solidFill>
                  </a:rPr>
                  <a:t>)</a:t>
                </a:r>
                <a:endParaRPr lang="zh-CN" altLang="en-US" sz="3200" dirty="0">
                  <a:solidFill>
                    <a:schemeClr val="bg1"/>
                  </a:solidFill>
                </a:endParaRPr>
              </a:p>
            </p:txBody>
          </p:sp>
        </mc:Choice>
        <mc:Fallback xmlns="">
          <p:sp>
            <p:nvSpPr>
              <p:cNvPr id="47" name="文本框 46"/>
              <p:cNvSpPr txBox="1">
                <a:spLocks noRot="1" noChangeAspect="1" noMove="1" noResize="1" noEditPoints="1" noAdjustHandles="1" noChangeArrowheads="1" noChangeShapeType="1" noTextEdit="1"/>
              </p:cNvSpPr>
              <p:nvPr/>
            </p:nvSpPr>
            <p:spPr>
              <a:xfrm>
                <a:off x="1504836" y="2026926"/>
                <a:ext cx="3859866" cy="769441"/>
              </a:xfrm>
              <a:prstGeom prst="rect">
                <a:avLst/>
              </a:prstGeom>
              <a:blipFill rotWithShape="0">
                <a:blip r:embed="rId5"/>
                <a:stretch>
                  <a:fillRect b="-2063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1" name="文本框 30"/>
              <p:cNvSpPr txBox="1"/>
              <p:nvPr/>
            </p:nvSpPr>
            <p:spPr>
              <a:xfrm>
                <a:off x="4629150" y="3270242"/>
                <a:ext cx="3859866" cy="1391599"/>
              </a:xfrm>
              <a:prstGeom prst="rect">
                <a:avLst/>
              </a:prstGeom>
              <a:noFill/>
            </p:spPr>
            <p:txBody>
              <a:bodyPr wrap="square" rtlCol="0">
                <a:spAutoFit/>
              </a:bodyPr>
              <a:lstStyle/>
              <a:p>
                <a14:m>
                  <m:oMath xmlns:m="http://schemas.openxmlformats.org/officeDocument/2006/math">
                    <m:d>
                      <m:dPr>
                        <m:begChr m:val="["/>
                        <m:endChr m:val="]"/>
                        <m:ctrlPr>
                          <a:rPr lang="en-US" altLang="zh-CN" sz="3200" i="1" dirty="0" smtClean="0">
                            <a:solidFill>
                              <a:schemeClr val="bg1"/>
                            </a:solidFill>
                            <a:latin typeface="Cambria Math" panose="02040503050406030204" pitchFamily="18" charset="0"/>
                          </a:rPr>
                        </m:ctrlPr>
                      </m:dPr>
                      <m:e>
                        <m:m>
                          <m:mPr>
                            <m:mcs>
                              <m:mc>
                                <m:mcPr>
                                  <m:count m:val="2"/>
                                  <m:mcJc m:val="center"/>
                                </m:mcPr>
                              </m:mc>
                            </m:mcs>
                            <m:ctrlPr>
                              <a:rPr lang="en-US" altLang="zh-CN" sz="3200" i="1" dirty="0" smtClean="0">
                                <a:solidFill>
                                  <a:schemeClr val="bg1"/>
                                </a:solidFill>
                                <a:latin typeface="Cambria Math" panose="02040503050406030204" pitchFamily="18" charset="0"/>
                              </a:rPr>
                            </m:ctrlPr>
                          </m:mPr>
                          <m:mr>
                            <m:e>
                              <m:r>
                                <m:rPr>
                                  <m:brk m:alnAt="7"/>
                                </m:rPr>
                                <a:rPr lang="en-US" altLang="zh-CN" sz="3200" b="0" i="1" dirty="0" smtClean="0">
                                  <a:solidFill>
                                    <a:schemeClr val="bg1"/>
                                  </a:solidFill>
                                  <a:latin typeface="Cambria Math" panose="02040503050406030204" pitchFamily="18" charset="0"/>
                                </a:rPr>
                                <m:t>1</m:t>
                              </m:r>
                            </m:e>
                            <m:e>
                              <m:r>
                                <a:rPr lang="en-US" altLang="zh-CN" sz="3200" b="0" i="1" dirty="0" smtClean="0">
                                  <a:solidFill>
                                    <a:schemeClr val="bg1"/>
                                  </a:solidFill>
                                  <a:latin typeface="Cambria Math" panose="02040503050406030204" pitchFamily="18" charset="0"/>
                                </a:rPr>
                                <m:t>2</m:t>
                              </m:r>
                            </m:e>
                          </m:mr>
                          <m:mr>
                            <m:e>
                              <m:eqArr>
                                <m:eqArrPr>
                                  <m:ctrlPr>
                                    <a:rPr lang="en-US" altLang="zh-CN" sz="3200" b="0" i="1" dirty="0" smtClean="0">
                                      <a:solidFill>
                                        <a:schemeClr val="bg1"/>
                                      </a:solidFill>
                                      <a:latin typeface="Cambria Math" panose="02040503050406030204" pitchFamily="18" charset="0"/>
                                    </a:rPr>
                                  </m:ctrlPr>
                                </m:eqArrPr>
                                <m:e>
                                  <m:r>
                                    <a:rPr lang="en-US" altLang="zh-CN" sz="3200" b="0" i="1" dirty="0" smtClean="0">
                                      <a:solidFill>
                                        <a:schemeClr val="bg1"/>
                                      </a:solidFill>
                                      <a:latin typeface="Cambria Math" panose="02040503050406030204" pitchFamily="18" charset="0"/>
                                    </a:rPr>
                                    <m:t>0</m:t>
                                  </m:r>
                                </m:e>
                                <m:e>
                                  <m:r>
                                    <a:rPr lang="en-US" altLang="zh-CN" sz="3200" b="0" i="1" dirty="0" smtClean="0">
                                      <a:solidFill>
                                        <a:schemeClr val="bg1"/>
                                      </a:solidFill>
                                      <a:latin typeface="Cambria Math" panose="02040503050406030204" pitchFamily="18" charset="0"/>
                                    </a:rPr>
                                    <m:t>1</m:t>
                                  </m:r>
                                </m:e>
                              </m:eqArr>
                            </m:e>
                            <m:e>
                              <m:eqArr>
                                <m:eqArrPr>
                                  <m:ctrlPr>
                                    <a:rPr lang="en-US" altLang="zh-CN" sz="3200" b="0" i="1" dirty="0" smtClean="0">
                                      <a:solidFill>
                                        <a:schemeClr val="bg1"/>
                                      </a:solidFill>
                                      <a:latin typeface="Cambria Math" panose="02040503050406030204" pitchFamily="18" charset="0"/>
                                    </a:rPr>
                                  </m:ctrlPr>
                                </m:eqArrPr>
                                <m:e>
                                  <m:r>
                                    <a:rPr lang="en-US" altLang="zh-CN" sz="3200" b="0" i="1" dirty="0" smtClean="0">
                                      <a:solidFill>
                                        <a:schemeClr val="bg1"/>
                                      </a:solidFill>
                                      <a:latin typeface="Cambria Math" panose="02040503050406030204" pitchFamily="18" charset="0"/>
                                    </a:rPr>
                                    <m:t>3</m:t>
                                  </m:r>
                                </m:e>
                                <m:e>
                                  <m:r>
                                    <a:rPr lang="en-US" altLang="zh-CN" sz="3200" b="0" i="1" dirty="0" smtClean="0">
                                      <a:solidFill>
                                        <a:schemeClr val="bg1"/>
                                      </a:solidFill>
                                      <a:latin typeface="Cambria Math" panose="02040503050406030204" pitchFamily="18" charset="0"/>
                                    </a:rPr>
                                    <m:t>1</m:t>
                                  </m:r>
                                </m:e>
                              </m:eqArr>
                            </m:e>
                          </m:mr>
                        </m:m>
                      </m:e>
                    </m:d>
                    <m:d>
                      <m:dPr>
                        <m:begChr m:val="["/>
                        <m:endChr m:val="]"/>
                        <m:ctrlPr>
                          <a:rPr lang="en-US" altLang="zh-CN" sz="3200" i="1" dirty="0" smtClean="0">
                            <a:solidFill>
                              <a:schemeClr val="bg1"/>
                            </a:solidFill>
                            <a:latin typeface="Cambria Math" panose="02040503050406030204" pitchFamily="18" charset="0"/>
                          </a:rPr>
                        </m:ctrlPr>
                      </m:dPr>
                      <m:e>
                        <m:eqArr>
                          <m:eqArrPr>
                            <m:ctrlPr>
                              <a:rPr lang="en-US" altLang="zh-CN" sz="3200" b="0" i="1" dirty="0" smtClean="0">
                                <a:solidFill>
                                  <a:schemeClr val="bg1"/>
                                </a:solidFill>
                                <a:latin typeface="Cambria Math" panose="02040503050406030204" pitchFamily="18" charset="0"/>
                              </a:rPr>
                            </m:ctrlPr>
                          </m:eqArrPr>
                          <m:e>
                            <m:r>
                              <a:rPr lang="en-US" altLang="zh-CN" sz="3200" b="0" i="1" dirty="0" smtClean="0">
                                <a:solidFill>
                                  <a:schemeClr val="bg1"/>
                                </a:solidFill>
                                <a:latin typeface="Cambria Math" panose="02040503050406030204" pitchFamily="18" charset="0"/>
                              </a:rPr>
                              <m:t>𝐶</m:t>
                            </m:r>
                          </m:e>
                          <m:e>
                            <m:r>
                              <a:rPr lang="en-US" altLang="zh-CN" sz="3200" b="0" i="1" dirty="0" smtClean="0">
                                <a:solidFill>
                                  <a:schemeClr val="bg1"/>
                                </a:solidFill>
                                <a:latin typeface="Cambria Math" panose="02040503050406030204" pitchFamily="18" charset="0"/>
                              </a:rPr>
                              <m:t>𝑂</m:t>
                            </m:r>
                          </m:e>
                        </m:eqArr>
                      </m:e>
                    </m:d>
                  </m:oMath>
                </a14:m>
                <a:r>
                  <a:rPr lang="zh-CN" altLang="en-US" sz="3200" dirty="0" smtClean="0">
                    <a:solidFill>
                      <a:schemeClr val="bg1"/>
                    </a:solidFill>
                  </a:rPr>
                  <a:t> </a:t>
                </a:r>
                <a:r>
                  <a:rPr lang="en-US" altLang="zh-CN" sz="3200" dirty="0" smtClean="0">
                    <a:solidFill>
                      <a:schemeClr val="bg1"/>
                    </a:solidFill>
                  </a:rPr>
                  <a:t>= </a:t>
                </a:r>
                <a14:m>
                  <m:oMath xmlns:m="http://schemas.openxmlformats.org/officeDocument/2006/math">
                    <m:d>
                      <m:dPr>
                        <m:begChr m:val="["/>
                        <m:endChr m:val="]"/>
                        <m:ctrlPr>
                          <a:rPr lang="en-US" altLang="zh-CN" sz="3200" i="1" dirty="0">
                            <a:solidFill>
                              <a:schemeClr val="bg1"/>
                            </a:solidFill>
                            <a:latin typeface="Cambria Math" panose="02040503050406030204" pitchFamily="18" charset="0"/>
                          </a:rPr>
                        </m:ctrlPr>
                      </m:dPr>
                      <m:e>
                        <m:eqArr>
                          <m:eqArrPr>
                            <m:ctrlPr>
                              <a:rPr lang="en-US" altLang="zh-CN" sz="3200" i="1" dirty="0">
                                <a:solidFill>
                                  <a:schemeClr val="bg1"/>
                                </a:solidFill>
                                <a:latin typeface="Cambria Math" panose="02040503050406030204" pitchFamily="18" charset="0"/>
                              </a:rPr>
                            </m:ctrlPr>
                          </m:eqArrPr>
                          <m:e>
                            <m:r>
                              <a:rPr lang="en-US" altLang="zh-CN" sz="3200" i="1" dirty="0">
                                <a:solidFill>
                                  <a:schemeClr val="bg1"/>
                                </a:solidFill>
                                <a:latin typeface="Cambria Math" panose="02040503050406030204" pitchFamily="18" charset="0"/>
                              </a:rPr>
                              <m:t>𝐶𝑂</m:t>
                            </m:r>
                            <m:r>
                              <a:rPr lang="en-US" altLang="zh-CN" sz="3200" i="1" dirty="0">
                                <a:solidFill>
                                  <a:schemeClr val="bg1"/>
                                </a:solidFill>
                                <a:latin typeface="Cambria Math" panose="02040503050406030204" pitchFamily="18" charset="0"/>
                              </a:rPr>
                              <m:t>₂ </m:t>
                            </m:r>
                          </m:e>
                          <m:e>
                            <m:r>
                              <a:rPr lang="en-US" altLang="zh-CN" sz="3200" i="1" dirty="0">
                                <a:solidFill>
                                  <a:schemeClr val="bg1"/>
                                </a:solidFill>
                                <a:latin typeface="Cambria Math" panose="02040503050406030204" pitchFamily="18" charset="0"/>
                              </a:rPr>
                              <m:t>𝑂</m:t>
                            </m:r>
                            <m:r>
                              <a:rPr lang="en-US" altLang="zh-CN" sz="3200" i="1" dirty="0">
                                <a:solidFill>
                                  <a:schemeClr val="bg1"/>
                                </a:solidFill>
                                <a:latin typeface="Cambria Math" panose="02040503050406030204" pitchFamily="18" charset="0"/>
                              </a:rPr>
                              <m:t>₃</m:t>
                            </m:r>
                          </m:e>
                          <m:e>
                            <m:r>
                              <a:rPr lang="en-US" altLang="zh-CN" sz="3200" b="0" i="1" dirty="0" smtClean="0">
                                <a:solidFill>
                                  <a:schemeClr val="bg1"/>
                                </a:solidFill>
                                <a:latin typeface="Cambria Math" panose="02040503050406030204" pitchFamily="18" charset="0"/>
                              </a:rPr>
                              <m:t>𝐶𝑂</m:t>
                            </m:r>
                            <m:r>
                              <a:rPr lang="en-US" altLang="zh-CN" sz="3200" i="1" dirty="0">
                                <a:solidFill>
                                  <a:schemeClr val="bg1"/>
                                </a:solidFill>
                                <a:latin typeface="Cambria Math" panose="02040503050406030204" pitchFamily="18" charset="0"/>
                              </a:rPr>
                              <m:t> </m:t>
                            </m:r>
                          </m:e>
                        </m:eqArr>
                      </m:e>
                    </m:d>
                  </m:oMath>
                </a14:m>
                <a:r>
                  <a:rPr lang="en-US" altLang="zh-CN" sz="3200" dirty="0" smtClean="0">
                    <a:solidFill>
                      <a:schemeClr val="bg1"/>
                    </a:solidFill>
                  </a:rPr>
                  <a:t>  </a:t>
                </a:r>
                <a:endParaRPr lang="zh-CN" altLang="en-US" sz="3200" dirty="0">
                  <a:solidFill>
                    <a:schemeClr val="bg1"/>
                  </a:solidFill>
                </a:endParaRPr>
              </a:p>
            </p:txBody>
          </p:sp>
        </mc:Choice>
        <mc:Fallback xmlns="">
          <p:sp>
            <p:nvSpPr>
              <p:cNvPr id="31" name="文本框 30"/>
              <p:cNvSpPr txBox="1">
                <a:spLocks noRot="1" noChangeAspect="1" noMove="1" noResize="1" noEditPoints="1" noAdjustHandles="1" noChangeArrowheads="1" noChangeShapeType="1" noTextEdit="1"/>
              </p:cNvSpPr>
              <p:nvPr/>
            </p:nvSpPr>
            <p:spPr>
              <a:xfrm>
                <a:off x="4629150" y="3270242"/>
                <a:ext cx="3859866" cy="1391599"/>
              </a:xfrm>
              <a:prstGeom prst="rect">
                <a:avLst/>
              </a:prstGeom>
              <a:blipFill rotWithShape="0">
                <a:blip r:embed="rId6"/>
                <a:stretch>
                  <a:fillRect/>
                </a:stretch>
              </a:blipFill>
            </p:spPr>
            <p:txBody>
              <a:bodyPr/>
              <a:lstStyle/>
              <a:p>
                <a:r>
                  <a:rPr lang="zh-CN" altLang="en-US">
                    <a:noFill/>
                  </a:rPr>
                  <a:t> </a:t>
                </a:r>
              </a:p>
            </p:txBody>
          </p:sp>
        </mc:Fallback>
      </mc:AlternateContent>
      <p:sp>
        <p:nvSpPr>
          <p:cNvPr id="35" name="文本框 34"/>
          <p:cNvSpPr txBox="1"/>
          <p:nvPr/>
        </p:nvSpPr>
        <p:spPr>
          <a:xfrm>
            <a:off x="1416424" y="5102417"/>
            <a:ext cx="9270626" cy="461665"/>
          </a:xfrm>
          <a:prstGeom prst="rect">
            <a:avLst/>
          </a:prstGeom>
          <a:noFill/>
        </p:spPr>
        <p:txBody>
          <a:bodyPr wrap="square" rtlCol="0">
            <a:spAutoFit/>
          </a:bodyPr>
          <a:lstStyle/>
          <a:p>
            <a:r>
              <a:rPr lang="zh-CN" altLang="en-US" b="1" dirty="0" smtClean="0">
                <a:solidFill>
                  <a:schemeClr val="bg1"/>
                </a:solidFill>
              </a:rPr>
              <a:t>物理层面理解：</a:t>
            </a:r>
            <a:r>
              <a:rPr lang="zh-CN" altLang="en-US" sz="2400" b="1" dirty="0">
                <a:solidFill>
                  <a:srgbClr val="FF0000"/>
                </a:solidFill>
              </a:rPr>
              <a:t>通过现有的不同物质的组合形成新</a:t>
            </a:r>
            <a:r>
              <a:rPr lang="zh-CN" altLang="en-US" sz="2400" b="1" dirty="0" smtClean="0">
                <a:solidFill>
                  <a:srgbClr val="FF0000"/>
                </a:solidFill>
              </a:rPr>
              <a:t>物质</a:t>
            </a:r>
            <a:endParaRPr lang="zh-CN" altLang="en-US" b="1" dirty="0">
              <a:solidFill>
                <a:schemeClr val="bg1"/>
              </a:solidFill>
            </a:endParaRPr>
          </a:p>
        </p:txBody>
      </p:sp>
    </p:spTree>
    <p:extLst>
      <p:ext uri="{BB962C8B-B14F-4D97-AF65-F5344CB8AC3E}">
        <p14:creationId xmlns:p14="http://schemas.microsoft.com/office/powerpoint/2010/main" val="1909974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47" grpId="0"/>
      <p:bldP spid="31" grpId="0"/>
      <p:bldP spid="35"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46739" y="1566347"/>
            <a:ext cx="3622431" cy="3154710"/>
          </a:xfrm>
          <a:prstGeom prst="rect">
            <a:avLst/>
          </a:prstGeom>
          <a:noFill/>
        </p:spPr>
        <p:txBody>
          <a:bodyPr wrap="square" rtlCol="0">
            <a:spAutoFit/>
          </a:bodyPr>
          <a:lstStyle/>
          <a:p>
            <a:r>
              <a:rPr lang="en-US" altLang="zh-CN" sz="19900" b="1" dirty="0" smtClean="0">
                <a:solidFill>
                  <a:schemeClr val="bg1"/>
                </a:solidFill>
              </a:rPr>
              <a:t>3.3</a:t>
            </a:r>
            <a:endParaRPr lang="zh-CN" altLang="en-US" sz="19900" b="1" dirty="0">
              <a:solidFill>
                <a:schemeClr val="bg1"/>
              </a:solidFill>
            </a:endParaRPr>
          </a:p>
        </p:txBody>
      </p:sp>
      <p:sp>
        <p:nvSpPr>
          <p:cNvPr id="3" name="文本框 2"/>
          <p:cNvSpPr txBox="1"/>
          <p:nvPr/>
        </p:nvSpPr>
        <p:spPr>
          <a:xfrm>
            <a:off x="5161085" y="2420427"/>
            <a:ext cx="7030915" cy="2123658"/>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GOOGLE VOICE INPUT SPEECH RECOGNITION TASK</a:t>
            </a:r>
          </a:p>
        </p:txBody>
      </p:sp>
    </p:spTree>
    <p:extLst>
      <p:ext uri="{BB962C8B-B14F-4D97-AF65-F5344CB8AC3E}">
        <p14:creationId xmlns:p14="http://schemas.microsoft.com/office/powerpoint/2010/main" val="286802513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3.3 GOOGLE VOICE INPUT SPEECH RECOGNITION TASK</a:t>
            </a:r>
          </a:p>
        </p:txBody>
      </p:sp>
      <p:sp>
        <p:nvSpPr>
          <p:cNvPr id="16" name="文本框 15"/>
          <p:cNvSpPr txBox="1"/>
          <p:nvPr/>
        </p:nvSpPr>
        <p:spPr>
          <a:xfrm>
            <a:off x="2113264" y="1808439"/>
            <a:ext cx="8346467" cy="830997"/>
          </a:xfrm>
          <a:prstGeom prst="rect">
            <a:avLst/>
          </a:prstGeom>
          <a:noFill/>
        </p:spPr>
        <p:txBody>
          <a:bodyPr wrap="square" rtlCol="0">
            <a:spAutoFit/>
          </a:bodyPr>
          <a:lstStyle/>
          <a:p>
            <a:r>
              <a:rPr lang="en-US" altLang="zh-CN" sz="2400" b="1" dirty="0">
                <a:solidFill>
                  <a:schemeClr val="bg1"/>
                </a:solidFill>
              </a:rPr>
              <a:t>Google Voice Input transcribes voice search queries, short </a:t>
            </a:r>
            <a:r>
              <a:rPr lang="en-US" altLang="zh-CN" sz="2400" b="1" dirty="0" smtClean="0">
                <a:solidFill>
                  <a:schemeClr val="bg1"/>
                </a:solidFill>
              </a:rPr>
              <a:t>messages, e-mails</a:t>
            </a:r>
            <a:r>
              <a:rPr lang="en-US" altLang="zh-CN" sz="2400" b="1" dirty="0">
                <a:solidFill>
                  <a:schemeClr val="bg1"/>
                </a:solidFill>
              </a:rPr>
              <a:t>, and user actions from mobile devices</a:t>
            </a:r>
          </a:p>
        </p:txBody>
      </p:sp>
      <p:sp>
        <p:nvSpPr>
          <p:cNvPr id="17" name="文本框 16"/>
          <p:cNvSpPr txBox="1"/>
          <p:nvPr/>
        </p:nvSpPr>
        <p:spPr>
          <a:xfrm>
            <a:off x="2942856" y="2901045"/>
            <a:ext cx="1873496" cy="461665"/>
          </a:xfrm>
          <a:prstGeom prst="rect">
            <a:avLst/>
          </a:prstGeom>
          <a:noFill/>
        </p:spPr>
        <p:txBody>
          <a:bodyPr wrap="square" rtlCol="0">
            <a:spAutoFit/>
          </a:bodyPr>
          <a:lstStyle/>
          <a:p>
            <a:r>
              <a:rPr lang="en-US" altLang="zh-CN" sz="2400" b="1" dirty="0">
                <a:solidFill>
                  <a:srgbClr val="FF0000"/>
                </a:solidFill>
              </a:rPr>
              <a:t>GMM-HMM</a:t>
            </a:r>
          </a:p>
        </p:txBody>
      </p:sp>
      <p:sp>
        <p:nvSpPr>
          <p:cNvPr id="18" name="文本框 17"/>
          <p:cNvSpPr txBox="1"/>
          <p:nvPr/>
        </p:nvSpPr>
        <p:spPr>
          <a:xfrm>
            <a:off x="2257057" y="3637585"/>
            <a:ext cx="3614371" cy="1200329"/>
          </a:xfrm>
          <a:prstGeom prst="rect">
            <a:avLst/>
          </a:prstGeom>
          <a:noFill/>
        </p:spPr>
        <p:txBody>
          <a:bodyPr wrap="square" rtlCol="0">
            <a:spAutoFit/>
          </a:bodyPr>
          <a:lstStyle/>
          <a:p>
            <a:r>
              <a:rPr lang="en-US" altLang="zh-CN" sz="2400" b="1" dirty="0">
                <a:solidFill>
                  <a:schemeClr val="bg1"/>
                </a:solidFill>
              </a:rPr>
              <a:t>has a total of 7,969 </a:t>
            </a:r>
            <a:r>
              <a:rPr lang="en-US" altLang="zh-CN" sz="2400" b="1" dirty="0">
                <a:solidFill>
                  <a:srgbClr val="FF0000"/>
                </a:solidFill>
              </a:rPr>
              <a:t>senone</a:t>
            </a:r>
            <a:r>
              <a:rPr lang="en-US" altLang="zh-CN" sz="2400" b="1" dirty="0">
                <a:solidFill>
                  <a:schemeClr val="bg1"/>
                </a:solidFill>
              </a:rPr>
              <a:t> states and uses as acoustic</a:t>
            </a:r>
          </a:p>
          <a:p>
            <a:r>
              <a:rPr lang="en-US" altLang="zh-CN" sz="2400" b="1" dirty="0">
                <a:solidFill>
                  <a:schemeClr val="bg1"/>
                </a:solidFill>
              </a:rPr>
              <a:t>input </a:t>
            </a:r>
            <a:r>
              <a:rPr lang="en-US" altLang="zh-CN" sz="2400" b="1" dirty="0" smtClean="0">
                <a:solidFill>
                  <a:schemeClr val="bg1"/>
                </a:solidFill>
              </a:rPr>
              <a:t>features</a:t>
            </a:r>
            <a:endParaRPr lang="en-US" altLang="zh-CN" sz="2400" b="1" dirty="0">
              <a:solidFill>
                <a:schemeClr val="bg1"/>
              </a:solidFill>
            </a:endParaRPr>
          </a:p>
        </p:txBody>
      </p:sp>
      <p:sp>
        <p:nvSpPr>
          <p:cNvPr id="19" name="文本框 18"/>
          <p:cNvSpPr txBox="1"/>
          <p:nvPr/>
        </p:nvSpPr>
        <p:spPr>
          <a:xfrm>
            <a:off x="2257056" y="5112789"/>
            <a:ext cx="3614371" cy="830997"/>
          </a:xfrm>
          <a:prstGeom prst="rect">
            <a:avLst/>
          </a:prstGeom>
          <a:noFill/>
        </p:spPr>
        <p:txBody>
          <a:bodyPr wrap="square" rtlCol="0">
            <a:spAutoFit/>
          </a:bodyPr>
          <a:lstStyle/>
          <a:p>
            <a:r>
              <a:rPr lang="en-US" altLang="zh-CN" sz="2400" b="1" dirty="0">
                <a:solidFill>
                  <a:schemeClr val="bg1"/>
                </a:solidFill>
              </a:rPr>
              <a:t>features that have been </a:t>
            </a:r>
            <a:r>
              <a:rPr lang="en-US" altLang="zh-CN" sz="2400" b="1" dirty="0">
                <a:solidFill>
                  <a:srgbClr val="FF0000"/>
                </a:solidFill>
              </a:rPr>
              <a:t>transformed by LDA</a:t>
            </a:r>
          </a:p>
        </p:txBody>
      </p:sp>
      <p:sp>
        <p:nvSpPr>
          <p:cNvPr id="20" name="文本框 19"/>
          <p:cNvSpPr txBox="1"/>
          <p:nvPr/>
        </p:nvSpPr>
        <p:spPr>
          <a:xfrm>
            <a:off x="7516689" y="2901045"/>
            <a:ext cx="1873496" cy="461665"/>
          </a:xfrm>
          <a:prstGeom prst="rect">
            <a:avLst/>
          </a:prstGeom>
          <a:noFill/>
        </p:spPr>
        <p:txBody>
          <a:bodyPr wrap="square" rtlCol="0">
            <a:spAutoFit/>
          </a:bodyPr>
          <a:lstStyle/>
          <a:p>
            <a:r>
              <a:rPr lang="en-US" altLang="zh-CN" sz="2400" b="1" dirty="0">
                <a:solidFill>
                  <a:srgbClr val="FF0000"/>
                </a:solidFill>
              </a:rPr>
              <a:t>DBN-DNN</a:t>
            </a:r>
          </a:p>
        </p:txBody>
      </p:sp>
      <p:sp>
        <p:nvSpPr>
          <p:cNvPr id="21" name="文本框 20"/>
          <p:cNvSpPr txBox="1"/>
          <p:nvPr/>
        </p:nvSpPr>
        <p:spPr>
          <a:xfrm>
            <a:off x="6646251" y="3637585"/>
            <a:ext cx="3614371" cy="461665"/>
          </a:xfrm>
          <a:prstGeom prst="rect">
            <a:avLst/>
          </a:prstGeom>
          <a:noFill/>
        </p:spPr>
        <p:txBody>
          <a:bodyPr wrap="square" rtlCol="0">
            <a:spAutoFit/>
          </a:bodyPr>
          <a:lstStyle/>
          <a:p>
            <a:r>
              <a:rPr lang="en-US" altLang="zh-CN" sz="2400" b="1" dirty="0">
                <a:solidFill>
                  <a:schemeClr val="bg1"/>
                </a:solidFill>
              </a:rPr>
              <a:t>four hidden layers</a:t>
            </a:r>
          </a:p>
        </p:txBody>
      </p:sp>
      <p:sp>
        <p:nvSpPr>
          <p:cNvPr id="23" name="文本框 22"/>
          <p:cNvSpPr txBox="1"/>
          <p:nvPr/>
        </p:nvSpPr>
        <p:spPr>
          <a:xfrm>
            <a:off x="6646248" y="4237749"/>
            <a:ext cx="3614371" cy="830997"/>
          </a:xfrm>
          <a:prstGeom prst="rect">
            <a:avLst/>
          </a:prstGeom>
          <a:noFill/>
        </p:spPr>
        <p:txBody>
          <a:bodyPr wrap="square" rtlCol="0">
            <a:spAutoFit/>
          </a:bodyPr>
          <a:lstStyle/>
          <a:p>
            <a:r>
              <a:rPr lang="en-US" altLang="zh-CN" sz="2400" b="1" dirty="0">
                <a:solidFill>
                  <a:schemeClr val="bg1"/>
                </a:solidFill>
              </a:rPr>
              <a:t>2,560 </a:t>
            </a:r>
            <a:r>
              <a:rPr lang="en-US" altLang="zh-CN" sz="2400" b="1" dirty="0">
                <a:solidFill>
                  <a:srgbClr val="FF0000"/>
                </a:solidFill>
              </a:rPr>
              <a:t>fully connected </a:t>
            </a:r>
            <a:r>
              <a:rPr lang="en-US" altLang="zh-CN" sz="2400" b="1" dirty="0">
                <a:solidFill>
                  <a:schemeClr val="bg1"/>
                </a:solidFill>
              </a:rPr>
              <a:t>units per layer</a:t>
            </a:r>
          </a:p>
        </p:txBody>
      </p:sp>
      <p:sp>
        <p:nvSpPr>
          <p:cNvPr id="24" name="文本框 23"/>
          <p:cNvSpPr txBox="1"/>
          <p:nvPr/>
        </p:nvSpPr>
        <p:spPr>
          <a:xfrm>
            <a:off x="6646248" y="5207245"/>
            <a:ext cx="4502398" cy="830997"/>
          </a:xfrm>
          <a:prstGeom prst="rect">
            <a:avLst/>
          </a:prstGeom>
          <a:noFill/>
        </p:spPr>
        <p:txBody>
          <a:bodyPr wrap="square" rtlCol="0">
            <a:spAutoFit/>
          </a:bodyPr>
          <a:lstStyle/>
          <a:p>
            <a:r>
              <a:rPr lang="en-US" altLang="zh-CN" sz="2400" b="1" dirty="0">
                <a:solidFill>
                  <a:schemeClr val="bg1"/>
                </a:solidFill>
              </a:rPr>
              <a:t>final “</a:t>
            </a:r>
            <a:r>
              <a:rPr lang="en-US" altLang="zh-CN" sz="2400" b="1" dirty="0">
                <a:solidFill>
                  <a:srgbClr val="FF0000"/>
                </a:solidFill>
              </a:rPr>
              <a:t>softmax</a:t>
            </a:r>
            <a:r>
              <a:rPr lang="en-US" altLang="zh-CN" sz="2400" b="1" dirty="0">
                <a:solidFill>
                  <a:schemeClr val="bg1"/>
                </a:solidFill>
              </a:rPr>
              <a:t>” layer</a:t>
            </a:r>
          </a:p>
          <a:p>
            <a:r>
              <a:rPr lang="en-US" altLang="zh-CN" sz="2400" b="1" dirty="0">
                <a:solidFill>
                  <a:schemeClr val="bg1"/>
                </a:solidFill>
              </a:rPr>
              <a:t>with 7,969 alternative states</a:t>
            </a:r>
          </a:p>
        </p:txBody>
      </p:sp>
    </p:spTree>
    <p:extLst>
      <p:ext uri="{BB962C8B-B14F-4D97-AF65-F5344CB8AC3E}">
        <p14:creationId xmlns:p14="http://schemas.microsoft.com/office/powerpoint/2010/main" val="39437015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17" grpId="0"/>
      <p:bldP spid="18" grpId="0"/>
      <p:bldP spid="19" grpId="0"/>
      <p:bldP spid="20" grpId="0"/>
      <p:bldP spid="21" grpId="0"/>
      <p:bldP spid="23" grpId="0"/>
      <p:bldP spid="24"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3.3 GOOGLE VOICE INPUT SPEECH RECOGNITION TASK</a:t>
            </a:r>
          </a:p>
        </p:txBody>
      </p:sp>
      <p:sp>
        <p:nvSpPr>
          <p:cNvPr id="14" name="椭圆 4"/>
          <p:cNvSpPr/>
          <p:nvPr/>
        </p:nvSpPr>
        <p:spPr>
          <a:xfrm>
            <a:off x="2328514" y="1808439"/>
            <a:ext cx="3359440" cy="1343776"/>
          </a:xfrm>
          <a:custGeom>
            <a:avLst/>
            <a:gdLst/>
            <a:ahLst/>
            <a:cxnLst/>
            <a:rect l="l" t="t" r="r" b="b"/>
            <a:pathLst>
              <a:path w="1080120" h="432048">
                <a:moveTo>
                  <a:pt x="216024" y="0"/>
                </a:moveTo>
                <a:lnTo>
                  <a:pt x="864096" y="0"/>
                </a:lnTo>
                <a:lnTo>
                  <a:pt x="868901" y="0"/>
                </a:lnTo>
                <a:lnTo>
                  <a:pt x="868901" y="485"/>
                </a:lnTo>
                <a:cubicBezTo>
                  <a:pt x="985994" y="2613"/>
                  <a:pt x="1080120" y="98326"/>
                  <a:pt x="1080120" y="216024"/>
                </a:cubicBezTo>
                <a:cubicBezTo>
                  <a:pt x="1080120" y="333722"/>
                  <a:pt x="985994" y="429435"/>
                  <a:pt x="868901" y="431564"/>
                </a:cubicBezTo>
                <a:lnTo>
                  <a:pt x="868901" y="432048"/>
                </a:lnTo>
                <a:lnTo>
                  <a:pt x="864096" y="432048"/>
                </a:lnTo>
                <a:lnTo>
                  <a:pt x="216024" y="432048"/>
                </a:lnTo>
                <a:cubicBezTo>
                  <a:pt x="96717" y="432048"/>
                  <a:pt x="0" y="335331"/>
                  <a:pt x="0" y="216024"/>
                </a:cubicBezTo>
                <a:cubicBezTo>
                  <a:pt x="0" y="96717"/>
                  <a:pt x="96717" y="0"/>
                  <a:pt x="216024" y="0"/>
                </a:cubicBezTo>
                <a:close/>
              </a:path>
            </a:pathLst>
          </a:cu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5" name="椭圆 14"/>
          <p:cNvSpPr/>
          <p:nvPr/>
        </p:nvSpPr>
        <p:spPr>
          <a:xfrm>
            <a:off x="2384505" y="1920420"/>
            <a:ext cx="1119813" cy="1119813"/>
          </a:xfrm>
          <a:prstGeom prst="ellipse">
            <a:avLst/>
          </a:prstGeom>
          <a:solidFill>
            <a:sysClr val="windowText" lastClr="000000">
              <a:lumMod val="75000"/>
              <a:lumOff val="2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smtClean="0">
              <a:ln>
                <a:noFill/>
              </a:ln>
              <a:solidFill>
                <a:srgbClr val="FFFFFF"/>
              </a:solidFill>
              <a:effectLst/>
              <a:uLnTx/>
              <a:uFillTx/>
              <a:latin typeface="Calibri" panose="020F0502020204030204"/>
              <a:ea typeface="宋体" panose="02010600030101010101" pitchFamily="2" charset="-122"/>
              <a:cs typeface="+mn-cs"/>
            </a:endParaRPr>
          </a:p>
        </p:txBody>
      </p:sp>
      <p:sp>
        <p:nvSpPr>
          <p:cNvPr id="25" name="椭圆 4"/>
          <p:cNvSpPr/>
          <p:nvPr/>
        </p:nvSpPr>
        <p:spPr>
          <a:xfrm>
            <a:off x="3000402" y="3737719"/>
            <a:ext cx="2687552" cy="1075021"/>
          </a:xfrm>
          <a:custGeom>
            <a:avLst/>
            <a:gdLst/>
            <a:ahLst/>
            <a:cxnLst/>
            <a:rect l="l" t="t" r="r" b="b"/>
            <a:pathLst>
              <a:path w="1080120" h="432048">
                <a:moveTo>
                  <a:pt x="216024" y="0"/>
                </a:moveTo>
                <a:lnTo>
                  <a:pt x="864096" y="0"/>
                </a:lnTo>
                <a:lnTo>
                  <a:pt x="868901" y="0"/>
                </a:lnTo>
                <a:lnTo>
                  <a:pt x="868901" y="485"/>
                </a:lnTo>
                <a:cubicBezTo>
                  <a:pt x="985994" y="2613"/>
                  <a:pt x="1080120" y="98326"/>
                  <a:pt x="1080120" y="216024"/>
                </a:cubicBezTo>
                <a:cubicBezTo>
                  <a:pt x="1080120" y="333722"/>
                  <a:pt x="985994" y="429435"/>
                  <a:pt x="868901" y="431564"/>
                </a:cubicBezTo>
                <a:lnTo>
                  <a:pt x="868901" y="432048"/>
                </a:lnTo>
                <a:lnTo>
                  <a:pt x="864096" y="432048"/>
                </a:lnTo>
                <a:lnTo>
                  <a:pt x="216024" y="432048"/>
                </a:lnTo>
                <a:cubicBezTo>
                  <a:pt x="96717" y="432048"/>
                  <a:pt x="0" y="335331"/>
                  <a:pt x="0" y="216024"/>
                </a:cubicBezTo>
                <a:cubicBezTo>
                  <a:pt x="0" y="96717"/>
                  <a:pt x="96717" y="0"/>
                  <a:pt x="216024" y="0"/>
                </a:cubicBezTo>
                <a:close/>
              </a:path>
            </a:pathLst>
          </a:cu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045195" y="3827304"/>
            <a:ext cx="895851" cy="895851"/>
          </a:xfrm>
          <a:prstGeom prst="ellipse">
            <a:avLst/>
          </a:prstGeom>
          <a:solidFill>
            <a:sysClr val="windowText" lastClr="000000">
              <a:lumMod val="75000"/>
              <a:lumOff val="2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7" name="椭圆 4"/>
          <p:cNvSpPr/>
          <p:nvPr/>
        </p:nvSpPr>
        <p:spPr>
          <a:xfrm>
            <a:off x="3672290" y="5354088"/>
            <a:ext cx="2015664" cy="806266"/>
          </a:xfrm>
          <a:custGeom>
            <a:avLst/>
            <a:gdLst/>
            <a:ahLst/>
            <a:cxnLst/>
            <a:rect l="l" t="t" r="r" b="b"/>
            <a:pathLst>
              <a:path w="1080120" h="432048">
                <a:moveTo>
                  <a:pt x="216024" y="0"/>
                </a:moveTo>
                <a:lnTo>
                  <a:pt x="864096" y="0"/>
                </a:lnTo>
                <a:lnTo>
                  <a:pt x="868901" y="0"/>
                </a:lnTo>
                <a:lnTo>
                  <a:pt x="868901" y="485"/>
                </a:lnTo>
                <a:cubicBezTo>
                  <a:pt x="985994" y="2613"/>
                  <a:pt x="1080120" y="98326"/>
                  <a:pt x="1080120" y="216024"/>
                </a:cubicBezTo>
                <a:cubicBezTo>
                  <a:pt x="1080120" y="333722"/>
                  <a:pt x="985994" y="429435"/>
                  <a:pt x="868901" y="431564"/>
                </a:cubicBezTo>
                <a:lnTo>
                  <a:pt x="868901" y="432048"/>
                </a:lnTo>
                <a:lnTo>
                  <a:pt x="864096" y="432048"/>
                </a:lnTo>
                <a:lnTo>
                  <a:pt x="216024" y="432048"/>
                </a:lnTo>
                <a:cubicBezTo>
                  <a:pt x="96717" y="432048"/>
                  <a:pt x="0" y="335331"/>
                  <a:pt x="0" y="216024"/>
                </a:cubicBezTo>
                <a:cubicBezTo>
                  <a:pt x="0" y="96717"/>
                  <a:pt x="96717" y="0"/>
                  <a:pt x="216024" y="0"/>
                </a:cubicBezTo>
                <a:close/>
              </a:path>
            </a:pathLst>
          </a:custGeom>
          <a:solidFill>
            <a:srgbClr val="FBB44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8" name="椭圆 27"/>
          <p:cNvSpPr/>
          <p:nvPr/>
        </p:nvSpPr>
        <p:spPr>
          <a:xfrm>
            <a:off x="3727761" y="5421277"/>
            <a:ext cx="671888" cy="671888"/>
          </a:xfrm>
          <a:prstGeom prst="ellipse">
            <a:avLst/>
          </a:prstGeom>
          <a:solidFill>
            <a:sysClr val="windowText" lastClr="000000">
              <a:lumMod val="75000"/>
              <a:lumOff val="2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grpSp>
        <p:nvGrpSpPr>
          <p:cNvPr id="29" name="组合 28"/>
          <p:cNvGrpSpPr>
            <a:grpSpLocks noChangeAspect="1"/>
          </p:cNvGrpSpPr>
          <p:nvPr/>
        </p:nvGrpSpPr>
        <p:grpSpPr>
          <a:xfrm flipH="1">
            <a:off x="1880589" y="3584144"/>
            <a:ext cx="2150042" cy="1382169"/>
            <a:chOff x="2339752" y="1772816"/>
            <a:chExt cx="2016224" cy="1296144"/>
          </a:xfrm>
        </p:grpSpPr>
        <p:sp>
          <p:nvSpPr>
            <p:cNvPr id="30" name="弧形 29"/>
            <p:cNvSpPr/>
            <p:nvPr/>
          </p:nvSpPr>
          <p:spPr>
            <a:xfrm>
              <a:off x="2339752" y="1772816"/>
              <a:ext cx="1296144" cy="1296144"/>
            </a:xfrm>
            <a:prstGeom prst="arc">
              <a:avLst>
                <a:gd name="adj1" fmla="val 16200000"/>
                <a:gd name="adj2" fmla="val 5554345"/>
              </a:avLst>
            </a:prstGeom>
            <a:noFill/>
            <a:ln w="19050" cap="flat" cmpd="sng" algn="ctr">
              <a:solidFill>
                <a:srgbClr val="4B5A7D">
                  <a:alpha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cs typeface="+mn-cs"/>
              </a:endParaRPr>
            </a:p>
          </p:txBody>
        </p:sp>
        <p:cxnSp>
          <p:nvCxnSpPr>
            <p:cNvPr id="31" name="直接连接符 30"/>
            <p:cNvCxnSpPr/>
            <p:nvPr/>
          </p:nvCxnSpPr>
          <p:spPr>
            <a:xfrm>
              <a:off x="3635896" y="2420888"/>
              <a:ext cx="720080" cy="0"/>
            </a:xfrm>
            <a:prstGeom prst="line">
              <a:avLst/>
            </a:prstGeom>
            <a:noFill/>
            <a:ln w="19050" cap="flat" cmpd="sng" algn="ctr">
              <a:solidFill>
                <a:srgbClr val="4B5A7D">
                  <a:alpha val="50000"/>
                </a:srgbClr>
              </a:solidFill>
              <a:prstDash val="solid"/>
              <a:miter lim="800000"/>
            </a:ln>
            <a:effectLst/>
          </p:spPr>
        </p:cxnSp>
      </p:grpSp>
      <p:grpSp>
        <p:nvGrpSpPr>
          <p:cNvPr id="32" name="组合 31"/>
          <p:cNvGrpSpPr>
            <a:grpSpLocks noChangeAspect="1"/>
          </p:cNvGrpSpPr>
          <p:nvPr/>
        </p:nvGrpSpPr>
        <p:grpSpPr>
          <a:xfrm flipH="1">
            <a:off x="2776439" y="5204354"/>
            <a:ext cx="1720033" cy="1105735"/>
            <a:chOff x="2339752" y="1772816"/>
            <a:chExt cx="2016224" cy="1296144"/>
          </a:xfrm>
        </p:grpSpPr>
        <p:sp>
          <p:nvSpPr>
            <p:cNvPr id="33" name="弧形 32"/>
            <p:cNvSpPr/>
            <p:nvPr/>
          </p:nvSpPr>
          <p:spPr>
            <a:xfrm>
              <a:off x="2339752" y="1772816"/>
              <a:ext cx="1296144" cy="1296144"/>
            </a:xfrm>
            <a:prstGeom prst="arc">
              <a:avLst>
                <a:gd name="adj1" fmla="val 16200000"/>
                <a:gd name="adj2" fmla="val 5554345"/>
              </a:avLst>
            </a:prstGeom>
            <a:noFill/>
            <a:ln w="19050" cap="flat" cmpd="sng" algn="ctr">
              <a:solidFill>
                <a:srgbClr val="4B5A7D">
                  <a:alpha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cs typeface="+mn-cs"/>
              </a:endParaRPr>
            </a:p>
          </p:txBody>
        </p:sp>
        <p:cxnSp>
          <p:nvCxnSpPr>
            <p:cNvPr id="34" name="直接连接符 33"/>
            <p:cNvCxnSpPr/>
            <p:nvPr/>
          </p:nvCxnSpPr>
          <p:spPr>
            <a:xfrm>
              <a:off x="3635896" y="2420888"/>
              <a:ext cx="720080" cy="0"/>
            </a:xfrm>
            <a:prstGeom prst="line">
              <a:avLst/>
            </a:prstGeom>
            <a:noFill/>
            <a:ln w="19050" cap="flat" cmpd="sng" algn="ctr">
              <a:solidFill>
                <a:srgbClr val="4B5A7D">
                  <a:alpha val="50000"/>
                </a:srgbClr>
              </a:solidFill>
              <a:prstDash val="solid"/>
              <a:miter lim="800000"/>
            </a:ln>
            <a:effectLst/>
          </p:spPr>
        </p:cxnSp>
      </p:grpSp>
      <p:sp>
        <p:nvSpPr>
          <p:cNvPr id="35" name="TextBox 1"/>
          <p:cNvSpPr txBox="1"/>
          <p:nvPr/>
        </p:nvSpPr>
        <p:spPr>
          <a:xfrm>
            <a:off x="3915408" y="3991707"/>
            <a:ext cx="1766189" cy="707886"/>
          </a:xfrm>
          <a:prstGeom prst="rect">
            <a:avLst/>
          </a:prstGeom>
          <a:noFill/>
        </p:spPr>
        <p:txBody>
          <a:bodyPr wrap="none" rtlCol="0">
            <a:spAutoFit/>
          </a:bodyPr>
          <a:lstStyle/>
          <a:p>
            <a:r>
              <a:rPr lang="en-US" altLang="zh-CN" sz="2000" b="1" dirty="0" smtClean="0">
                <a:solidFill>
                  <a:srgbClr val="FFFFFF"/>
                </a:solidFill>
                <a:ea typeface="宋体" panose="02010600030101010101" pitchFamily="2" charset="-122"/>
              </a:rPr>
              <a:t>Pretrained</a:t>
            </a:r>
            <a:r>
              <a:rPr lang="en-US" altLang="zh-CN" sz="2000" b="1" dirty="0">
                <a:solidFill>
                  <a:srgbClr val="FFFFFF"/>
                </a:solidFill>
                <a:ea typeface="宋体" panose="02010600030101010101" pitchFamily="2" charset="-122"/>
              </a:rPr>
              <a:t> </a:t>
            </a:r>
            <a:r>
              <a:rPr lang="en-US" altLang="zh-CN" sz="2000" b="1" dirty="0" smtClean="0">
                <a:solidFill>
                  <a:srgbClr val="FFFFFF"/>
                </a:solidFill>
                <a:ea typeface="宋体" panose="02010600030101010101" pitchFamily="2" charset="-122"/>
              </a:rPr>
              <a:t>and</a:t>
            </a:r>
          </a:p>
          <a:p>
            <a:r>
              <a:rPr lang="en-US" altLang="zh-CN" sz="2000" b="1" dirty="0" smtClean="0">
                <a:solidFill>
                  <a:srgbClr val="FFFFFF"/>
                </a:solidFill>
                <a:ea typeface="宋体" panose="02010600030101010101" pitchFamily="2" charset="-122"/>
              </a:rPr>
              <a:t>Fine-tuned  </a:t>
            </a:r>
            <a:endParaRPr lang="zh-CN" altLang="en-US" sz="2000" b="1" dirty="0">
              <a:solidFill>
                <a:srgbClr val="FFFFFF"/>
              </a:solidFill>
              <a:ea typeface="宋体" panose="02010600030101010101" pitchFamily="2" charset="-122"/>
            </a:endParaRPr>
          </a:p>
        </p:txBody>
      </p:sp>
      <p:sp>
        <p:nvSpPr>
          <p:cNvPr id="36" name="TextBox 37"/>
          <p:cNvSpPr txBox="1"/>
          <p:nvPr/>
        </p:nvSpPr>
        <p:spPr>
          <a:xfrm>
            <a:off x="4440965" y="5526388"/>
            <a:ext cx="1152110" cy="461665"/>
          </a:xfrm>
          <a:prstGeom prst="rect">
            <a:avLst/>
          </a:prstGeom>
          <a:noFill/>
        </p:spPr>
        <p:txBody>
          <a:bodyPr wrap="none" rtlCol="0">
            <a:spAutoFit/>
          </a:bodyPr>
          <a:lstStyle/>
          <a:p>
            <a:r>
              <a:rPr lang="en-US" altLang="zh-CN" sz="2400" dirty="0" smtClean="0">
                <a:solidFill>
                  <a:srgbClr val="FFFFFF"/>
                </a:solidFill>
                <a:ea typeface="宋体" panose="02010600030101010101" pitchFamily="2" charset="-122"/>
              </a:rPr>
              <a:t>weights</a:t>
            </a:r>
            <a:endParaRPr lang="zh-CN" altLang="en-US" sz="2400" dirty="0">
              <a:solidFill>
                <a:srgbClr val="FFFFFF"/>
              </a:solidFill>
              <a:ea typeface="宋体" panose="02010600030101010101" pitchFamily="2" charset="-122"/>
            </a:endParaRPr>
          </a:p>
        </p:txBody>
      </p:sp>
      <p:pic>
        <p:nvPicPr>
          <p:cNvPr id="37" name="图片 36"/>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2625758" y="2076300"/>
            <a:ext cx="693813" cy="693813"/>
          </a:xfrm>
          <a:prstGeom prst="rect">
            <a:avLst/>
          </a:prstGeom>
        </p:spPr>
      </p:pic>
      <p:pic>
        <p:nvPicPr>
          <p:cNvPr id="38" name="图片 37"/>
          <p:cNvPicPr>
            <a:picLocks noChangeAspect="1"/>
          </p:cNvPicPr>
          <p:nvPr/>
        </p:nvPicPr>
        <p:blipFill>
          <a:blip r:embed="rId4" cstate="print">
            <a:lum bright="70000" contrast="-70000"/>
            <a:extLst>
              <a:ext uri="{28A0092B-C50C-407E-A947-70E740481C1C}">
                <a14:useLocalDpi xmlns:a14="http://schemas.microsoft.com/office/drawing/2010/main" val="0"/>
              </a:ext>
            </a:extLst>
          </a:blip>
          <a:stretch>
            <a:fillRect/>
          </a:stretch>
        </p:blipFill>
        <p:spPr>
          <a:xfrm>
            <a:off x="3251267" y="3981229"/>
            <a:ext cx="587998" cy="587998"/>
          </a:xfrm>
          <a:prstGeom prst="rect">
            <a:avLst/>
          </a:prstGeom>
        </p:spPr>
      </p:pic>
      <p:pic>
        <p:nvPicPr>
          <p:cNvPr id="39" name="图片 38"/>
          <p:cNvPicPr>
            <a:picLocks noChangeAspect="1"/>
          </p:cNvPicPr>
          <p:nvPr/>
        </p:nvPicPr>
        <p:blipFill>
          <a:blip r:embed="rId5" cstate="print">
            <a:lum bright="70000" contrast="-70000"/>
            <a:extLst>
              <a:ext uri="{28A0092B-C50C-407E-A947-70E740481C1C}">
                <a14:useLocalDpi xmlns:a14="http://schemas.microsoft.com/office/drawing/2010/main" val="0"/>
              </a:ext>
            </a:extLst>
          </a:blip>
          <a:stretch>
            <a:fillRect/>
          </a:stretch>
        </p:blipFill>
        <p:spPr>
          <a:xfrm>
            <a:off x="3850291" y="5551818"/>
            <a:ext cx="468144" cy="468144"/>
          </a:xfrm>
          <a:prstGeom prst="rect">
            <a:avLst/>
          </a:prstGeom>
        </p:spPr>
      </p:pic>
      <p:cxnSp>
        <p:nvCxnSpPr>
          <p:cNvPr id="40" name="直接连接符 39"/>
          <p:cNvCxnSpPr/>
          <p:nvPr/>
        </p:nvCxnSpPr>
        <p:spPr>
          <a:xfrm>
            <a:off x="6471823" y="1974812"/>
            <a:ext cx="0" cy="895851"/>
          </a:xfrm>
          <a:prstGeom prst="line">
            <a:avLst/>
          </a:prstGeom>
          <a:ln/>
        </p:spPr>
        <p:style>
          <a:lnRef idx="2">
            <a:schemeClr val="accent5"/>
          </a:lnRef>
          <a:fillRef idx="0">
            <a:schemeClr val="accent5"/>
          </a:fillRef>
          <a:effectRef idx="1">
            <a:schemeClr val="accent5"/>
          </a:effectRef>
          <a:fontRef idx="minor">
            <a:schemeClr val="tx1"/>
          </a:fontRef>
        </p:style>
      </p:cxnSp>
      <p:cxnSp>
        <p:nvCxnSpPr>
          <p:cNvPr id="41" name="直接连接符 40"/>
          <p:cNvCxnSpPr/>
          <p:nvPr/>
        </p:nvCxnSpPr>
        <p:spPr>
          <a:xfrm>
            <a:off x="6471823" y="3766513"/>
            <a:ext cx="0" cy="895851"/>
          </a:xfrm>
          <a:prstGeom prst="line">
            <a:avLst/>
          </a:prstGeom>
          <a:ln/>
        </p:spPr>
        <p:style>
          <a:lnRef idx="2">
            <a:schemeClr val="accent5"/>
          </a:lnRef>
          <a:fillRef idx="0">
            <a:schemeClr val="accent5"/>
          </a:fillRef>
          <a:effectRef idx="1">
            <a:schemeClr val="accent5"/>
          </a:effectRef>
          <a:fontRef idx="minor">
            <a:schemeClr val="tx1"/>
          </a:fontRef>
        </p:style>
      </p:cxnSp>
      <p:cxnSp>
        <p:nvCxnSpPr>
          <p:cNvPr id="42" name="直接连接符 41"/>
          <p:cNvCxnSpPr/>
          <p:nvPr/>
        </p:nvCxnSpPr>
        <p:spPr>
          <a:xfrm>
            <a:off x="6471823" y="5423837"/>
            <a:ext cx="0" cy="806266"/>
          </a:xfrm>
          <a:prstGeom prst="line">
            <a:avLst/>
          </a:prstGeom>
          <a:ln/>
        </p:spPr>
        <p:style>
          <a:lnRef idx="2">
            <a:schemeClr val="accent5"/>
          </a:lnRef>
          <a:fillRef idx="0">
            <a:schemeClr val="accent5"/>
          </a:fillRef>
          <a:effectRef idx="1">
            <a:schemeClr val="accent5"/>
          </a:effectRef>
          <a:fontRef idx="minor">
            <a:schemeClr val="tx1"/>
          </a:fontRef>
        </p:style>
      </p:cxnSp>
      <p:sp>
        <p:nvSpPr>
          <p:cNvPr id="43" name="文本框 42"/>
          <p:cNvSpPr txBox="1"/>
          <p:nvPr/>
        </p:nvSpPr>
        <p:spPr>
          <a:xfrm>
            <a:off x="6925953" y="1899517"/>
            <a:ext cx="5893232" cy="1200329"/>
          </a:xfrm>
          <a:prstGeom prst="rect">
            <a:avLst/>
          </a:prstGeom>
          <a:noFill/>
        </p:spPr>
        <p:txBody>
          <a:bodyPr wrap="square" rtlCol="0">
            <a:spAutoFit/>
          </a:bodyPr>
          <a:lstStyle/>
          <a:p>
            <a:r>
              <a:rPr lang="en-US" altLang="zh-CN" sz="2400" b="1" dirty="0">
                <a:solidFill>
                  <a:schemeClr val="bg1"/>
                </a:solidFill>
              </a:rPr>
              <a:t>11 </a:t>
            </a:r>
            <a:r>
              <a:rPr lang="en-US" altLang="zh-CN" sz="2400" b="1" dirty="0" smtClean="0">
                <a:solidFill>
                  <a:schemeClr val="bg1"/>
                </a:solidFill>
              </a:rPr>
              <a:t>contiguous frames of 40 </a:t>
            </a:r>
          </a:p>
          <a:p>
            <a:r>
              <a:rPr lang="en-US" altLang="zh-CN" sz="2400" b="1" dirty="0" smtClean="0">
                <a:solidFill>
                  <a:schemeClr val="bg1"/>
                </a:solidFill>
              </a:rPr>
              <a:t>log </a:t>
            </a:r>
            <a:r>
              <a:rPr lang="en-US" altLang="zh-CN" sz="2400" b="1" dirty="0">
                <a:solidFill>
                  <a:schemeClr val="bg1"/>
                </a:solidFill>
              </a:rPr>
              <a:t>filter-bank outputs with </a:t>
            </a:r>
            <a:endParaRPr lang="en-US" altLang="zh-CN" sz="2400" b="1" dirty="0" smtClean="0">
              <a:solidFill>
                <a:schemeClr val="bg1"/>
              </a:solidFill>
            </a:endParaRPr>
          </a:p>
          <a:p>
            <a:r>
              <a:rPr lang="en-US" altLang="zh-CN" sz="2400" b="1" dirty="0" smtClean="0">
                <a:solidFill>
                  <a:srgbClr val="FF0000"/>
                </a:solidFill>
              </a:rPr>
              <a:t>no </a:t>
            </a:r>
            <a:r>
              <a:rPr lang="en-US" altLang="zh-CN" sz="2400" b="1" dirty="0">
                <a:solidFill>
                  <a:srgbClr val="FF0000"/>
                </a:solidFill>
              </a:rPr>
              <a:t>temporal derivatives</a:t>
            </a:r>
          </a:p>
        </p:txBody>
      </p:sp>
      <p:sp>
        <p:nvSpPr>
          <p:cNvPr id="44" name="文本框 43"/>
          <p:cNvSpPr txBox="1"/>
          <p:nvPr/>
        </p:nvSpPr>
        <p:spPr>
          <a:xfrm>
            <a:off x="6925953" y="3376154"/>
            <a:ext cx="5049170" cy="1569660"/>
          </a:xfrm>
          <a:prstGeom prst="rect">
            <a:avLst/>
          </a:prstGeom>
          <a:noFill/>
        </p:spPr>
        <p:txBody>
          <a:bodyPr wrap="square" rtlCol="0">
            <a:spAutoFit/>
          </a:bodyPr>
          <a:lstStyle/>
          <a:p>
            <a:r>
              <a:rPr lang="en-US" altLang="zh-CN" sz="2400" b="1" dirty="0">
                <a:solidFill>
                  <a:schemeClr val="bg1"/>
                </a:solidFill>
              </a:rPr>
              <a:t>Each DBN-DNN layer </a:t>
            </a:r>
            <a:r>
              <a:rPr lang="en-US" altLang="zh-CN" sz="2400" b="1" dirty="0">
                <a:solidFill>
                  <a:srgbClr val="FF0000"/>
                </a:solidFill>
              </a:rPr>
              <a:t>was </a:t>
            </a:r>
            <a:r>
              <a:rPr lang="en-US" altLang="zh-CN" sz="2400" b="1" dirty="0" err="1">
                <a:solidFill>
                  <a:srgbClr val="FF0000"/>
                </a:solidFill>
              </a:rPr>
              <a:t>pretrained</a:t>
            </a:r>
            <a:r>
              <a:rPr lang="en-US" altLang="zh-CN" sz="2400" b="1" dirty="0">
                <a:solidFill>
                  <a:srgbClr val="FF0000"/>
                </a:solidFill>
              </a:rPr>
              <a:t> for one epoch</a:t>
            </a:r>
            <a:r>
              <a:rPr lang="en-US" altLang="zh-CN" sz="2400" b="1" dirty="0">
                <a:solidFill>
                  <a:schemeClr val="bg1"/>
                </a:solidFill>
              </a:rPr>
              <a:t> as </a:t>
            </a:r>
            <a:r>
              <a:rPr lang="en-US" altLang="zh-CN" sz="2400" b="1" dirty="0" smtClean="0">
                <a:solidFill>
                  <a:schemeClr val="bg1"/>
                </a:solidFill>
              </a:rPr>
              <a:t>an RBM </a:t>
            </a:r>
            <a:r>
              <a:rPr lang="en-US" altLang="zh-CN" sz="2400" b="1" dirty="0">
                <a:solidFill>
                  <a:schemeClr val="bg1"/>
                </a:solidFill>
              </a:rPr>
              <a:t>and then the resulting DNN </a:t>
            </a:r>
            <a:r>
              <a:rPr lang="en-US" altLang="zh-CN" sz="2400" b="1" dirty="0" smtClean="0">
                <a:solidFill>
                  <a:schemeClr val="bg1"/>
                </a:solidFill>
              </a:rPr>
              <a:t>was discriminatively fine-tuned for </a:t>
            </a:r>
            <a:r>
              <a:rPr lang="en-US" altLang="zh-CN" sz="2400" b="1" dirty="0">
                <a:solidFill>
                  <a:schemeClr val="bg1"/>
                </a:solidFill>
              </a:rPr>
              <a:t>one epoch.</a:t>
            </a:r>
          </a:p>
        </p:txBody>
      </p:sp>
      <p:sp>
        <p:nvSpPr>
          <p:cNvPr id="45" name="文本框 44"/>
          <p:cNvSpPr txBox="1"/>
          <p:nvPr/>
        </p:nvSpPr>
        <p:spPr>
          <a:xfrm>
            <a:off x="6925953" y="5204354"/>
            <a:ext cx="5049170" cy="1015663"/>
          </a:xfrm>
          <a:prstGeom prst="rect">
            <a:avLst/>
          </a:prstGeom>
          <a:noFill/>
        </p:spPr>
        <p:txBody>
          <a:bodyPr wrap="square" rtlCol="0">
            <a:spAutoFit/>
          </a:bodyPr>
          <a:lstStyle/>
          <a:p>
            <a:r>
              <a:rPr lang="en-US" altLang="zh-CN" sz="2000" b="1" dirty="0">
                <a:solidFill>
                  <a:schemeClr val="bg1"/>
                </a:solidFill>
              </a:rPr>
              <a:t>Weights with magnitudes </a:t>
            </a:r>
            <a:r>
              <a:rPr lang="en-US" altLang="zh-CN" sz="2000" b="1" dirty="0">
                <a:solidFill>
                  <a:srgbClr val="FF0000"/>
                </a:solidFill>
              </a:rPr>
              <a:t>below a </a:t>
            </a:r>
            <a:r>
              <a:rPr lang="en-US" altLang="zh-CN" sz="2000" b="1" dirty="0" smtClean="0">
                <a:solidFill>
                  <a:srgbClr val="FF0000"/>
                </a:solidFill>
              </a:rPr>
              <a:t>threshold </a:t>
            </a:r>
            <a:r>
              <a:rPr lang="en-US" altLang="zh-CN" sz="2000" b="1" dirty="0" smtClean="0">
                <a:solidFill>
                  <a:schemeClr val="bg1"/>
                </a:solidFill>
              </a:rPr>
              <a:t>were </a:t>
            </a:r>
            <a:r>
              <a:rPr lang="en-US" altLang="zh-CN" sz="2000" b="1" dirty="0">
                <a:solidFill>
                  <a:schemeClr val="bg1"/>
                </a:solidFill>
              </a:rPr>
              <a:t>then </a:t>
            </a:r>
            <a:r>
              <a:rPr lang="en-US" altLang="zh-CN" sz="2000" b="1" dirty="0">
                <a:solidFill>
                  <a:srgbClr val="FF0000"/>
                </a:solidFill>
              </a:rPr>
              <a:t>permanently</a:t>
            </a:r>
            <a:r>
              <a:rPr lang="en-US" altLang="zh-CN" sz="2000" b="1" dirty="0">
                <a:solidFill>
                  <a:schemeClr val="bg1"/>
                </a:solidFill>
              </a:rPr>
              <a:t> set to zero before a further quarter epoch of training. </a:t>
            </a:r>
          </a:p>
        </p:txBody>
      </p:sp>
      <p:sp>
        <p:nvSpPr>
          <p:cNvPr id="46" name="TextBox 1"/>
          <p:cNvSpPr txBox="1"/>
          <p:nvPr/>
        </p:nvSpPr>
        <p:spPr>
          <a:xfrm>
            <a:off x="3948226" y="2187938"/>
            <a:ext cx="1075936" cy="584775"/>
          </a:xfrm>
          <a:prstGeom prst="rect">
            <a:avLst/>
          </a:prstGeom>
          <a:noFill/>
        </p:spPr>
        <p:txBody>
          <a:bodyPr wrap="none" rtlCol="0">
            <a:spAutoFit/>
          </a:bodyPr>
          <a:lstStyle/>
          <a:p>
            <a:r>
              <a:rPr lang="en-US" altLang="zh-CN" sz="3200" dirty="0" smtClean="0">
                <a:solidFill>
                  <a:srgbClr val="FFFFFF"/>
                </a:solidFill>
                <a:ea typeface="宋体" panose="02010600030101010101" pitchFamily="2" charset="-122"/>
              </a:rPr>
              <a:t>Input</a:t>
            </a:r>
            <a:endParaRPr lang="zh-CN" altLang="en-US" sz="3200" dirty="0">
              <a:solidFill>
                <a:srgbClr val="FFFFFF"/>
              </a:solidFill>
              <a:ea typeface="宋体" panose="02010600030101010101" pitchFamily="2" charset="-122"/>
            </a:endParaRPr>
          </a:p>
        </p:txBody>
      </p:sp>
    </p:spTree>
    <p:extLst>
      <p:ext uri="{BB962C8B-B14F-4D97-AF65-F5344CB8AC3E}">
        <p14:creationId xmlns:p14="http://schemas.microsoft.com/office/powerpoint/2010/main" val="21365941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500"/>
                                        <p:tgtEl>
                                          <p:spTgt spid="4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fade">
                                      <p:cBhvr>
                                        <p:cTn id="63" dur="500"/>
                                        <p:tgtEl>
                                          <p:spTgt spid="39"/>
                                        </p:tgtEl>
                                      </p:cBhvr>
                                    </p:animEffect>
                                  </p:childTnLst>
                                </p:cTn>
                              </p:par>
                              <p:par>
                                <p:cTn id="64" presetID="10" presetClass="entr" presetSubtype="0" fill="hold"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fade">
                                      <p:cBhvr>
                                        <p:cTn id="66" dur="500"/>
                                        <p:tgtEl>
                                          <p:spTgt spid="3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fade">
                                      <p:cBhvr>
                                        <p:cTn id="69" dur="500"/>
                                        <p:tgtEl>
                                          <p:spTgt spid="2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500"/>
                                        <p:tgtEl>
                                          <p:spTgt spid="3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fade">
                                      <p:cBhvr>
                                        <p:cTn id="75" dur="500"/>
                                        <p:tgtEl>
                                          <p:spTgt spid="28"/>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45"/>
                                        </p:tgtEl>
                                        <p:attrNameLst>
                                          <p:attrName>style.visibility</p:attrName>
                                        </p:attrNameLst>
                                      </p:cBhvr>
                                      <p:to>
                                        <p:strVal val="visible"/>
                                      </p:to>
                                    </p:set>
                                    <p:animEffect transition="in" filter="fade">
                                      <p:cBhvr>
                                        <p:cTn id="80" dur="500"/>
                                        <p:tgtEl>
                                          <p:spTgt spid="45"/>
                                        </p:tgtEl>
                                      </p:cBhvr>
                                    </p:animEffect>
                                  </p:childTnLst>
                                </p:cTn>
                              </p:par>
                              <p:par>
                                <p:cTn id="81" presetID="10" presetClass="entr" presetSubtype="0" fill="hold" nodeType="withEffect">
                                  <p:stCondLst>
                                    <p:cond delay="0"/>
                                  </p:stCondLst>
                                  <p:childTnLst>
                                    <p:set>
                                      <p:cBhvr>
                                        <p:cTn id="82" dur="1" fill="hold">
                                          <p:stCondLst>
                                            <p:cond delay="0"/>
                                          </p:stCondLst>
                                        </p:cTn>
                                        <p:tgtEl>
                                          <p:spTgt spid="42"/>
                                        </p:tgtEl>
                                        <p:attrNameLst>
                                          <p:attrName>style.visibility</p:attrName>
                                        </p:attrNameLst>
                                      </p:cBhvr>
                                      <p:to>
                                        <p:strVal val="visible"/>
                                      </p:to>
                                    </p:set>
                                    <p:animEffect transition="in" filter="fade">
                                      <p:cBhvr>
                                        <p:cTn id="8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4" grpId="0" animBg="1"/>
      <p:bldP spid="15" grpId="0" animBg="1"/>
      <p:bldP spid="25" grpId="0" animBg="1"/>
      <p:bldP spid="26" grpId="0" animBg="1"/>
      <p:bldP spid="27" grpId="0" animBg="1"/>
      <p:bldP spid="28" grpId="0" animBg="1"/>
      <p:bldP spid="35" grpId="0"/>
      <p:bldP spid="36" grpId="0"/>
      <p:bldP spid="43" grpId="0"/>
      <p:bldP spid="44" grpId="0"/>
      <p:bldP spid="45" grpId="0"/>
      <p:bldP spid="4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3.3 GOOGLE VOICE INPUT SPEECH RECOGNITION TASK</a:t>
            </a:r>
          </a:p>
        </p:txBody>
      </p:sp>
      <p:sp>
        <p:nvSpPr>
          <p:cNvPr id="16" name="文本框 15"/>
          <p:cNvSpPr txBox="1"/>
          <p:nvPr/>
        </p:nvSpPr>
        <p:spPr>
          <a:xfrm>
            <a:off x="1285875" y="3654824"/>
            <a:ext cx="5273187" cy="830997"/>
          </a:xfrm>
          <a:prstGeom prst="rect">
            <a:avLst/>
          </a:prstGeom>
          <a:noFill/>
        </p:spPr>
        <p:txBody>
          <a:bodyPr wrap="square" rtlCol="0">
            <a:spAutoFit/>
          </a:bodyPr>
          <a:lstStyle/>
          <a:p>
            <a:r>
              <a:rPr lang="en-US" altLang="zh-CN" sz="2400" b="1" dirty="0">
                <a:solidFill>
                  <a:schemeClr val="bg1"/>
                </a:solidFill>
              </a:rPr>
              <a:t>test set of anonymized utterances </a:t>
            </a:r>
            <a:r>
              <a:rPr lang="en-US" altLang="zh-CN" sz="2400" b="1" dirty="0" smtClean="0">
                <a:solidFill>
                  <a:schemeClr val="bg1"/>
                </a:solidFill>
              </a:rPr>
              <a:t>from</a:t>
            </a:r>
          </a:p>
          <a:p>
            <a:r>
              <a:rPr lang="en-US" altLang="zh-CN" sz="2400" b="1" dirty="0" smtClean="0">
                <a:solidFill>
                  <a:schemeClr val="bg1"/>
                </a:solidFill>
              </a:rPr>
              <a:t> </a:t>
            </a:r>
            <a:r>
              <a:rPr lang="en-US" altLang="zh-CN" sz="2400" b="1" dirty="0">
                <a:solidFill>
                  <a:schemeClr val="bg1"/>
                </a:solidFill>
              </a:rPr>
              <a:t>the live </a:t>
            </a:r>
            <a:r>
              <a:rPr lang="en-US" altLang="zh-CN" sz="2400" b="1" dirty="0" smtClean="0">
                <a:solidFill>
                  <a:schemeClr val="bg1"/>
                </a:solidFill>
              </a:rPr>
              <a:t>Voice Input </a:t>
            </a:r>
            <a:r>
              <a:rPr lang="en-US" altLang="zh-CN" sz="2400" b="1" dirty="0">
                <a:solidFill>
                  <a:schemeClr val="bg1"/>
                </a:solidFill>
              </a:rPr>
              <a:t>system</a:t>
            </a:r>
          </a:p>
        </p:txBody>
      </p:sp>
      <p:sp>
        <p:nvSpPr>
          <p:cNvPr id="14" name="上箭头 13"/>
          <p:cNvSpPr>
            <a:spLocks noChangeAspect="1"/>
          </p:cNvSpPr>
          <p:nvPr/>
        </p:nvSpPr>
        <p:spPr>
          <a:xfrm>
            <a:off x="7418679" y="1955006"/>
            <a:ext cx="2705588" cy="3960000"/>
          </a:xfrm>
          <a:prstGeom prst="upArrow">
            <a:avLst>
              <a:gd name="adj1" fmla="val 50000"/>
              <a:gd name="adj2" fmla="val 56152"/>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5" name="上箭头 14"/>
          <p:cNvSpPr>
            <a:spLocks noChangeAspect="1"/>
          </p:cNvSpPr>
          <p:nvPr/>
        </p:nvSpPr>
        <p:spPr>
          <a:xfrm>
            <a:off x="6752804" y="2675006"/>
            <a:ext cx="2213663" cy="3240000"/>
          </a:xfrm>
          <a:prstGeom prst="upArrow">
            <a:avLst>
              <a:gd name="adj1" fmla="val 50000"/>
              <a:gd name="adj2" fmla="val 56152"/>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7" name="文本框 26"/>
          <p:cNvSpPr txBox="1"/>
          <p:nvPr/>
        </p:nvSpPr>
        <p:spPr>
          <a:xfrm>
            <a:off x="8155780" y="6167934"/>
            <a:ext cx="810687" cy="461665"/>
          </a:xfrm>
          <a:prstGeom prst="rect">
            <a:avLst/>
          </a:prstGeom>
          <a:noFill/>
        </p:spPr>
        <p:txBody>
          <a:bodyPr wrap="square" rtlCol="0">
            <a:spAutoFit/>
          </a:bodyPr>
          <a:lstStyle/>
          <a:p>
            <a:r>
              <a:rPr lang="en-US" altLang="zh-CN" sz="2400" b="1" dirty="0">
                <a:solidFill>
                  <a:schemeClr val="bg1"/>
                </a:solidFill>
              </a:rPr>
              <a:t>WER</a:t>
            </a:r>
          </a:p>
        </p:txBody>
      </p:sp>
      <p:sp>
        <p:nvSpPr>
          <p:cNvPr id="28" name="文本框 27"/>
          <p:cNvSpPr txBox="1"/>
          <p:nvPr/>
        </p:nvSpPr>
        <p:spPr>
          <a:xfrm>
            <a:off x="7418679" y="3297528"/>
            <a:ext cx="1091889" cy="461665"/>
          </a:xfrm>
          <a:prstGeom prst="rect">
            <a:avLst/>
          </a:prstGeom>
          <a:noFill/>
        </p:spPr>
        <p:txBody>
          <a:bodyPr wrap="square" rtlCol="0">
            <a:spAutoFit/>
          </a:bodyPr>
          <a:lstStyle/>
          <a:p>
            <a:r>
              <a:rPr lang="en-US" altLang="zh-CN" sz="2400" b="1" dirty="0">
                <a:solidFill>
                  <a:schemeClr val="bg1"/>
                </a:solidFill>
              </a:rPr>
              <a:t>12.3%</a:t>
            </a:r>
          </a:p>
        </p:txBody>
      </p:sp>
      <p:sp>
        <p:nvSpPr>
          <p:cNvPr id="29" name="文本框 28"/>
          <p:cNvSpPr txBox="1"/>
          <p:nvPr/>
        </p:nvSpPr>
        <p:spPr>
          <a:xfrm>
            <a:off x="8380304" y="2666754"/>
            <a:ext cx="1071219" cy="461665"/>
          </a:xfrm>
          <a:prstGeom prst="rect">
            <a:avLst/>
          </a:prstGeom>
          <a:noFill/>
        </p:spPr>
        <p:txBody>
          <a:bodyPr wrap="square" rtlCol="0">
            <a:spAutoFit/>
          </a:bodyPr>
          <a:lstStyle/>
          <a:p>
            <a:r>
              <a:rPr lang="en-US" altLang="zh-CN" sz="2400" b="1" dirty="0" smtClean="0">
                <a:solidFill>
                  <a:schemeClr val="bg1"/>
                </a:solidFill>
              </a:rPr>
              <a:t>15.9%</a:t>
            </a:r>
            <a:endParaRPr lang="en-US" altLang="zh-CN" sz="2400" b="1" dirty="0">
              <a:solidFill>
                <a:schemeClr val="bg1"/>
              </a:solidFill>
            </a:endParaRPr>
          </a:p>
        </p:txBody>
      </p:sp>
      <p:sp>
        <p:nvSpPr>
          <p:cNvPr id="33" name="文本框 32"/>
          <p:cNvSpPr txBox="1"/>
          <p:nvPr/>
        </p:nvSpPr>
        <p:spPr>
          <a:xfrm>
            <a:off x="6933623" y="5206448"/>
            <a:ext cx="1881905" cy="461665"/>
          </a:xfrm>
          <a:prstGeom prst="rect">
            <a:avLst/>
          </a:prstGeom>
          <a:noFill/>
        </p:spPr>
        <p:txBody>
          <a:bodyPr wrap="square" rtlCol="0">
            <a:spAutoFit/>
          </a:bodyPr>
          <a:lstStyle/>
          <a:p>
            <a:r>
              <a:rPr lang="en-US" altLang="zh-CN" sz="2400" b="1" dirty="0">
                <a:solidFill>
                  <a:schemeClr val="bg1"/>
                </a:solidFill>
              </a:rPr>
              <a:t>DBN-DNN</a:t>
            </a:r>
          </a:p>
        </p:txBody>
      </p:sp>
      <p:sp>
        <p:nvSpPr>
          <p:cNvPr id="34" name="文本框 33"/>
          <p:cNvSpPr txBox="1"/>
          <p:nvPr/>
        </p:nvSpPr>
        <p:spPr>
          <a:xfrm>
            <a:off x="8561122" y="4615302"/>
            <a:ext cx="2657863" cy="830997"/>
          </a:xfrm>
          <a:prstGeom prst="rect">
            <a:avLst/>
          </a:prstGeom>
          <a:noFill/>
        </p:spPr>
        <p:txBody>
          <a:bodyPr wrap="square" rtlCol="0">
            <a:spAutoFit/>
          </a:bodyPr>
          <a:lstStyle/>
          <a:p>
            <a:r>
              <a:rPr lang="en-US" altLang="zh-CN" sz="2400" b="1" dirty="0" smtClean="0">
                <a:solidFill>
                  <a:schemeClr val="bg1"/>
                </a:solidFill>
              </a:rPr>
              <a:t>GMM-based</a:t>
            </a:r>
            <a:endParaRPr lang="en-US" altLang="zh-CN" sz="2400" b="1" dirty="0">
              <a:solidFill>
                <a:schemeClr val="bg1"/>
              </a:solidFill>
            </a:endParaRPr>
          </a:p>
          <a:p>
            <a:r>
              <a:rPr lang="en-US" altLang="zh-CN" sz="2400" b="1" dirty="0">
                <a:solidFill>
                  <a:schemeClr val="bg1"/>
                </a:solidFill>
              </a:rPr>
              <a:t>system</a:t>
            </a:r>
          </a:p>
        </p:txBody>
      </p:sp>
      <p:cxnSp>
        <p:nvCxnSpPr>
          <p:cNvPr id="8" name="直接连接符 7"/>
          <p:cNvCxnSpPr/>
          <p:nvPr/>
        </p:nvCxnSpPr>
        <p:spPr>
          <a:xfrm>
            <a:off x="6119446" y="1955006"/>
            <a:ext cx="26520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6119446" y="2652283"/>
            <a:ext cx="2036334" cy="14471"/>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6883" y="2084488"/>
            <a:ext cx="1071219" cy="461665"/>
          </a:xfrm>
          <a:prstGeom prst="rect">
            <a:avLst/>
          </a:prstGeom>
          <a:noFill/>
        </p:spPr>
        <p:txBody>
          <a:bodyPr wrap="square" rtlCol="0">
            <a:spAutoFit/>
          </a:bodyPr>
          <a:lstStyle/>
          <a:p>
            <a:r>
              <a:rPr lang="en-US" altLang="zh-CN" sz="2400" b="1" dirty="0" smtClean="0">
                <a:solidFill>
                  <a:schemeClr val="bg1"/>
                </a:solidFill>
              </a:rPr>
              <a:t>23%</a:t>
            </a:r>
            <a:endParaRPr lang="en-US" altLang="zh-CN" sz="2400" b="1" dirty="0">
              <a:solidFill>
                <a:schemeClr val="bg1"/>
              </a:solidFill>
            </a:endParaRPr>
          </a:p>
        </p:txBody>
      </p:sp>
    </p:spTree>
    <p:extLst>
      <p:ext uri="{BB962C8B-B14F-4D97-AF65-F5344CB8AC3E}">
        <p14:creationId xmlns:p14="http://schemas.microsoft.com/office/powerpoint/2010/main" val="335463981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500"/>
                                        <p:tgtEl>
                                          <p:spTgt spid="3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fade">
                                      <p:cBhvr>
                                        <p:cTn id="5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14" grpId="0" animBg="1"/>
      <p:bldP spid="15" grpId="0" animBg="1"/>
      <p:bldP spid="27" grpId="0"/>
      <p:bldP spid="28" grpId="0"/>
      <p:bldP spid="29" grpId="0"/>
      <p:bldP spid="33" grpId="0"/>
      <p:bldP spid="34" grpId="0"/>
      <p:bldP spid="36"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46739" y="1566347"/>
            <a:ext cx="3622431" cy="3154710"/>
          </a:xfrm>
          <a:prstGeom prst="rect">
            <a:avLst/>
          </a:prstGeom>
          <a:noFill/>
        </p:spPr>
        <p:txBody>
          <a:bodyPr wrap="square" rtlCol="0">
            <a:spAutoFit/>
          </a:bodyPr>
          <a:lstStyle/>
          <a:p>
            <a:r>
              <a:rPr lang="en-US" altLang="zh-CN" sz="19900" b="1" dirty="0" smtClean="0">
                <a:solidFill>
                  <a:schemeClr val="bg1"/>
                </a:solidFill>
              </a:rPr>
              <a:t>3.4</a:t>
            </a:r>
            <a:endParaRPr lang="zh-CN" altLang="en-US" sz="19900" b="1" dirty="0">
              <a:solidFill>
                <a:schemeClr val="bg1"/>
              </a:solidFill>
            </a:endParaRPr>
          </a:p>
        </p:txBody>
      </p:sp>
      <p:sp>
        <p:nvSpPr>
          <p:cNvPr id="3" name="文本框 2"/>
          <p:cNvSpPr txBox="1"/>
          <p:nvPr/>
        </p:nvSpPr>
        <p:spPr>
          <a:xfrm>
            <a:off x="5161085" y="2420427"/>
            <a:ext cx="7030915" cy="1446550"/>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YOUTUBE SPEECH RECOGNITION TASK</a:t>
            </a:r>
          </a:p>
        </p:txBody>
      </p:sp>
    </p:spTree>
    <p:extLst>
      <p:ext uri="{BB962C8B-B14F-4D97-AF65-F5344CB8AC3E}">
        <p14:creationId xmlns:p14="http://schemas.microsoft.com/office/powerpoint/2010/main" val="120676909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smtClean="0">
                <a:solidFill>
                  <a:prstClr val="white"/>
                </a:solidFill>
              </a:rPr>
              <a:t>3.4 </a:t>
            </a:r>
            <a:r>
              <a:rPr lang="en-US" altLang="zh-CN" sz="2800" b="1" dirty="0">
                <a:solidFill>
                  <a:prstClr val="white"/>
                </a:solidFill>
              </a:rPr>
              <a:t>YOUTUBE SPEECH RECOGNITION </a:t>
            </a:r>
            <a:r>
              <a:rPr lang="en-US" altLang="zh-CN" sz="2800" b="1" dirty="0" smtClean="0">
                <a:solidFill>
                  <a:prstClr val="white"/>
                </a:solidFill>
              </a:rPr>
              <a:t>TASK</a:t>
            </a:r>
            <a:endParaRPr lang="en-US" altLang="zh-CN" sz="2800" b="1" dirty="0">
              <a:solidFill>
                <a:prstClr val="white"/>
              </a:solidFill>
            </a:endParaRPr>
          </a:p>
        </p:txBody>
      </p:sp>
      <p:sp>
        <p:nvSpPr>
          <p:cNvPr id="16" name="文本框 15"/>
          <p:cNvSpPr txBox="1"/>
          <p:nvPr/>
        </p:nvSpPr>
        <p:spPr>
          <a:xfrm>
            <a:off x="1778244" y="2810762"/>
            <a:ext cx="9546248" cy="1569660"/>
          </a:xfrm>
          <a:prstGeom prst="rect">
            <a:avLst/>
          </a:prstGeom>
          <a:noFill/>
        </p:spPr>
        <p:txBody>
          <a:bodyPr wrap="square" rtlCol="0">
            <a:spAutoFit/>
          </a:bodyPr>
          <a:lstStyle/>
          <a:p>
            <a:r>
              <a:rPr lang="en-US" altLang="zh-CN" sz="2400" b="1" dirty="0">
                <a:solidFill>
                  <a:schemeClr val="bg1"/>
                </a:solidFill>
              </a:rPr>
              <a:t>Unlike </a:t>
            </a:r>
            <a:r>
              <a:rPr lang="en-US" altLang="zh-CN" sz="2400" b="1" dirty="0" smtClean="0">
                <a:solidFill>
                  <a:schemeClr val="bg1"/>
                </a:solidFill>
              </a:rPr>
              <a:t>the mobile </a:t>
            </a:r>
            <a:r>
              <a:rPr lang="en-US" altLang="zh-CN" sz="2400" b="1" dirty="0">
                <a:solidFill>
                  <a:schemeClr val="bg1"/>
                </a:solidFill>
              </a:rPr>
              <a:t>voice input applications described above, this </a:t>
            </a:r>
            <a:r>
              <a:rPr lang="en-US" altLang="zh-CN" sz="2400" b="1" dirty="0" smtClean="0">
                <a:solidFill>
                  <a:schemeClr val="bg1"/>
                </a:solidFill>
              </a:rPr>
              <a:t>application does </a:t>
            </a:r>
            <a:r>
              <a:rPr lang="en-US" altLang="zh-CN" sz="2400" b="1" dirty="0">
                <a:solidFill>
                  <a:schemeClr val="bg1"/>
                </a:solidFill>
              </a:rPr>
              <a:t>not have a strong language model </a:t>
            </a:r>
            <a:r>
              <a:rPr lang="en-US" altLang="zh-CN" sz="2400" b="1" dirty="0">
                <a:solidFill>
                  <a:srgbClr val="FF0000"/>
                </a:solidFill>
              </a:rPr>
              <a:t>to constrain the </a:t>
            </a:r>
            <a:r>
              <a:rPr lang="en-US" altLang="zh-CN" sz="2400" b="1" dirty="0" smtClean="0">
                <a:solidFill>
                  <a:srgbClr val="FF0000"/>
                </a:solidFill>
              </a:rPr>
              <a:t>interpretation </a:t>
            </a:r>
            <a:r>
              <a:rPr lang="en-US" altLang="zh-CN" sz="2400" b="1" dirty="0" smtClean="0">
                <a:solidFill>
                  <a:schemeClr val="bg1"/>
                </a:solidFill>
              </a:rPr>
              <a:t>of </a:t>
            </a:r>
            <a:r>
              <a:rPr lang="en-US" altLang="zh-CN" sz="2400" b="1" dirty="0">
                <a:solidFill>
                  <a:schemeClr val="bg1"/>
                </a:solidFill>
              </a:rPr>
              <a:t>the acoustic information so good discrimination</a:t>
            </a:r>
          </a:p>
          <a:p>
            <a:r>
              <a:rPr lang="en-US" altLang="zh-CN" sz="2400" b="1" dirty="0">
                <a:solidFill>
                  <a:schemeClr val="bg1"/>
                </a:solidFill>
              </a:rPr>
              <a:t>requires an accurate acoustic model.</a:t>
            </a:r>
          </a:p>
        </p:txBody>
      </p:sp>
    </p:spTree>
    <p:extLst>
      <p:ext uri="{BB962C8B-B14F-4D97-AF65-F5344CB8AC3E}">
        <p14:creationId xmlns:p14="http://schemas.microsoft.com/office/powerpoint/2010/main" val="13839454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3.4 YOUTUBE SPEECH RECOGNITION TASK</a:t>
            </a:r>
          </a:p>
        </p:txBody>
      </p:sp>
      <p:sp>
        <p:nvSpPr>
          <p:cNvPr id="17" name="文本框 16"/>
          <p:cNvSpPr txBox="1"/>
          <p:nvPr/>
        </p:nvSpPr>
        <p:spPr>
          <a:xfrm>
            <a:off x="2329960" y="2162025"/>
            <a:ext cx="1873496" cy="461665"/>
          </a:xfrm>
          <a:prstGeom prst="rect">
            <a:avLst/>
          </a:prstGeom>
          <a:noFill/>
        </p:spPr>
        <p:txBody>
          <a:bodyPr wrap="square" rtlCol="0">
            <a:spAutoFit/>
          </a:bodyPr>
          <a:lstStyle/>
          <a:p>
            <a:r>
              <a:rPr lang="en-US" altLang="zh-CN" sz="2400" b="1" dirty="0">
                <a:solidFill>
                  <a:srgbClr val="FF0000"/>
                </a:solidFill>
              </a:rPr>
              <a:t>GMM-HMM</a:t>
            </a:r>
          </a:p>
        </p:txBody>
      </p:sp>
      <p:sp>
        <p:nvSpPr>
          <p:cNvPr id="18" name="文本框 17"/>
          <p:cNvSpPr txBox="1"/>
          <p:nvPr/>
        </p:nvSpPr>
        <p:spPr>
          <a:xfrm>
            <a:off x="1459523" y="2848166"/>
            <a:ext cx="3614371" cy="1200329"/>
          </a:xfrm>
          <a:prstGeom prst="rect">
            <a:avLst/>
          </a:prstGeom>
          <a:noFill/>
        </p:spPr>
        <p:txBody>
          <a:bodyPr wrap="square" rtlCol="0">
            <a:spAutoFit/>
          </a:bodyPr>
          <a:lstStyle/>
          <a:p>
            <a:r>
              <a:rPr lang="en-US" altLang="zh-CN" sz="2400" b="1" dirty="0">
                <a:solidFill>
                  <a:schemeClr val="bg1"/>
                </a:solidFill>
              </a:rPr>
              <a:t>decision tree clustering was used to obtain 17,552 </a:t>
            </a:r>
            <a:r>
              <a:rPr lang="en-US" altLang="zh-CN" sz="2400" b="1" dirty="0" smtClean="0">
                <a:solidFill>
                  <a:srgbClr val="FF0000"/>
                </a:solidFill>
              </a:rPr>
              <a:t>triphone states</a:t>
            </a:r>
            <a:r>
              <a:rPr lang="en-US" altLang="zh-CN" sz="2400" b="1" dirty="0">
                <a:solidFill>
                  <a:schemeClr val="bg1"/>
                </a:solidFill>
              </a:rPr>
              <a:t>.</a:t>
            </a:r>
          </a:p>
        </p:txBody>
      </p:sp>
      <p:sp>
        <p:nvSpPr>
          <p:cNvPr id="19" name="文本框 18"/>
          <p:cNvSpPr txBox="1"/>
          <p:nvPr/>
        </p:nvSpPr>
        <p:spPr>
          <a:xfrm>
            <a:off x="1459523" y="4215483"/>
            <a:ext cx="4253643" cy="830997"/>
          </a:xfrm>
          <a:prstGeom prst="rect">
            <a:avLst/>
          </a:prstGeom>
          <a:noFill/>
        </p:spPr>
        <p:txBody>
          <a:bodyPr wrap="square" rtlCol="0">
            <a:spAutoFit/>
          </a:bodyPr>
          <a:lstStyle/>
          <a:p>
            <a:r>
              <a:rPr lang="en-US" altLang="zh-CN" sz="2400" b="1" dirty="0">
                <a:solidFill>
                  <a:srgbClr val="FF0000"/>
                </a:solidFill>
              </a:rPr>
              <a:t>STCs</a:t>
            </a:r>
            <a:r>
              <a:rPr lang="en-US" altLang="zh-CN" sz="2400" b="1" dirty="0">
                <a:solidFill>
                  <a:schemeClr val="bg1"/>
                </a:solidFill>
              </a:rPr>
              <a:t> were used in the GMMs to model </a:t>
            </a:r>
            <a:r>
              <a:rPr lang="en-US" altLang="zh-CN" sz="2400" b="1" dirty="0" smtClean="0">
                <a:solidFill>
                  <a:schemeClr val="bg1"/>
                </a:solidFill>
              </a:rPr>
              <a:t>the features</a:t>
            </a:r>
            <a:endParaRPr lang="en-US" altLang="zh-CN" sz="2400" b="1" dirty="0">
              <a:solidFill>
                <a:srgbClr val="FF0000"/>
              </a:solidFill>
            </a:endParaRPr>
          </a:p>
        </p:txBody>
      </p:sp>
      <p:sp>
        <p:nvSpPr>
          <p:cNvPr id="20" name="文本框 19"/>
          <p:cNvSpPr txBox="1"/>
          <p:nvPr/>
        </p:nvSpPr>
        <p:spPr>
          <a:xfrm>
            <a:off x="7830389" y="2111626"/>
            <a:ext cx="1873496" cy="461665"/>
          </a:xfrm>
          <a:prstGeom prst="rect">
            <a:avLst/>
          </a:prstGeom>
          <a:noFill/>
        </p:spPr>
        <p:txBody>
          <a:bodyPr wrap="square" rtlCol="0">
            <a:spAutoFit/>
          </a:bodyPr>
          <a:lstStyle/>
          <a:p>
            <a:r>
              <a:rPr lang="en-US" altLang="zh-CN" sz="2400" b="1" dirty="0">
                <a:solidFill>
                  <a:srgbClr val="FF0000"/>
                </a:solidFill>
              </a:rPr>
              <a:t>DBN-DNN</a:t>
            </a:r>
          </a:p>
        </p:txBody>
      </p:sp>
      <p:sp>
        <p:nvSpPr>
          <p:cNvPr id="21" name="文本框 20"/>
          <p:cNvSpPr txBox="1"/>
          <p:nvPr/>
        </p:nvSpPr>
        <p:spPr>
          <a:xfrm>
            <a:off x="6959951" y="2754761"/>
            <a:ext cx="4502398" cy="1200329"/>
          </a:xfrm>
          <a:prstGeom prst="rect">
            <a:avLst/>
          </a:prstGeom>
          <a:noFill/>
        </p:spPr>
        <p:txBody>
          <a:bodyPr wrap="square" rtlCol="0">
            <a:spAutoFit/>
          </a:bodyPr>
          <a:lstStyle/>
          <a:p>
            <a:r>
              <a:rPr lang="en-US" altLang="zh-CN" sz="2400" b="1" dirty="0">
                <a:solidFill>
                  <a:schemeClr val="bg1"/>
                </a:solidFill>
              </a:rPr>
              <a:t>The large </a:t>
            </a:r>
            <a:r>
              <a:rPr lang="en-US" altLang="zh-CN" sz="2400" b="1" dirty="0" smtClean="0">
                <a:solidFill>
                  <a:schemeClr val="bg1"/>
                </a:solidFill>
              </a:rPr>
              <a:t>number of </a:t>
            </a:r>
            <a:r>
              <a:rPr lang="en-US" altLang="zh-CN" sz="2400" b="1" dirty="0">
                <a:solidFill>
                  <a:schemeClr val="bg1"/>
                </a:solidFill>
              </a:rPr>
              <a:t>HMM states added significantly to the </a:t>
            </a:r>
            <a:r>
              <a:rPr lang="en-US" altLang="zh-CN" sz="2400" b="1" dirty="0">
                <a:solidFill>
                  <a:srgbClr val="FF0000"/>
                </a:solidFill>
              </a:rPr>
              <a:t>computational </a:t>
            </a:r>
            <a:r>
              <a:rPr lang="en-US" altLang="zh-CN" sz="2400" b="1" dirty="0" smtClean="0">
                <a:solidFill>
                  <a:srgbClr val="FF0000"/>
                </a:solidFill>
              </a:rPr>
              <a:t>burden</a:t>
            </a:r>
            <a:endParaRPr lang="en-US" altLang="zh-CN" sz="2400" b="1" dirty="0">
              <a:solidFill>
                <a:srgbClr val="FF0000"/>
              </a:solidFill>
            </a:endParaRPr>
          </a:p>
        </p:txBody>
      </p:sp>
      <p:sp>
        <p:nvSpPr>
          <p:cNvPr id="24" name="文本框 23"/>
          <p:cNvSpPr txBox="1"/>
          <p:nvPr/>
        </p:nvSpPr>
        <p:spPr>
          <a:xfrm>
            <a:off x="6959952" y="3942587"/>
            <a:ext cx="4502398" cy="461665"/>
          </a:xfrm>
          <a:prstGeom prst="rect">
            <a:avLst/>
          </a:prstGeom>
          <a:noFill/>
        </p:spPr>
        <p:txBody>
          <a:bodyPr wrap="square" rtlCol="0">
            <a:spAutoFit/>
          </a:bodyPr>
          <a:lstStyle/>
          <a:p>
            <a:r>
              <a:rPr lang="en-US" altLang="zh-CN" sz="2400" b="1" dirty="0">
                <a:solidFill>
                  <a:schemeClr val="bg1"/>
                </a:solidFill>
              </a:rPr>
              <a:t>only four hidden layers</a:t>
            </a:r>
          </a:p>
        </p:txBody>
      </p:sp>
      <p:sp>
        <p:nvSpPr>
          <p:cNvPr id="14" name="文本框 13"/>
          <p:cNvSpPr txBox="1"/>
          <p:nvPr/>
        </p:nvSpPr>
        <p:spPr>
          <a:xfrm>
            <a:off x="1543966" y="5213469"/>
            <a:ext cx="4253643" cy="461665"/>
          </a:xfrm>
          <a:prstGeom prst="rect">
            <a:avLst/>
          </a:prstGeom>
          <a:noFill/>
        </p:spPr>
        <p:txBody>
          <a:bodyPr wrap="square" rtlCol="0">
            <a:spAutoFit/>
          </a:bodyPr>
          <a:lstStyle/>
          <a:p>
            <a:r>
              <a:rPr lang="en-US" altLang="zh-CN" sz="2400" b="1" dirty="0" smtClean="0">
                <a:solidFill>
                  <a:schemeClr val="bg1"/>
                </a:solidFill>
              </a:rPr>
              <a:t>STC</a:t>
            </a:r>
            <a:r>
              <a:rPr lang="zh-CN" altLang="en-US" sz="2400" b="1" dirty="0" smtClean="0">
                <a:solidFill>
                  <a:schemeClr val="bg1"/>
                </a:solidFill>
              </a:rPr>
              <a:t>：</a:t>
            </a:r>
            <a:r>
              <a:rPr lang="en-US" altLang="zh-CN" sz="2400" b="1" dirty="0" smtClean="0">
                <a:solidFill>
                  <a:schemeClr val="bg1"/>
                </a:solidFill>
              </a:rPr>
              <a:t>Semi-tied </a:t>
            </a:r>
            <a:r>
              <a:rPr lang="en-US" altLang="zh-CN" sz="2400" b="1" dirty="0" err="1" smtClean="0">
                <a:solidFill>
                  <a:schemeClr val="bg1"/>
                </a:solidFill>
              </a:rPr>
              <a:t>covariances</a:t>
            </a:r>
            <a:endParaRPr lang="en-US" altLang="zh-CN" sz="2400" b="1" dirty="0">
              <a:solidFill>
                <a:srgbClr val="FF0000"/>
              </a:solidFill>
            </a:endParaRPr>
          </a:p>
        </p:txBody>
      </p:sp>
      <p:sp>
        <p:nvSpPr>
          <p:cNvPr id="15" name="文本框 14"/>
          <p:cNvSpPr txBox="1"/>
          <p:nvPr/>
        </p:nvSpPr>
        <p:spPr>
          <a:xfrm>
            <a:off x="6959951" y="4554945"/>
            <a:ext cx="5073787" cy="461665"/>
          </a:xfrm>
          <a:prstGeom prst="rect">
            <a:avLst/>
          </a:prstGeom>
          <a:noFill/>
        </p:spPr>
        <p:txBody>
          <a:bodyPr wrap="square" rtlCol="0">
            <a:spAutoFit/>
          </a:bodyPr>
          <a:lstStyle/>
          <a:p>
            <a:r>
              <a:rPr lang="en-US" altLang="zh-CN" sz="2400" b="1" dirty="0">
                <a:solidFill>
                  <a:schemeClr val="bg1"/>
                </a:solidFill>
              </a:rPr>
              <a:t>2,000 units in the first hidden layer</a:t>
            </a:r>
          </a:p>
        </p:txBody>
      </p:sp>
      <p:sp>
        <p:nvSpPr>
          <p:cNvPr id="25" name="文本框 24"/>
          <p:cNvSpPr txBox="1"/>
          <p:nvPr/>
        </p:nvSpPr>
        <p:spPr>
          <a:xfrm>
            <a:off x="6959952" y="5167303"/>
            <a:ext cx="6312037" cy="830997"/>
          </a:xfrm>
          <a:prstGeom prst="rect">
            <a:avLst/>
          </a:prstGeom>
          <a:noFill/>
        </p:spPr>
        <p:txBody>
          <a:bodyPr wrap="square" rtlCol="0">
            <a:spAutoFit/>
          </a:bodyPr>
          <a:lstStyle/>
          <a:p>
            <a:r>
              <a:rPr lang="en-US" altLang="zh-CN" sz="2400" b="1" dirty="0">
                <a:solidFill>
                  <a:schemeClr val="bg1"/>
                </a:solidFill>
              </a:rPr>
              <a:t>only 1,000 units in each</a:t>
            </a:r>
          </a:p>
          <a:p>
            <a:r>
              <a:rPr lang="en-US" altLang="zh-CN" sz="2400" b="1" dirty="0">
                <a:solidFill>
                  <a:schemeClr val="bg1"/>
                </a:solidFill>
              </a:rPr>
              <a:t>of the layers above</a:t>
            </a:r>
          </a:p>
        </p:txBody>
      </p:sp>
    </p:spTree>
    <p:extLst>
      <p:ext uri="{BB962C8B-B14F-4D97-AF65-F5344CB8AC3E}">
        <p14:creationId xmlns:p14="http://schemas.microsoft.com/office/powerpoint/2010/main" val="287997098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7" grpId="0"/>
      <p:bldP spid="18" grpId="0"/>
      <p:bldP spid="19" grpId="0"/>
      <p:bldP spid="20" grpId="0"/>
      <p:bldP spid="21" grpId="0"/>
      <p:bldP spid="24" grpId="0"/>
      <p:bldP spid="14" grpId="0"/>
      <p:bldP spid="15" grpId="0"/>
      <p:bldP spid="25"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3.4 YOUTUBE SPEECH RECOGNITION TASK</a:t>
            </a:r>
          </a:p>
        </p:txBody>
      </p:sp>
      <p:sp>
        <p:nvSpPr>
          <p:cNvPr id="16" name="文本框 15"/>
          <p:cNvSpPr txBox="1"/>
          <p:nvPr/>
        </p:nvSpPr>
        <p:spPr>
          <a:xfrm>
            <a:off x="1285875" y="3654824"/>
            <a:ext cx="5273187" cy="1569660"/>
          </a:xfrm>
          <a:prstGeom prst="rect">
            <a:avLst/>
          </a:prstGeom>
          <a:noFill/>
        </p:spPr>
        <p:txBody>
          <a:bodyPr wrap="square" rtlCol="0">
            <a:spAutoFit/>
          </a:bodyPr>
          <a:lstStyle/>
          <a:p>
            <a:r>
              <a:rPr lang="en-US" altLang="zh-CN" sz="2400" b="1" dirty="0">
                <a:solidFill>
                  <a:schemeClr val="bg1"/>
                </a:solidFill>
              </a:rPr>
              <a:t>About ten epochs of training were performed on this </a:t>
            </a:r>
            <a:r>
              <a:rPr lang="en-US" altLang="zh-CN" sz="2400" b="1" dirty="0" smtClean="0">
                <a:solidFill>
                  <a:schemeClr val="bg1"/>
                </a:solidFill>
              </a:rPr>
              <a:t>data before </a:t>
            </a:r>
            <a:r>
              <a:rPr lang="en-US" altLang="zh-CN" sz="2400" b="1" dirty="0">
                <a:solidFill>
                  <a:schemeClr val="bg1"/>
                </a:solidFill>
              </a:rPr>
              <a:t>sequence-level training and model combination</a:t>
            </a:r>
          </a:p>
        </p:txBody>
      </p:sp>
      <p:sp>
        <p:nvSpPr>
          <p:cNvPr id="14" name="上箭头 13"/>
          <p:cNvSpPr>
            <a:spLocks noChangeAspect="1"/>
          </p:cNvSpPr>
          <p:nvPr/>
        </p:nvSpPr>
        <p:spPr>
          <a:xfrm>
            <a:off x="7418679" y="1955006"/>
            <a:ext cx="2705588" cy="3960000"/>
          </a:xfrm>
          <a:prstGeom prst="upArrow">
            <a:avLst>
              <a:gd name="adj1" fmla="val 50000"/>
              <a:gd name="adj2" fmla="val 56152"/>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5" name="上箭头 14"/>
          <p:cNvSpPr>
            <a:spLocks noChangeAspect="1"/>
          </p:cNvSpPr>
          <p:nvPr/>
        </p:nvSpPr>
        <p:spPr>
          <a:xfrm>
            <a:off x="6752804" y="2675006"/>
            <a:ext cx="2213663" cy="3240000"/>
          </a:xfrm>
          <a:prstGeom prst="upArrow">
            <a:avLst>
              <a:gd name="adj1" fmla="val 50000"/>
              <a:gd name="adj2" fmla="val 56152"/>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7" name="文本框 26"/>
          <p:cNvSpPr txBox="1"/>
          <p:nvPr/>
        </p:nvSpPr>
        <p:spPr>
          <a:xfrm>
            <a:off x="8155780" y="6167934"/>
            <a:ext cx="810687" cy="461665"/>
          </a:xfrm>
          <a:prstGeom prst="rect">
            <a:avLst/>
          </a:prstGeom>
          <a:noFill/>
        </p:spPr>
        <p:txBody>
          <a:bodyPr wrap="square" rtlCol="0">
            <a:spAutoFit/>
          </a:bodyPr>
          <a:lstStyle/>
          <a:p>
            <a:r>
              <a:rPr lang="en-US" altLang="zh-CN" sz="2400" b="1" dirty="0">
                <a:solidFill>
                  <a:schemeClr val="bg1"/>
                </a:solidFill>
              </a:rPr>
              <a:t>WER</a:t>
            </a:r>
          </a:p>
        </p:txBody>
      </p:sp>
      <p:sp>
        <p:nvSpPr>
          <p:cNvPr id="28" name="文本框 27"/>
          <p:cNvSpPr txBox="1"/>
          <p:nvPr/>
        </p:nvSpPr>
        <p:spPr>
          <a:xfrm>
            <a:off x="7418679" y="3297528"/>
            <a:ext cx="1091889" cy="461665"/>
          </a:xfrm>
          <a:prstGeom prst="rect">
            <a:avLst/>
          </a:prstGeom>
          <a:noFill/>
        </p:spPr>
        <p:txBody>
          <a:bodyPr wrap="square" rtlCol="0">
            <a:spAutoFit/>
          </a:bodyPr>
          <a:lstStyle/>
          <a:p>
            <a:r>
              <a:rPr lang="en-US" altLang="zh-CN" sz="2400" b="1" dirty="0">
                <a:solidFill>
                  <a:schemeClr val="bg1"/>
                </a:solidFill>
              </a:rPr>
              <a:t>47.6%</a:t>
            </a:r>
          </a:p>
        </p:txBody>
      </p:sp>
      <p:sp>
        <p:nvSpPr>
          <p:cNvPr id="29" name="文本框 28"/>
          <p:cNvSpPr txBox="1"/>
          <p:nvPr/>
        </p:nvSpPr>
        <p:spPr>
          <a:xfrm>
            <a:off x="8380304" y="2666754"/>
            <a:ext cx="1071219" cy="461665"/>
          </a:xfrm>
          <a:prstGeom prst="rect">
            <a:avLst/>
          </a:prstGeom>
          <a:noFill/>
        </p:spPr>
        <p:txBody>
          <a:bodyPr wrap="square" rtlCol="0">
            <a:spAutoFit/>
          </a:bodyPr>
          <a:lstStyle/>
          <a:p>
            <a:r>
              <a:rPr lang="en-US" altLang="zh-CN" sz="2400" b="1" dirty="0" smtClean="0">
                <a:solidFill>
                  <a:schemeClr val="bg1"/>
                </a:solidFill>
              </a:rPr>
              <a:t>52.3%</a:t>
            </a:r>
            <a:endParaRPr lang="en-US" altLang="zh-CN" sz="2400" b="1" dirty="0">
              <a:solidFill>
                <a:schemeClr val="bg1"/>
              </a:solidFill>
            </a:endParaRPr>
          </a:p>
        </p:txBody>
      </p:sp>
      <p:sp>
        <p:nvSpPr>
          <p:cNvPr id="33" name="文本框 32"/>
          <p:cNvSpPr txBox="1"/>
          <p:nvPr/>
        </p:nvSpPr>
        <p:spPr>
          <a:xfrm>
            <a:off x="6933623" y="5206448"/>
            <a:ext cx="1881905" cy="461665"/>
          </a:xfrm>
          <a:prstGeom prst="rect">
            <a:avLst/>
          </a:prstGeom>
          <a:noFill/>
        </p:spPr>
        <p:txBody>
          <a:bodyPr wrap="square" rtlCol="0">
            <a:spAutoFit/>
          </a:bodyPr>
          <a:lstStyle/>
          <a:p>
            <a:r>
              <a:rPr lang="en-US" altLang="zh-CN" sz="2400" b="1" dirty="0">
                <a:solidFill>
                  <a:schemeClr val="bg1"/>
                </a:solidFill>
              </a:rPr>
              <a:t>DBN-DNN</a:t>
            </a:r>
          </a:p>
        </p:txBody>
      </p:sp>
      <p:sp>
        <p:nvSpPr>
          <p:cNvPr id="34" name="文本框 33"/>
          <p:cNvSpPr txBox="1"/>
          <p:nvPr/>
        </p:nvSpPr>
        <p:spPr>
          <a:xfrm>
            <a:off x="8561122" y="4615302"/>
            <a:ext cx="2657863" cy="830997"/>
          </a:xfrm>
          <a:prstGeom prst="rect">
            <a:avLst/>
          </a:prstGeom>
          <a:noFill/>
        </p:spPr>
        <p:txBody>
          <a:bodyPr wrap="square" rtlCol="0">
            <a:spAutoFit/>
          </a:bodyPr>
          <a:lstStyle/>
          <a:p>
            <a:r>
              <a:rPr lang="en-US" altLang="zh-CN" sz="2400" b="1" dirty="0" smtClean="0">
                <a:solidFill>
                  <a:schemeClr val="bg1"/>
                </a:solidFill>
              </a:rPr>
              <a:t>GMM-based</a:t>
            </a:r>
            <a:endParaRPr lang="en-US" altLang="zh-CN" sz="2400" b="1" dirty="0">
              <a:solidFill>
                <a:schemeClr val="bg1"/>
              </a:solidFill>
            </a:endParaRPr>
          </a:p>
          <a:p>
            <a:r>
              <a:rPr lang="en-US" altLang="zh-CN" sz="2400" b="1" dirty="0">
                <a:solidFill>
                  <a:schemeClr val="bg1"/>
                </a:solidFill>
              </a:rPr>
              <a:t>system</a:t>
            </a:r>
          </a:p>
        </p:txBody>
      </p:sp>
      <p:cxnSp>
        <p:nvCxnSpPr>
          <p:cNvPr id="8" name="直接连接符 7"/>
          <p:cNvCxnSpPr/>
          <p:nvPr/>
        </p:nvCxnSpPr>
        <p:spPr>
          <a:xfrm>
            <a:off x="6119446" y="1955006"/>
            <a:ext cx="26520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6119446" y="2652283"/>
            <a:ext cx="2036334" cy="14471"/>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6883" y="2084488"/>
            <a:ext cx="1071219" cy="461665"/>
          </a:xfrm>
          <a:prstGeom prst="rect">
            <a:avLst/>
          </a:prstGeom>
          <a:noFill/>
        </p:spPr>
        <p:txBody>
          <a:bodyPr wrap="square" rtlCol="0">
            <a:spAutoFit/>
          </a:bodyPr>
          <a:lstStyle/>
          <a:p>
            <a:r>
              <a:rPr lang="en-US" altLang="zh-CN" sz="2400" b="1" dirty="0">
                <a:solidFill>
                  <a:schemeClr val="bg1"/>
                </a:solidFill>
              </a:rPr>
              <a:t>4.7%</a:t>
            </a:r>
          </a:p>
        </p:txBody>
      </p:sp>
    </p:spTree>
    <p:extLst>
      <p:ext uri="{BB962C8B-B14F-4D97-AF65-F5344CB8AC3E}">
        <p14:creationId xmlns:p14="http://schemas.microsoft.com/office/powerpoint/2010/main" val="8176518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500"/>
                                        <p:tgtEl>
                                          <p:spTgt spid="3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fade">
                                      <p:cBhvr>
                                        <p:cTn id="5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14" grpId="0" animBg="1"/>
      <p:bldP spid="15" grpId="0" animBg="1"/>
      <p:bldP spid="27" grpId="0"/>
      <p:bldP spid="28" grpId="0"/>
      <p:bldP spid="29" grpId="0"/>
      <p:bldP spid="33" grpId="0"/>
      <p:bldP spid="34" grpId="0"/>
      <p:bldP spid="36"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46739" y="1566347"/>
            <a:ext cx="3622431" cy="3154710"/>
          </a:xfrm>
          <a:prstGeom prst="rect">
            <a:avLst/>
          </a:prstGeom>
          <a:noFill/>
        </p:spPr>
        <p:txBody>
          <a:bodyPr wrap="square" rtlCol="0">
            <a:spAutoFit/>
          </a:bodyPr>
          <a:lstStyle/>
          <a:p>
            <a:r>
              <a:rPr lang="en-US" altLang="zh-CN" sz="19900" b="1" dirty="0" smtClean="0">
                <a:solidFill>
                  <a:schemeClr val="bg1"/>
                </a:solidFill>
              </a:rPr>
              <a:t>3.5</a:t>
            </a:r>
            <a:endParaRPr lang="zh-CN" altLang="en-US" sz="19900" b="1" dirty="0">
              <a:solidFill>
                <a:schemeClr val="bg1"/>
              </a:solidFill>
            </a:endParaRPr>
          </a:p>
        </p:txBody>
      </p:sp>
      <p:sp>
        <p:nvSpPr>
          <p:cNvPr id="3" name="文本框 2"/>
          <p:cNvSpPr txBox="1"/>
          <p:nvPr/>
        </p:nvSpPr>
        <p:spPr>
          <a:xfrm>
            <a:off x="5161085" y="2420427"/>
            <a:ext cx="7030915" cy="2800767"/>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ENGLISH BROADCAST NEWS</a:t>
            </a:r>
          </a:p>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SPEECH RECOGNITION TASK</a:t>
            </a:r>
          </a:p>
        </p:txBody>
      </p:sp>
    </p:spTree>
    <p:extLst>
      <p:ext uri="{BB962C8B-B14F-4D97-AF65-F5344CB8AC3E}">
        <p14:creationId xmlns:p14="http://schemas.microsoft.com/office/powerpoint/2010/main" val="34450702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3.5 ENGLISH BROADCAST </a:t>
            </a:r>
            <a:r>
              <a:rPr lang="en-US" altLang="zh-CN" sz="2800" b="1" dirty="0" smtClean="0">
                <a:solidFill>
                  <a:prstClr val="white"/>
                </a:solidFill>
              </a:rPr>
              <a:t>NEWS SPEECH </a:t>
            </a:r>
            <a:r>
              <a:rPr lang="en-US" altLang="zh-CN" sz="2800" b="1" dirty="0">
                <a:solidFill>
                  <a:prstClr val="white"/>
                </a:solidFill>
              </a:rPr>
              <a:t>RECOGNITION TASK</a:t>
            </a:r>
          </a:p>
        </p:txBody>
      </p:sp>
      <p:sp>
        <p:nvSpPr>
          <p:cNvPr id="16" name="文本框 15"/>
          <p:cNvSpPr txBox="1"/>
          <p:nvPr/>
        </p:nvSpPr>
        <p:spPr>
          <a:xfrm>
            <a:off x="687661" y="1808439"/>
            <a:ext cx="4543148" cy="1015663"/>
          </a:xfrm>
          <a:prstGeom prst="rect">
            <a:avLst/>
          </a:prstGeom>
          <a:noFill/>
        </p:spPr>
        <p:txBody>
          <a:bodyPr wrap="square" rtlCol="0">
            <a:spAutoFit/>
          </a:bodyPr>
          <a:lstStyle/>
          <a:p>
            <a:r>
              <a:rPr lang="en-US" altLang="zh-CN" sz="2000" b="1" dirty="0">
                <a:solidFill>
                  <a:schemeClr val="bg1"/>
                </a:solidFill>
              </a:rPr>
              <a:t>trained </a:t>
            </a:r>
            <a:r>
              <a:rPr lang="en-US" altLang="zh-CN" sz="2000" b="1" dirty="0" smtClean="0">
                <a:solidFill>
                  <a:schemeClr val="bg1"/>
                </a:solidFill>
              </a:rPr>
              <a:t>a DBN-DNN </a:t>
            </a:r>
            <a:r>
              <a:rPr lang="en-US" altLang="zh-CN" sz="2000" b="1" dirty="0">
                <a:solidFill>
                  <a:schemeClr val="bg1"/>
                </a:solidFill>
              </a:rPr>
              <a:t>acoustic model on </a:t>
            </a:r>
            <a:endParaRPr lang="en-US" altLang="zh-CN" sz="2000" b="1" dirty="0" smtClean="0">
              <a:solidFill>
                <a:schemeClr val="bg1"/>
              </a:solidFill>
            </a:endParaRPr>
          </a:p>
          <a:p>
            <a:r>
              <a:rPr lang="en-US" altLang="zh-CN" sz="2000" b="1" dirty="0" smtClean="0">
                <a:solidFill>
                  <a:schemeClr val="bg1"/>
                </a:solidFill>
              </a:rPr>
              <a:t>50 </a:t>
            </a:r>
            <a:r>
              <a:rPr lang="en-US" altLang="zh-CN" sz="2000" b="1" dirty="0">
                <a:solidFill>
                  <a:schemeClr val="bg1"/>
                </a:solidFill>
              </a:rPr>
              <a:t>h of data from the 1996 and</a:t>
            </a:r>
          </a:p>
          <a:p>
            <a:r>
              <a:rPr lang="en-US" altLang="zh-CN" sz="2000" b="1" dirty="0">
                <a:solidFill>
                  <a:schemeClr val="bg1"/>
                </a:solidFill>
              </a:rPr>
              <a:t>1997 English Broadcast News Speech</a:t>
            </a:r>
          </a:p>
        </p:txBody>
      </p:sp>
      <p:sp>
        <p:nvSpPr>
          <p:cNvPr id="7" name="椭圆 6"/>
          <p:cNvSpPr>
            <a:spLocks noChangeAspect="1"/>
          </p:cNvSpPr>
          <p:nvPr/>
        </p:nvSpPr>
        <p:spPr>
          <a:xfrm>
            <a:off x="7079441" y="2166252"/>
            <a:ext cx="720000" cy="720000"/>
          </a:xfrm>
          <a:prstGeom prst="ellipse">
            <a:avLst/>
          </a:prstGeom>
          <a:solidFill>
            <a:srgbClr val="B02623"/>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1</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8" name="椭圆 7"/>
          <p:cNvSpPr>
            <a:spLocks noChangeAspect="1"/>
          </p:cNvSpPr>
          <p:nvPr/>
        </p:nvSpPr>
        <p:spPr>
          <a:xfrm>
            <a:off x="7079441" y="3619391"/>
            <a:ext cx="720000" cy="720000"/>
          </a:xfrm>
          <a:prstGeom prst="ellipse">
            <a:avLst/>
          </a:prstGeom>
          <a:solidFill>
            <a:srgbClr val="1FAA84"/>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2</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9" name="椭圆 8"/>
          <p:cNvSpPr>
            <a:spLocks noChangeAspect="1"/>
          </p:cNvSpPr>
          <p:nvPr/>
        </p:nvSpPr>
        <p:spPr>
          <a:xfrm>
            <a:off x="7079441" y="5072529"/>
            <a:ext cx="720000" cy="720000"/>
          </a:xfrm>
          <a:prstGeom prst="ellipse">
            <a:avLst/>
          </a:prstGeom>
          <a:solidFill>
            <a:srgbClr val="FBB448"/>
          </a:solidFill>
          <a:ln w="762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sysClr val="window" lastClr="FFFFFF"/>
                </a:solidFill>
                <a:effectLst/>
                <a:uLnTx/>
                <a:uFillTx/>
                <a:latin typeface="Calibri" panose="020F0502020204030204"/>
                <a:ea typeface="宋体" panose="02010600030101010101" pitchFamily="2" charset="-122"/>
                <a:cs typeface="+mn-cs"/>
              </a:rPr>
              <a:t>3</a:t>
            </a:r>
            <a:endParaRPr kumimoji="0" lang="zh-CN" altLang="en-US" sz="3200" b="0" i="0" u="none" strike="noStrike" kern="120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cxnSp>
        <p:nvCxnSpPr>
          <p:cNvPr id="10" name="直接连接符 9"/>
          <p:cNvCxnSpPr>
            <a:endCxn id="8" idx="2"/>
          </p:cNvCxnSpPr>
          <p:nvPr/>
        </p:nvCxnSpPr>
        <p:spPr>
          <a:xfrm>
            <a:off x="5941991" y="3979312"/>
            <a:ext cx="1137450" cy="79"/>
          </a:xfrm>
          <a:prstGeom prst="line">
            <a:avLst/>
          </a:prstGeom>
          <a:noFill/>
          <a:ln w="28575" cap="flat" cmpd="sng" algn="ctr">
            <a:solidFill>
              <a:sysClr val="windowText" lastClr="000000">
                <a:lumMod val="75000"/>
                <a:lumOff val="25000"/>
              </a:sysClr>
            </a:solidFill>
            <a:prstDash val="solid"/>
            <a:miter lim="800000"/>
          </a:ln>
          <a:effectLst/>
        </p:spPr>
      </p:cxnSp>
      <p:sp>
        <p:nvSpPr>
          <p:cNvPr id="11" name="任意多边形 10"/>
          <p:cNvSpPr/>
          <p:nvPr/>
        </p:nvSpPr>
        <p:spPr>
          <a:xfrm>
            <a:off x="5942311" y="2512398"/>
            <a:ext cx="1146628" cy="1451428"/>
          </a:xfrm>
          <a:custGeom>
            <a:avLst/>
            <a:gdLst>
              <a:gd name="connsiteX0" fmla="*/ 1146628 w 1146628"/>
              <a:gd name="connsiteY0" fmla="*/ 0 h 1451428"/>
              <a:gd name="connsiteX1" fmla="*/ 435428 w 1146628"/>
              <a:gd name="connsiteY1" fmla="*/ 0 h 1451428"/>
              <a:gd name="connsiteX2" fmla="*/ 0 w 1146628"/>
              <a:gd name="connsiteY2" fmla="*/ 1451428 h 1451428"/>
            </a:gdLst>
            <a:ahLst/>
            <a:cxnLst>
              <a:cxn ang="0">
                <a:pos x="connsiteX0" y="connsiteY0"/>
              </a:cxn>
              <a:cxn ang="0">
                <a:pos x="connsiteX1" y="connsiteY1"/>
              </a:cxn>
              <a:cxn ang="0">
                <a:pos x="connsiteX2" y="connsiteY2"/>
              </a:cxn>
            </a:cxnLst>
            <a:rect l="l" t="t" r="r" b="b"/>
            <a:pathLst>
              <a:path w="1146628" h="1451428">
                <a:moveTo>
                  <a:pt x="1146628" y="0"/>
                </a:moveTo>
                <a:lnTo>
                  <a:pt x="435428" y="0"/>
                </a:lnTo>
                <a:lnTo>
                  <a:pt x="0" y="1451428"/>
                </a:lnTo>
              </a:path>
            </a:pathLst>
          </a:custGeom>
          <a:noFill/>
          <a:ln w="28575" cap="flat" cmpd="sng" algn="ctr">
            <a:solidFill>
              <a:sysClr val="windowText" lastClr="000000">
                <a:lumMod val="75000"/>
                <a:lumOff val="25000"/>
              </a:sysClr>
            </a:solidFill>
            <a:prstDash val="solid"/>
            <a:miter lim="800000"/>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2" name="任意多边形 11"/>
          <p:cNvSpPr/>
          <p:nvPr/>
        </p:nvSpPr>
        <p:spPr>
          <a:xfrm flipV="1">
            <a:off x="5949184" y="3964176"/>
            <a:ext cx="1146628" cy="1451428"/>
          </a:xfrm>
          <a:custGeom>
            <a:avLst/>
            <a:gdLst>
              <a:gd name="connsiteX0" fmla="*/ 1146628 w 1146628"/>
              <a:gd name="connsiteY0" fmla="*/ 0 h 1451428"/>
              <a:gd name="connsiteX1" fmla="*/ 435428 w 1146628"/>
              <a:gd name="connsiteY1" fmla="*/ 0 h 1451428"/>
              <a:gd name="connsiteX2" fmla="*/ 0 w 1146628"/>
              <a:gd name="connsiteY2" fmla="*/ 1451428 h 1451428"/>
            </a:gdLst>
            <a:ahLst/>
            <a:cxnLst>
              <a:cxn ang="0">
                <a:pos x="connsiteX0" y="connsiteY0"/>
              </a:cxn>
              <a:cxn ang="0">
                <a:pos x="connsiteX1" y="connsiteY1"/>
              </a:cxn>
              <a:cxn ang="0">
                <a:pos x="connsiteX2" y="connsiteY2"/>
              </a:cxn>
            </a:cxnLst>
            <a:rect l="l" t="t" r="r" b="b"/>
            <a:pathLst>
              <a:path w="1146628" h="1451428">
                <a:moveTo>
                  <a:pt x="1146628" y="0"/>
                </a:moveTo>
                <a:lnTo>
                  <a:pt x="435428" y="0"/>
                </a:lnTo>
                <a:lnTo>
                  <a:pt x="0" y="1451428"/>
                </a:lnTo>
              </a:path>
            </a:pathLst>
          </a:custGeom>
          <a:noFill/>
          <a:ln w="28575" cap="flat" cmpd="sng" algn="ctr">
            <a:solidFill>
              <a:sysClr val="windowText" lastClr="000000">
                <a:lumMod val="75000"/>
                <a:lumOff val="25000"/>
              </a:sysClr>
            </a:solidFill>
            <a:prstDash val="solid"/>
            <a:miter lim="800000"/>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3" name="文本框 50"/>
          <p:cNvSpPr txBox="1"/>
          <p:nvPr/>
        </p:nvSpPr>
        <p:spPr>
          <a:xfrm>
            <a:off x="7835040" y="2250788"/>
            <a:ext cx="2905659"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800" b="1" dirty="0">
                <a:solidFill>
                  <a:schemeClr val="bg1"/>
                </a:solidFill>
              </a:rPr>
              <a:t>six hidden layers</a:t>
            </a:r>
          </a:p>
        </p:txBody>
      </p:sp>
      <p:sp>
        <p:nvSpPr>
          <p:cNvPr id="14" name="文本框 51"/>
          <p:cNvSpPr txBox="1"/>
          <p:nvPr/>
        </p:nvSpPr>
        <p:spPr>
          <a:xfrm>
            <a:off x="7835040" y="3717342"/>
            <a:ext cx="3210459"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a:solidFill>
                  <a:schemeClr val="bg1"/>
                </a:solidFill>
              </a:rPr>
              <a:t>1,024 units per layer</a:t>
            </a:r>
          </a:p>
        </p:txBody>
      </p:sp>
      <p:sp>
        <p:nvSpPr>
          <p:cNvPr id="15" name="文本框 52"/>
          <p:cNvSpPr txBox="1"/>
          <p:nvPr/>
        </p:nvSpPr>
        <p:spPr>
          <a:xfrm>
            <a:off x="7835040" y="4992411"/>
            <a:ext cx="4890360" cy="1384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smtClean="0">
                <a:solidFill>
                  <a:schemeClr val="bg1"/>
                </a:solidFill>
              </a:rPr>
              <a:t>Final softmax </a:t>
            </a:r>
            <a:r>
              <a:rPr lang="en-US" altLang="zh-CN" sz="2800" b="1" dirty="0">
                <a:solidFill>
                  <a:schemeClr val="bg1"/>
                </a:solidFill>
              </a:rPr>
              <a:t>layer of </a:t>
            </a:r>
            <a:endParaRPr lang="en-US" altLang="zh-CN" sz="2800" b="1" dirty="0" smtClean="0">
              <a:solidFill>
                <a:schemeClr val="bg1"/>
              </a:solidFill>
            </a:endParaRPr>
          </a:p>
          <a:p>
            <a:r>
              <a:rPr lang="en-US" altLang="zh-CN" sz="2800" b="1" dirty="0" smtClean="0">
                <a:solidFill>
                  <a:schemeClr val="bg1"/>
                </a:solidFill>
              </a:rPr>
              <a:t>2,220 context-dependent</a:t>
            </a:r>
            <a:endParaRPr lang="en-US" altLang="zh-CN" sz="2800" b="1" dirty="0">
              <a:solidFill>
                <a:schemeClr val="bg1"/>
              </a:solidFill>
            </a:endParaRPr>
          </a:p>
          <a:p>
            <a:r>
              <a:rPr lang="en-US" altLang="zh-CN" sz="2800" b="1" dirty="0">
                <a:solidFill>
                  <a:schemeClr val="bg1"/>
                </a:solidFill>
              </a:rPr>
              <a:t>states</a:t>
            </a:r>
          </a:p>
        </p:txBody>
      </p:sp>
      <p:sp>
        <p:nvSpPr>
          <p:cNvPr id="17" name="文本框 16"/>
          <p:cNvSpPr txBox="1"/>
          <p:nvPr/>
        </p:nvSpPr>
        <p:spPr>
          <a:xfrm>
            <a:off x="2180542" y="3717342"/>
            <a:ext cx="3572558" cy="523220"/>
          </a:xfrm>
          <a:prstGeom prst="rect">
            <a:avLst/>
          </a:prstGeom>
          <a:noFill/>
        </p:spPr>
        <p:txBody>
          <a:bodyPr wrap="square" rtlCol="0">
            <a:spAutoFit/>
          </a:bodyPr>
          <a:lstStyle/>
          <a:p>
            <a:r>
              <a:rPr lang="en-US" altLang="zh-CN" sz="2800" b="1" dirty="0">
                <a:solidFill>
                  <a:schemeClr val="bg1"/>
                </a:solidFill>
              </a:rPr>
              <a:t>DBN-DNN architecture</a:t>
            </a:r>
          </a:p>
        </p:txBody>
      </p:sp>
    </p:spTree>
    <p:extLst>
      <p:ext uri="{BB962C8B-B14F-4D97-AF65-F5344CB8AC3E}">
        <p14:creationId xmlns:p14="http://schemas.microsoft.com/office/powerpoint/2010/main" val="393921242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7" grpId="0" animBg="1"/>
      <p:bldP spid="8" grpId="0" animBg="1"/>
      <p:bldP spid="9" grpId="0" animBg="1"/>
      <p:bldP spid="11" grpId="0" animBg="1"/>
      <p:bldP spid="12" grpId="0" animBg="1"/>
      <p:bldP spid="13" grpId="0"/>
      <p:bldP spid="14" grpId="0"/>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2</a:t>
            </a:r>
            <a:endParaRPr lang="zh-CN" altLang="en-US" sz="19900" b="1" dirty="0">
              <a:solidFill>
                <a:schemeClr val="bg1"/>
              </a:solidFill>
            </a:endParaRPr>
          </a:p>
        </p:txBody>
      </p:sp>
      <p:sp>
        <p:nvSpPr>
          <p:cNvPr id="3" name="文本框 2"/>
          <p:cNvSpPr txBox="1"/>
          <p:nvPr/>
        </p:nvSpPr>
        <p:spPr>
          <a:xfrm>
            <a:off x="5981700" y="2778865"/>
            <a:ext cx="4781550"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理解视角</a:t>
            </a:r>
          </a:p>
        </p:txBody>
      </p:sp>
    </p:spTree>
    <p:extLst>
      <p:ext uri="{BB962C8B-B14F-4D97-AF65-F5344CB8AC3E}">
        <p14:creationId xmlns:p14="http://schemas.microsoft.com/office/powerpoint/2010/main" val="154224089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3.5 ENGLISH BROADCAST </a:t>
            </a:r>
            <a:r>
              <a:rPr lang="en-US" altLang="zh-CN" sz="2800" b="1" dirty="0" smtClean="0">
                <a:solidFill>
                  <a:prstClr val="white"/>
                </a:solidFill>
              </a:rPr>
              <a:t>NEWS SPEECH </a:t>
            </a:r>
            <a:r>
              <a:rPr lang="en-US" altLang="zh-CN" sz="2800" b="1" dirty="0">
                <a:solidFill>
                  <a:prstClr val="white"/>
                </a:solidFill>
              </a:rPr>
              <a:t>RECOGNITION TASK</a:t>
            </a:r>
          </a:p>
        </p:txBody>
      </p:sp>
      <p:sp>
        <p:nvSpPr>
          <p:cNvPr id="18" name="矩形 17"/>
          <p:cNvSpPr/>
          <p:nvPr/>
        </p:nvSpPr>
        <p:spPr>
          <a:xfrm>
            <a:off x="962893" y="2393942"/>
            <a:ext cx="4963814" cy="1138186"/>
          </a:xfrm>
          <a:prstGeom prst="rect">
            <a:avLst/>
          </a:prstGeom>
          <a:solidFill>
            <a:srgbClr val="B02623"/>
          </a:solid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Step 01</a:t>
            </a:r>
            <a:endParaRPr kumimoji="0" lang="zh-CN" altLang="en-US" sz="32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9" name="矩形 18"/>
          <p:cNvSpPr/>
          <p:nvPr/>
        </p:nvSpPr>
        <p:spPr>
          <a:xfrm>
            <a:off x="962893" y="3704220"/>
            <a:ext cx="4963814" cy="2593558"/>
          </a:xfrm>
          <a:prstGeom prst="rect">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1" name="矩形 20"/>
          <p:cNvSpPr/>
          <p:nvPr/>
        </p:nvSpPr>
        <p:spPr>
          <a:xfrm>
            <a:off x="6336781" y="2415643"/>
            <a:ext cx="5198157" cy="1094784"/>
          </a:xfrm>
          <a:prstGeom prst="rect">
            <a:avLst/>
          </a:prstGeom>
          <a:solidFill>
            <a:srgbClr val="1FAA84"/>
          </a:solid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32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rPr>
              <a:t>Step 02</a:t>
            </a:r>
            <a:endParaRPr kumimoji="0" lang="zh-CN" altLang="en-US" sz="32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3" name="矩形 22"/>
          <p:cNvSpPr/>
          <p:nvPr/>
        </p:nvSpPr>
        <p:spPr>
          <a:xfrm>
            <a:off x="6343648" y="3699200"/>
            <a:ext cx="5191290" cy="2587410"/>
          </a:xfrm>
          <a:prstGeom prst="rect">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5" name="右箭头 24"/>
          <p:cNvSpPr/>
          <p:nvPr/>
        </p:nvSpPr>
        <p:spPr>
          <a:xfrm>
            <a:off x="4687927" y="2683266"/>
            <a:ext cx="1146730" cy="623272"/>
          </a:xfrm>
          <a:prstGeom prst="rightArrow">
            <a:avLst>
              <a:gd name="adj1" fmla="val 50000"/>
              <a:gd name="adj2" fmla="val 749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31" name="文本框 30"/>
          <p:cNvSpPr txBox="1"/>
          <p:nvPr/>
        </p:nvSpPr>
        <p:spPr>
          <a:xfrm>
            <a:off x="559991" y="1576576"/>
            <a:ext cx="13116443" cy="523220"/>
          </a:xfrm>
          <a:prstGeom prst="rect">
            <a:avLst/>
          </a:prstGeom>
          <a:noFill/>
        </p:spPr>
        <p:txBody>
          <a:bodyPr wrap="square" rtlCol="0">
            <a:spAutoFit/>
          </a:bodyPr>
          <a:lstStyle/>
          <a:p>
            <a:pPr lvl="0"/>
            <a:r>
              <a:rPr lang="en-US" altLang="zh-CN" sz="2800" b="1" dirty="0">
                <a:solidFill>
                  <a:prstClr val="white"/>
                </a:solidFill>
              </a:rPr>
              <a:t>Two phases of fine-tuning were performed.</a:t>
            </a:r>
          </a:p>
        </p:txBody>
      </p:sp>
      <p:sp>
        <p:nvSpPr>
          <p:cNvPr id="32" name="文本框 31"/>
          <p:cNvSpPr txBox="1"/>
          <p:nvPr/>
        </p:nvSpPr>
        <p:spPr>
          <a:xfrm>
            <a:off x="961798" y="4023409"/>
            <a:ext cx="4964909" cy="1938992"/>
          </a:xfrm>
          <a:prstGeom prst="rect">
            <a:avLst/>
          </a:prstGeom>
          <a:noFill/>
        </p:spPr>
        <p:txBody>
          <a:bodyPr wrap="square" rtlCol="0">
            <a:spAutoFit/>
          </a:bodyPr>
          <a:lstStyle/>
          <a:p>
            <a:pPr lvl="0"/>
            <a:r>
              <a:rPr lang="en-US" altLang="zh-CN" sz="2000" b="1" dirty="0">
                <a:solidFill>
                  <a:prstClr val="white"/>
                </a:solidFill>
              </a:rPr>
              <a:t>after each iteration through the whole training set, </a:t>
            </a:r>
            <a:r>
              <a:rPr lang="en-US" altLang="zh-CN" sz="2000" b="1" dirty="0">
                <a:solidFill>
                  <a:srgbClr val="00B0F0"/>
                </a:solidFill>
              </a:rPr>
              <a:t>loss </a:t>
            </a:r>
            <a:r>
              <a:rPr lang="en-US" altLang="zh-CN" sz="2000" b="1" dirty="0" smtClean="0">
                <a:solidFill>
                  <a:srgbClr val="00B0F0"/>
                </a:solidFill>
              </a:rPr>
              <a:t>is measured </a:t>
            </a:r>
            <a:r>
              <a:rPr lang="en-US" altLang="zh-CN" sz="2000" b="1" dirty="0">
                <a:solidFill>
                  <a:prstClr val="white"/>
                </a:solidFill>
              </a:rPr>
              <a:t>on a held-out set and the learning rate is </a:t>
            </a:r>
            <a:r>
              <a:rPr lang="en-US" altLang="zh-CN" sz="2000" b="1" dirty="0" smtClean="0">
                <a:solidFill>
                  <a:prstClr val="white"/>
                </a:solidFill>
              </a:rPr>
              <a:t>annealed by </a:t>
            </a:r>
            <a:r>
              <a:rPr lang="en-US" altLang="zh-CN" sz="2000" b="1" dirty="0">
                <a:solidFill>
                  <a:prstClr val="white"/>
                </a:solidFill>
              </a:rPr>
              <a:t>a factor of two if the held-out loss has </a:t>
            </a:r>
            <a:r>
              <a:rPr lang="en-US" altLang="zh-CN" sz="2000" b="1" dirty="0" smtClean="0">
                <a:solidFill>
                  <a:prstClr val="white"/>
                </a:solidFill>
              </a:rPr>
              <a:t>grown or </a:t>
            </a:r>
            <a:r>
              <a:rPr lang="en-US" altLang="zh-CN" sz="2000" b="1" dirty="0">
                <a:solidFill>
                  <a:prstClr val="white"/>
                </a:solidFill>
              </a:rPr>
              <a:t>improves by less than a </a:t>
            </a:r>
            <a:r>
              <a:rPr lang="en-US" altLang="zh-CN" sz="2000" b="1" dirty="0">
                <a:solidFill>
                  <a:srgbClr val="00B0F0"/>
                </a:solidFill>
              </a:rPr>
              <a:t>threshold of 0.01% </a:t>
            </a:r>
            <a:r>
              <a:rPr lang="en-US" altLang="zh-CN" sz="2000" b="1" dirty="0">
                <a:solidFill>
                  <a:prstClr val="white"/>
                </a:solidFill>
              </a:rPr>
              <a:t>from the </a:t>
            </a:r>
            <a:r>
              <a:rPr lang="en-US" altLang="zh-CN" sz="2000" b="1" dirty="0" smtClean="0">
                <a:solidFill>
                  <a:prstClr val="white"/>
                </a:solidFill>
              </a:rPr>
              <a:t>previous iteration</a:t>
            </a:r>
            <a:endParaRPr lang="en-US" altLang="zh-CN" sz="2000" b="1" dirty="0">
              <a:solidFill>
                <a:prstClr val="white"/>
              </a:solidFill>
            </a:endParaRPr>
          </a:p>
        </p:txBody>
      </p:sp>
      <p:sp>
        <p:nvSpPr>
          <p:cNvPr id="33" name="文本框 32"/>
          <p:cNvSpPr txBox="1"/>
          <p:nvPr/>
        </p:nvSpPr>
        <p:spPr>
          <a:xfrm>
            <a:off x="6453404" y="4023409"/>
            <a:ext cx="4964909" cy="1631216"/>
          </a:xfrm>
          <a:prstGeom prst="rect">
            <a:avLst/>
          </a:prstGeom>
          <a:noFill/>
        </p:spPr>
        <p:txBody>
          <a:bodyPr wrap="square" rtlCol="0">
            <a:spAutoFit/>
          </a:bodyPr>
          <a:lstStyle/>
          <a:p>
            <a:pPr lvl="0"/>
            <a:r>
              <a:rPr lang="en-US" altLang="zh-CN" sz="2000" b="1" dirty="0" smtClean="0">
                <a:solidFill>
                  <a:prstClr val="white"/>
                </a:solidFill>
              </a:rPr>
              <a:t>After weights are learned via cross entropy, these weights are </a:t>
            </a:r>
            <a:r>
              <a:rPr lang="en-US" altLang="zh-CN" sz="2000" b="1" dirty="0" smtClean="0">
                <a:solidFill>
                  <a:srgbClr val="FF0000"/>
                </a:solidFill>
              </a:rPr>
              <a:t>used as a starting point </a:t>
            </a:r>
            <a:r>
              <a:rPr lang="en-US" altLang="zh-CN" sz="2000" b="1" dirty="0" smtClean="0">
                <a:solidFill>
                  <a:prstClr val="white"/>
                </a:solidFill>
              </a:rPr>
              <a:t>for a second phase of fine-tuning using a </a:t>
            </a:r>
            <a:r>
              <a:rPr lang="en-US" altLang="zh-CN" sz="2000" b="1" dirty="0" smtClean="0">
                <a:solidFill>
                  <a:srgbClr val="FF0000"/>
                </a:solidFill>
              </a:rPr>
              <a:t>sequence criterion </a:t>
            </a:r>
            <a:r>
              <a:rPr lang="en-US" altLang="zh-CN" sz="2000" b="1" dirty="0" smtClean="0">
                <a:solidFill>
                  <a:prstClr val="white"/>
                </a:solidFill>
              </a:rPr>
              <a:t>that utilizes the MPE objective function.</a:t>
            </a:r>
            <a:endParaRPr lang="en-US" altLang="zh-CN" sz="2000" b="1" dirty="0">
              <a:solidFill>
                <a:prstClr val="white"/>
              </a:solidFill>
            </a:endParaRPr>
          </a:p>
        </p:txBody>
      </p:sp>
    </p:spTree>
    <p:extLst>
      <p:ext uri="{BB962C8B-B14F-4D97-AF65-F5344CB8AC3E}">
        <p14:creationId xmlns:p14="http://schemas.microsoft.com/office/powerpoint/2010/main" val="53483048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1" grpId="0"/>
      <p:bldP spid="32" grpId="0"/>
      <p:bldP spid="33"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a:solidFill>
                  <a:prstClr val="white"/>
                </a:solidFill>
              </a:rPr>
              <a:t>3.5 ENGLISH BROADCAST NEWS SPEECH RECOGNITION TASK</a:t>
            </a:r>
          </a:p>
        </p:txBody>
      </p:sp>
      <p:sp>
        <p:nvSpPr>
          <p:cNvPr id="16" name="文本框 15"/>
          <p:cNvSpPr txBox="1"/>
          <p:nvPr/>
        </p:nvSpPr>
        <p:spPr>
          <a:xfrm>
            <a:off x="1285875" y="3654824"/>
            <a:ext cx="5273187" cy="1200329"/>
          </a:xfrm>
          <a:prstGeom prst="rect">
            <a:avLst/>
          </a:prstGeom>
          <a:noFill/>
        </p:spPr>
        <p:txBody>
          <a:bodyPr wrap="square" rtlCol="0">
            <a:spAutoFit/>
          </a:bodyPr>
          <a:lstStyle/>
          <a:p>
            <a:r>
              <a:rPr lang="en-US" altLang="zh-CN" sz="2400" b="1" dirty="0">
                <a:solidFill>
                  <a:schemeClr val="bg1"/>
                </a:solidFill>
              </a:rPr>
              <a:t>A strong </a:t>
            </a:r>
            <a:r>
              <a:rPr lang="en-US" altLang="zh-CN" sz="2400" b="1" dirty="0" smtClean="0">
                <a:solidFill>
                  <a:schemeClr val="bg1"/>
                </a:solidFill>
              </a:rPr>
              <a:t>GMM-HMM </a:t>
            </a:r>
            <a:r>
              <a:rPr lang="en-US" altLang="zh-CN" sz="2400" b="1" dirty="0">
                <a:solidFill>
                  <a:schemeClr val="bg1"/>
                </a:solidFill>
              </a:rPr>
              <a:t>baseline system, which </a:t>
            </a:r>
            <a:r>
              <a:rPr lang="en-US" altLang="zh-CN" sz="2400" b="1" dirty="0" smtClean="0">
                <a:solidFill>
                  <a:schemeClr val="bg1"/>
                </a:solidFill>
              </a:rPr>
              <a:t>consisted of </a:t>
            </a:r>
            <a:r>
              <a:rPr lang="en-US" altLang="zh-CN" sz="2400" b="1" dirty="0">
                <a:solidFill>
                  <a:schemeClr val="bg1"/>
                </a:solidFill>
              </a:rPr>
              <a:t>2,220 context-dependent states and 50,000 Gaussians</a:t>
            </a:r>
          </a:p>
        </p:txBody>
      </p:sp>
      <p:sp>
        <p:nvSpPr>
          <p:cNvPr id="14" name="上箭头 13"/>
          <p:cNvSpPr>
            <a:spLocks noChangeAspect="1"/>
          </p:cNvSpPr>
          <p:nvPr/>
        </p:nvSpPr>
        <p:spPr>
          <a:xfrm>
            <a:off x="7418679" y="1955006"/>
            <a:ext cx="2705588" cy="3960000"/>
          </a:xfrm>
          <a:prstGeom prst="upArrow">
            <a:avLst>
              <a:gd name="adj1" fmla="val 50000"/>
              <a:gd name="adj2" fmla="val 56152"/>
            </a:avLst>
          </a:prstGeom>
          <a:solidFill>
            <a:srgbClr val="B026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15" name="上箭头 14"/>
          <p:cNvSpPr>
            <a:spLocks noChangeAspect="1"/>
          </p:cNvSpPr>
          <p:nvPr/>
        </p:nvSpPr>
        <p:spPr>
          <a:xfrm>
            <a:off x="6752804" y="2675006"/>
            <a:ext cx="2213663" cy="3240000"/>
          </a:xfrm>
          <a:prstGeom prst="upArrow">
            <a:avLst>
              <a:gd name="adj1" fmla="val 50000"/>
              <a:gd name="adj2" fmla="val 56152"/>
            </a:avLst>
          </a:prstGeom>
          <a:solidFill>
            <a:srgbClr val="1FAA8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27" name="文本框 26"/>
          <p:cNvSpPr txBox="1"/>
          <p:nvPr/>
        </p:nvSpPr>
        <p:spPr>
          <a:xfrm>
            <a:off x="8155780" y="6167934"/>
            <a:ext cx="810687" cy="461665"/>
          </a:xfrm>
          <a:prstGeom prst="rect">
            <a:avLst/>
          </a:prstGeom>
          <a:noFill/>
        </p:spPr>
        <p:txBody>
          <a:bodyPr wrap="square" rtlCol="0">
            <a:spAutoFit/>
          </a:bodyPr>
          <a:lstStyle/>
          <a:p>
            <a:r>
              <a:rPr lang="en-US" altLang="zh-CN" sz="2400" b="1" dirty="0">
                <a:solidFill>
                  <a:schemeClr val="bg1"/>
                </a:solidFill>
              </a:rPr>
              <a:t>WER</a:t>
            </a:r>
          </a:p>
        </p:txBody>
      </p:sp>
      <p:sp>
        <p:nvSpPr>
          <p:cNvPr id="28" name="文本框 27"/>
          <p:cNvSpPr txBox="1"/>
          <p:nvPr/>
        </p:nvSpPr>
        <p:spPr>
          <a:xfrm>
            <a:off x="7418679" y="3297528"/>
            <a:ext cx="1091889" cy="461665"/>
          </a:xfrm>
          <a:prstGeom prst="rect">
            <a:avLst/>
          </a:prstGeom>
          <a:noFill/>
        </p:spPr>
        <p:txBody>
          <a:bodyPr wrap="square" rtlCol="0">
            <a:spAutoFit/>
          </a:bodyPr>
          <a:lstStyle/>
          <a:p>
            <a:r>
              <a:rPr lang="en-US" altLang="zh-CN" sz="2400" b="1" dirty="0" smtClean="0">
                <a:solidFill>
                  <a:schemeClr val="bg1"/>
                </a:solidFill>
              </a:rPr>
              <a:t>17.5%</a:t>
            </a:r>
            <a:endParaRPr lang="en-US" altLang="zh-CN" sz="2400" b="1" dirty="0">
              <a:solidFill>
                <a:schemeClr val="bg1"/>
              </a:solidFill>
            </a:endParaRPr>
          </a:p>
        </p:txBody>
      </p:sp>
      <p:sp>
        <p:nvSpPr>
          <p:cNvPr id="29" name="文本框 28"/>
          <p:cNvSpPr txBox="1"/>
          <p:nvPr/>
        </p:nvSpPr>
        <p:spPr>
          <a:xfrm>
            <a:off x="8380304" y="2666754"/>
            <a:ext cx="1071219" cy="461665"/>
          </a:xfrm>
          <a:prstGeom prst="rect">
            <a:avLst/>
          </a:prstGeom>
          <a:noFill/>
        </p:spPr>
        <p:txBody>
          <a:bodyPr wrap="square" rtlCol="0">
            <a:spAutoFit/>
          </a:bodyPr>
          <a:lstStyle/>
          <a:p>
            <a:r>
              <a:rPr lang="en-US" altLang="zh-CN" sz="2400" b="1" dirty="0">
                <a:solidFill>
                  <a:schemeClr val="bg1"/>
                </a:solidFill>
              </a:rPr>
              <a:t>18.8%</a:t>
            </a:r>
          </a:p>
        </p:txBody>
      </p:sp>
      <p:sp>
        <p:nvSpPr>
          <p:cNvPr id="33" name="文本框 32"/>
          <p:cNvSpPr txBox="1"/>
          <p:nvPr/>
        </p:nvSpPr>
        <p:spPr>
          <a:xfrm>
            <a:off x="6933623" y="5206448"/>
            <a:ext cx="1881905" cy="461665"/>
          </a:xfrm>
          <a:prstGeom prst="rect">
            <a:avLst/>
          </a:prstGeom>
          <a:noFill/>
        </p:spPr>
        <p:txBody>
          <a:bodyPr wrap="square" rtlCol="0">
            <a:spAutoFit/>
          </a:bodyPr>
          <a:lstStyle/>
          <a:p>
            <a:r>
              <a:rPr lang="en-US" altLang="zh-CN" sz="2400" b="1" dirty="0">
                <a:solidFill>
                  <a:schemeClr val="bg1"/>
                </a:solidFill>
              </a:rPr>
              <a:t>DBN-DNN</a:t>
            </a:r>
          </a:p>
        </p:txBody>
      </p:sp>
      <p:sp>
        <p:nvSpPr>
          <p:cNvPr id="34" name="文本框 33"/>
          <p:cNvSpPr txBox="1"/>
          <p:nvPr/>
        </p:nvSpPr>
        <p:spPr>
          <a:xfrm>
            <a:off x="8561122" y="4615302"/>
            <a:ext cx="2657863" cy="830997"/>
          </a:xfrm>
          <a:prstGeom prst="rect">
            <a:avLst/>
          </a:prstGeom>
          <a:noFill/>
        </p:spPr>
        <p:txBody>
          <a:bodyPr wrap="square" rtlCol="0">
            <a:spAutoFit/>
          </a:bodyPr>
          <a:lstStyle/>
          <a:p>
            <a:r>
              <a:rPr lang="en-US" altLang="zh-CN" sz="2400" b="1" dirty="0" smtClean="0">
                <a:solidFill>
                  <a:schemeClr val="bg1"/>
                </a:solidFill>
              </a:rPr>
              <a:t>GMM-based</a:t>
            </a:r>
            <a:endParaRPr lang="en-US" altLang="zh-CN" sz="2400" b="1" dirty="0">
              <a:solidFill>
                <a:schemeClr val="bg1"/>
              </a:solidFill>
            </a:endParaRPr>
          </a:p>
          <a:p>
            <a:r>
              <a:rPr lang="en-US" altLang="zh-CN" sz="2400" b="1" dirty="0">
                <a:solidFill>
                  <a:schemeClr val="bg1"/>
                </a:solidFill>
              </a:rPr>
              <a:t>system</a:t>
            </a:r>
          </a:p>
        </p:txBody>
      </p:sp>
    </p:spTree>
    <p:extLst>
      <p:ext uri="{BB962C8B-B14F-4D97-AF65-F5344CB8AC3E}">
        <p14:creationId xmlns:p14="http://schemas.microsoft.com/office/powerpoint/2010/main" val="426854794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6" grpId="0"/>
      <p:bldP spid="14" grpId="0" animBg="1"/>
      <p:bldP spid="15" grpId="0" animBg="1"/>
      <p:bldP spid="27" grpId="0"/>
      <p:bldP spid="28" grpId="0"/>
      <p:bldP spid="29" grpId="0"/>
      <p:bldP spid="33" grpId="0"/>
      <p:bldP spid="34"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40089" y="438946"/>
            <a:ext cx="4092819" cy="523220"/>
          </a:xfrm>
          <a:prstGeom prst="rect">
            <a:avLst/>
          </a:prstGeom>
          <a:noFill/>
        </p:spPr>
        <p:txBody>
          <a:bodyPr wrap="square" rtlCol="0">
            <a:spAutoFit/>
          </a:bodyPr>
          <a:lstStyle/>
          <a:p>
            <a:pPr lvl="0"/>
            <a:r>
              <a:rPr lang="en-US" altLang="zh-CN" sz="28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Applied LVCSR tasks</a:t>
            </a:r>
          </a:p>
        </p:txBody>
      </p:sp>
      <p:sp>
        <p:nvSpPr>
          <p:cNvPr id="22" name="文本框 21"/>
          <p:cNvSpPr txBox="1"/>
          <p:nvPr/>
        </p:nvSpPr>
        <p:spPr>
          <a:xfrm>
            <a:off x="559992" y="1023610"/>
            <a:ext cx="13116443" cy="954107"/>
          </a:xfrm>
          <a:prstGeom prst="rect">
            <a:avLst/>
          </a:prstGeom>
          <a:noFill/>
        </p:spPr>
        <p:txBody>
          <a:bodyPr wrap="square" rtlCol="0">
            <a:spAutoFit/>
          </a:bodyPr>
          <a:lstStyle/>
          <a:p>
            <a:pPr lvl="0"/>
            <a:r>
              <a:rPr lang="en-US" altLang="zh-CN" sz="2800" b="1" dirty="0">
                <a:solidFill>
                  <a:prstClr val="white"/>
                </a:solidFill>
              </a:rPr>
              <a:t>3.6 SUMMARY OF THE MAIN RESULTS FOR</a:t>
            </a:r>
          </a:p>
          <a:p>
            <a:pPr lvl="0"/>
            <a:r>
              <a:rPr lang="en-US" altLang="zh-CN" sz="2800" b="1" dirty="0">
                <a:solidFill>
                  <a:prstClr val="white"/>
                </a:solidFill>
              </a:rPr>
              <a:t>DBN-DNN ACOUSTIC MODELS ON LVCSR TASKS</a:t>
            </a:r>
          </a:p>
        </p:txBody>
      </p:sp>
      <p:pic>
        <p:nvPicPr>
          <p:cNvPr id="2" name="图片 1"/>
          <p:cNvPicPr>
            <a:picLocks noChangeAspect="1"/>
          </p:cNvPicPr>
          <p:nvPr/>
        </p:nvPicPr>
        <p:blipFill>
          <a:blip r:embed="rId3"/>
          <a:stretch>
            <a:fillRect/>
          </a:stretch>
        </p:blipFill>
        <p:spPr>
          <a:xfrm>
            <a:off x="824383" y="2419524"/>
            <a:ext cx="10320454" cy="3809826"/>
          </a:xfrm>
          <a:prstGeom prst="rect">
            <a:avLst/>
          </a:prstGeom>
        </p:spPr>
      </p:pic>
    </p:spTree>
    <p:extLst>
      <p:ext uri="{BB962C8B-B14F-4D97-AF65-F5344CB8AC3E}">
        <p14:creationId xmlns:p14="http://schemas.microsoft.com/office/powerpoint/2010/main" val="213151434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4</a:t>
            </a:r>
            <a:endParaRPr lang="zh-CN" altLang="en-US" sz="19900" b="1" dirty="0">
              <a:solidFill>
                <a:schemeClr val="bg1"/>
              </a:solidFill>
            </a:endParaRPr>
          </a:p>
        </p:txBody>
      </p:sp>
      <p:sp>
        <p:nvSpPr>
          <p:cNvPr id="3" name="文本框 2"/>
          <p:cNvSpPr txBox="1"/>
          <p:nvPr/>
        </p:nvSpPr>
        <p:spPr>
          <a:xfrm>
            <a:off x="5981700" y="2778865"/>
            <a:ext cx="4781550" cy="1446550"/>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DBN-DNN optimization </a:t>
            </a:r>
          </a:p>
        </p:txBody>
      </p:sp>
    </p:spTree>
    <p:extLst>
      <p:ext uri="{BB962C8B-B14F-4D97-AF65-F5344CB8AC3E}">
        <p14:creationId xmlns:p14="http://schemas.microsoft.com/office/powerpoint/2010/main" val="92758990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04921" y="497468"/>
            <a:ext cx="4763234"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smtClean="0">
                <a:solidFill>
                  <a:prstClr val="white"/>
                </a:solidFill>
              </a:rPr>
              <a:t>4 DBN-DNN optimization </a:t>
            </a:r>
            <a:endParaRPr lang="en-US" altLang="zh-CN" sz="2800" b="1" dirty="0">
              <a:solidFill>
                <a:prstClr val="white"/>
              </a:solidFill>
            </a:endParaRPr>
          </a:p>
        </p:txBody>
      </p:sp>
      <p:sp>
        <p:nvSpPr>
          <p:cNvPr id="7" name="文本框 21"/>
          <p:cNvSpPr txBox="1"/>
          <p:nvPr/>
        </p:nvSpPr>
        <p:spPr>
          <a:xfrm>
            <a:off x="3817179" y="2074986"/>
            <a:ext cx="5485083" cy="981600"/>
          </a:xfrm>
          <a:prstGeom prst="rect">
            <a:avLst/>
          </a:prstGeom>
          <a:noFill/>
        </p:spPr>
        <p:txBody>
          <a:bodyPr wrap="square" rtlCol="0">
            <a:spAutoFit/>
          </a:bodyPr>
          <a:lstStyle/>
          <a:p>
            <a:pPr lvl="0"/>
            <a:r>
              <a:rPr lang="en-US" altLang="zh-CN" sz="2800" b="1" dirty="0" smtClean="0">
                <a:solidFill>
                  <a:prstClr val="white"/>
                </a:solidFill>
              </a:rPr>
              <a:t>4.1 	SPEEDING </a:t>
            </a:r>
            <a:r>
              <a:rPr lang="en-US" altLang="zh-CN" sz="2800" b="1" dirty="0">
                <a:solidFill>
                  <a:prstClr val="white"/>
                </a:solidFill>
              </a:rPr>
              <a:t>UP DNNs AT </a:t>
            </a:r>
            <a:endParaRPr lang="en-US" altLang="zh-CN" sz="2800" b="1" dirty="0" smtClean="0">
              <a:solidFill>
                <a:prstClr val="white"/>
              </a:solidFill>
            </a:endParaRPr>
          </a:p>
          <a:p>
            <a:pPr lvl="0"/>
            <a:r>
              <a:rPr lang="en-US" altLang="zh-CN" sz="2800" b="1" dirty="0" smtClean="0">
                <a:solidFill>
                  <a:prstClr val="white"/>
                </a:solidFill>
              </a:rPr>
              <a:t>	RECOGNITION </a:t>
            </a:r>
            <a:r>
              <a:rPr lang="en-US" altLang="zh-CN" sz="2800" b="1" dirty="0">
                <a:solidFill>
                  <a:prstClr val="white"/>
                </a:solidFill>
              </a:rPr>
              <a:t>TIME</a:t>
            </a:r>
          </a:p>
        </p:txBody>
      </p:sp>
      <p:sp>
        <p:nvSpPr>
          <p:cNvPr id="8" name="文本框 21"/>
          <p:cNvSpPr txBox="1"/>
          <p:nvPr/>
        </p:nvSpPr>
        <p:spPr>
          <a:xfrm>
            <a:off x="3817179" y="3281341"/>
            <a:ext cx="5485083" cy="981600"/>
          </a:xfrm>
          <a:prstGeom prst="rect">
            <a:avLst/>
          </a:prstGeom>
          <a:noFill/>
        </p:spPr>
        <p:txBody>
          <a:bodyPr wrap="square" rtlCol="0">
            <a:spAutoFit/>
          </a:bodyPr>
          <a:lstStyle/>
          <a:p>
            <a:pPr lvl="0"/>
            <a:r>
              <a:rPr lang="en-US" altLang="zh-CN" sz="2800" b="1" dirty="0" smtClean="0">
                <a:solidFill>
                  <a:prstClr val="white"/>
                </a:solidFill>
              </a:rPr>
              <a:t>4.2  </a:t>
            </a:r>
            <a:r>
              <a:rPr lang="en-US" altLang="zh-CN" sz="2800" b="1" dirty="0">
                <a:solidFill>
                  <a:prstClr val="white"/>
                </a:solidFill>
              </a:rPr>
              <a:t>ALTERNATIVE PRETRAINING </a:t>
            </a:r>
            <a:endParaRPr lang="en-US" altLang="zh-CN" sz="2800" b="1" dirty="0" smtClean="0">
              <a:solidFill>
                <a:prstClr val="white"/>
              </a:solidFill>
            </a:endParaRPr>
          </a:p>
          <a:p>
            <a:pPr lvl="0"/>
            <a:r>
              <a:rPr lang="en-US" altLang="zh-CN" sz="2800" b="1" dirty="0" smtClean="0">
                <a:solidFill>
                  <a:prstClr val="white"/>
                </a:solidFill>
              </a:rPr>
              <a:t>	METHODS </a:t>
            </a:r>
            <a:r>
              <a:rPr lang="en-US" altLang="zh-CN" sz="2800" b="1" dirty="0">
                <a:solidFill>
                  <a:prstClr val="white"/>
                </a:solidFill>
              </a:rPr>
              <a:t>FOR DNNs</a:t>
            </a:r>
          </a:p>
        </p:txBody>
      </p:sp>
      <p:sp>
        <p:nvSpPr>
          <p:cNvPr id="9" name="文本框 21"/>
          <p:cNvSpPr txBox="1"/>
          <p:nvPr/>
        </p:nvSpPr>
        <p:spPr>
          <a:xfrm>
            <a:off x="3817179" y="4504385"/>
            <a:ext cx="13116443" cy="954107"/>
          </a:xfrm>
          <a:prstGeom prst="rect">
            <a:avLst/>
          </a:prstGeom>
          <a:noFill/>
        </p:spPr>
        <p:txBody>
          <a:bodyPr wrap="square" rtlCol="0">
            <a:spAutoFit/>
          </a:bodyPr>
          <a:lstStyle/>
          <a:p>
            <a:pPr lvl="0"/>
            <a:r>
              <a:rPr lang="en-US" altLang="zh-CN" sz="2800" b="1" dirty="0" smtClean="0">
                <a:solidFill>
                  <a:prstClr val="white"/>
                </a:solidFill>
              </a:rPr>
              <a:t>4.3  ALTERNATIVE </a:t>
            </a:r>
            <a:r>
              <a:rPr lang="en-US" altLang="zh-CN" sz="2800" b="1" dirty="0">
                <a:solidFill>
                  <a:prstClr val="white"/>
                </a:solidFill>
              </a:rPr>
              <a:t>FINE-TUNING </a:t>
            </a:r>
          </a:p>
          <a:p>
            <a:pPr lvl="0"/>
            <a:r>
              <a:rPr lang="en-US" altLang="zh-CN" sz="2800" b="1" dirty="0" smtClean="0">
                <a:solidFill>
                  <a:prstClr val="white"/>
                </a:solidFill>
              </a:rPr>
              <a:t>	METHODS </a:t>
            </a:r>
            <a:r>
              <a:rPr lang="en-US" altLang="zh-CN" sz="2800" b="1" dirty="0">
                <a:solidFill>
                  <a:prstClr val="white"/>
                </a:solidFill>
              </a:rPr>
              <a:t>FOR DNNs</a:t>
            </a:r>
          </a:p>
        </p:txBody>
      </p:sp>
    </p:spTree>
    <p:extLst>
      <p:ext uri="{BB962C8B-B14F-4D97-AF65-F5344CB8AC3E}">
        <p14:creationId xmlns:p14="http://schemas.microsoft.com/office/powerpoint/2010/main" val="203275160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8" grpId="0"/>
      <p:bldP spid="9"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199958" y="500731"/>
            <a:ext cx="4974249"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559992" y="1023610"/>
            <a:ext cx="13116443" cy="523220"/>
          </a:xfrm>
          <a:prstGeom prst="rect">
            <a:avLst/>
          </a:prstGeom>
          <a:noFill/>
        </p:spPr>
        <p:txBody>
          <a:bodyPr wrap="square" rtlCol="0">
            <a:spAutoFit/>
          </a:bodyPr>
          <a:lstStyle/>
          <a:p>
            <a:pPr lvl="0"/>
            <a:r>
              <a:rPr lang="en-US" altLang="zh-CN" sz="2800" b="1" dirty="0" smtClean="0">
                <a:solidFill>
                  <a:prstClr val="white"/>
                </a:solidFill>
              </a:rPr>
              <a:t>4.1 </a:t>
            </a:r>
            <a:r>
              <a:rPr lang="en-US" altLang="zh-CN" sz="2800" b="1" dirty="0">
                <a:solidFill>
                  <a:prstClr val="white"/>
                </a:solidFill>
              </a:rPr>
              <a:t>SPEEDING UP DNNs AT </a:t>
            </a:r>
            <a:r>
              <a:rPr lang="en-US" altLang="zh-CN" sz="2800" b="1" dirty="0" smtClean="0">
                <a:solidFill>
                  <a:prstClr val="white"/>
                </a:solidFill>
              </a:rPr>
              <a:t>RECOGNITION </a:t>
            </a:r>
            <a:r>
              <a:rPr lang="en-US" altLang="zh-CN" sz="2800" b="1" dirty="0">
                <a:solidFill>
                  <a:prstClr val="white"/>
                </a:solidFill>
              </a:rPr>
              <a:t>TIME</a:t>
            </a:r>
          </a:p>
        </p:txBody>
      </p:sp>
      <p:sp>
        <p:nvSpPr>
          <p:cNvPr id="7" name="文本框 21"/>
          <p:cNvSpPr txBox="1"/>
          <p:nvPr/>
        </p:nvSpPr>
        <p:spPr>
          <a:xfrm>
            <a:off x="2232219" y="1546830"/>
            <a:ext cx="8522867" cy="1200329"/>
          </a:xfrm>
          <a:prstGeom prst="rect">
            <a:avLst/>
          </a:prstGeom>
          <a:noFill/>
        </p:spPr>
        <p:txBody>
          <a:bodyPr wrap="square" rtlCol="0">
            <a:spAutoFit/>
          </a:bodyPr>
          <a:lstStyle/>
          <a:p>
            <a:pPr lvl="0"/>
            <a:r>
              <a:rPr lang="en-US" altLang="zh-CN" sz="2400" b="1" dirty="0">
                <a:solidFill>
                  <a:prstClr val="white"/>
                </a:solidFill>
              </a:rPr>
              <a:t>A DNN, however, uses virtually all its parameters at every frame to compute </a:t>
            </a:r>
            <a:r>
              <a:rPr lang="en-US" altLang="zh-CN" sz="2400" b="1" dirty="0">
                <a:solidFill>
                  <a:srgbClr val="FF0000"/>
                </a:solidFill>
              </a:rPr>
              <a:t>state likelihoods</a:t>
            </a:r>
            <a:r>
              <a:rPr lang="en-US" altLang="zh-CN" sz="2400" b="1" dirty="0">
                <a:solidFill>
                  <a:prstClr val="white"/>
                </a:solidFill>
              </a:rPr>
              <a:t>, making it potentially much slower than a GMM with </a:t>
            </a:r>
            <a:r>
              <a:rPr lang="en-US" altLang="zh-CN" sz="2400" b="1" dirty="0" smtClean="0">
                <a:solidFill>
                  <a:prstClr val="white"/>
                </a:solidFill>
              </a:rPr>
              <a:t>a comparable number of parameters</a:t>
            </a:r>
            <a:endParaRPr lang="en-US" altLang="zh-CN" sz="2400" b="1" dirty="0">
              <a:solidFill>
                <a:prstClr val="white"/>
              </a:solidFill>
            </a:endParaRPr>
          </a:p>
        </p:txBody>
      </p:sp>
      <p:sp>
        <p:nvSpPr>
          <p:cNvPr id="11" name="矩形 10"/>
          <p:cNvSpPr/>
          <p:nvPr/>
        </p:nvSpPr>
        <p:spPr>
          <a:xfrm rot="2700000">
            <a:off x="941452" y="3621445"/>
            <a:ext cx="1841857" cy="184185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13" name="矩形 12"/>
          <p:cNvSpPr/>
          <p:nvPr/>
        </p:nvSpPr>
        <p:spPr>
          <a:xfrm rot="2700000">
            <a:off x="10227703" y="3410542"/>
            <a:ext cx="822536" cy="821119"/>
          </a:xfrm>
          <a:prstGeom prst="rect">
            <a:avLst/>
          </a:prstGeom>
          <a:solidFill>
            <a:srgbClr val="42D2C4">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dirty="0">
              <a:solidFill>
                <a:prstClr val="white"/>
              </a:solidFill>
            </a:endParaRPr>
          </a:p>
        </p:txBody>
      </p:sp>
      <p:sp>
        <p:nvSpPr>
          <p:cNvPr id="15" name="TextBox 32"/>
          <p:cNvSpPr txBox="1">
            <a:spLocks noChangeArrowheads="1"/>
          </p:cNvSpPr>
          <p:nvPr/>
        </p:nvSpPr>
        <p:spPr bwMode="auto">
          <a:xfrm flipH="1">
            <a:off x="1089084" y="4034540"/>
            <a:ext cx="177882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quantizing </a:t>
            </a:r>
            <a:r>
              <a:rPr lang="en-US" altLang="zh-CN" sz="2000" b="1" dirty="0" smtClean="0">
                <a:solidFill>
                  <a:prstClr val="white"/>
                </a:solidFill>
                <a:latin typeface="Century Gothic" pitchFamily="34" charset="0"/>
              </a:rPr>
              <a:t>the weights </a:t>
            </a:r>
            <a:r>
              <a:rPr lang="en-US" altLang="zh-CN" sz="2000" b="1" dirty="0">
                <a:solidFill>
                  <a:srgbClr val="FF0000"/>
                </a:solidFill>
                <a:latin typeface="Century Gothic" pitchFamily="34" charset="0"/>
              </a:rPr>
              <a:t>down</a:t>
            </a:r>
            <a:r>
              <a:rPr lang="en-US" altLang="zh-CN" sz="2000" b="1" dirty="0">
                <a:solidFill>
                  <a:prstClr val="white"/>
                </a:solidFill>
                <a:latin typeface="Century Gothic" pitchFamily="34" charset="0"/>
              </a:rPr>
              <a:t> to 8 b</a:t>
            </a:r>
            <a:endParaRPr lang="zh-CN" altLang="en-US" sz="2000" b="1" dirty="0">
              <a:solidFill>
                <a:prstClr val="white"/>
              </a:solidFill>
              <a:latin typeface="Century Gothic" pitchFamily="34" charset="0"/>
            </a:endParaRPr>
          </a:p>
        </p:txBody>
      </p:sp>
      <p:sp>
        <p:nvSpPr>
          <p:cNvPr id="25" name="矩形 24"/>
          <p:cNvSpPr/>
          <p:nvPr/>
        </p:nvSpPr>
        <p:spPr>
          <a:xfrm rot="2700000">
            <a:off x="3546231" y="3621445"/>
            <a:ext cx="1841857" cy="184185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26" name="TextBox 32"/>
          <p:cNvSpPr txBox="1">
            <a:spLocks noChangeArrowheads="1"/>
          </p:cNvSpPr>
          <p:nvPr/>
        </p:nvSpPr>
        <p:spPr bwMode="auto">
          <a:xfrm flipH="1">
            <a:off x="3693863" y="3893395"/>
            <a:ext cx="207568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b="1" dirty="0" smtClean="0">
                <a:solidFill>
                  <a:prstClr val="white"/>
                </a:solidFill>
                <a:latin typeface="Century Gothic" pitchFamily="34" charset="0"/>
              </a:rPr>
              <a:t>Using the very </a:t>
            </a:r>
            <a:r>
              <a:rPr lang="en-US" altLang="zh-CN" b="1" dirty="0">
                <a:solidFill>
                  <a:prstClr val="white"/>
                </a:solidFill>
                <a:latin typeface="Century Gothic" pitchFamily="34" charset="0"/>
              </a:rPr>
              <a:t>fast </a:t>
            </a:r>
            <a:r>
              <a:rPr lang="en-US" altLang="zh-CN" b="1" dirty="0">
                <a:solidFill>
                  <a:srgbClr val="FF0000"/>
                </a:solidFill>
                <a:latin typeface="Century Gothic" pitchFamily="34" charset="0"/>
              </a:rPr>
              <a:t>SIMD primitives </a:t>
            </a:r>
            <a:r>
              <a:rPr lang="en-US" altLang="zh-CN" b="1" dirty="0">
                <a:solidFill>
                  <a:prstClr val="white"/>
                </a:solidFill>
                <a:latin typeface="Century Gothic" pitchFamily="34" charset="0"/>
              </a:rPr>
              <a:t>for</a:t>
            </a:r>
          </a:p>
          <a:p>
            <a:pPr eaLnBrk="1" fontAlgn="base" hangingPunct="1">
              <a:spcBef>
                <a:spcPct val="0"/>
              </a:spcBef>
              <a:spcAft>
                <a:spcPct val="0"/>
              </a:spcAft>
            </a:pPr>
            <a:r>
              <a:rPr lang="en-US" altLang="zh-CN" b="1" dirty="0">
                <a:solidFill>
                  <a:srgbClr val="FF0000"/>
                </a:solidFill>
                <a:latin typeface="Century Gothic" pitchFamily="34" charset="0"/>
              </a:rPr>
              <a:t>fixed-point </a:t>
            </a:r>
            <a:r>
              <a:rPr lang="en-US" altLang="zh-CN" b="1" dirty="0">
                <a:solidFill>
                  <a:prstClr val="white"/>
                </a:solidFill>
                <a:latin typeface="Century Gothic" pitchFamily="34" charset="0"/>
              </a:rPr>
              <a:t>computation</a:t>
            </a:r>
            <a:endParaRPr lang="zh-CN" altLang="en-US" b="1" dirty="0">
              <a:solidFill>
                <a:prstClr val="white"/>
              </a:solidFill>
              <a:latin typeface="Century Gothic" pitchFamily="34" charset="0"/>
            </a:endParaRPr>
          </a:p>
        </p:txBody>
      </p:sp>
      <p:sp>
        <p:nvSpPr>
          <p:cNvPr id="27" name="矩形 26"/>
          <p:cNvSpPr/>
          <p:nvPr/>
        </p:nvSpPr>
        <p:spPr>
          <a:xfrm rot="2700000">
            <a:off x="6197284" y="3621443"/>
            <a:ext cx="1841857" cy="184185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28" name="TextBox 32"/>
          <p:cNvSpPr txBox="1">
            <a:spLocks noChangeArrowheads="1"/>
          </p:cNvSpPr>
          <p:nvPr/>
        </p:nvSpPr>
        <p:spPr bwMode="auto">
          <a:xfrm flipH="1">
            <a:off x="6344916" y="3893393"/>
            <a:ext cx="207568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b="1" dirty="0">
                <a:solidFill>
                  <a:prstClr val="white"/>
                </a:solidFill>
                <a:latin typeface="Century Gothic" pitchFamily="34" charset="0"/>
              </a:rPr>
              <a:t>provided by a modern </a:t>
            </a:r>
            <a:r>
              <a:rPr lang="en-US" altLang="zh-CN" b="1" dirty="0">
                <a:solidFill>
                  <a:srgbClr val="FF0000"/>
                </a:solidFill>
                <a:latin typeface="Century Gothic" pitchFamily="34" charset="0"/>
              </a:rPr>
              <a:t>x86 central</a:t>
            </a:r>
          </a:p>
          <a:p>
            <a:pPr eaLnBrk="1" fontAlgn="base" hangingPunct="1">
              <a:spcBef>
                <a:spcPct val="0"/>
              </a:spcBef>
              <a:spcAft>
                <a:spcPct val="0"/>
              </a:spcAft>
            </a:pPr>
            <a:r>
              <a:rPr lang="en-US" altLang="zh-CN" b="1" dirty="0">
                <a:solidFill>
                  <a:srgbClr val="FF0000"/>
                </a:solidFill>
                <a:latin typeface="Century Gothic" pitchFamily="34" charset="0"/>
              </a:rPr>
              <a:t>processing unit</a:t>
            </a:r>
            <a:endParaRPr lang="zh-CN" altLang="en-US" b="1" dirty="0">
              <a:solidFill>
                <a:srgbClr val="FF0000"/>
              </a:solidFill>
              <a:latin typeface="Century Gothic" pitchFamily="34" charset="0"/>
            </a:endParaRPr>
          </a:p>
        </p:txBody>
      </p:sp>
      <p:sp>
        <p:nvSpPr>
          <p:cNvPr id="29" name="矩形 28"/>
          <p:cNvSpPr/>
          <p:nvPr/>
        </p:nvSpPr>
        <p:spPr>
          <a:xfrm rot="2700000">
            <a:off x="10227703" y="4853084"/>
            <a:ext cx="822536" cy="821119"/>
          </a:xfrm>
          <a:prstGeom prst="rect">
            <a:avLst/>
          </a:prstGeom>
          <a:solidFill>
            <a:srgbClr val="42D2C4">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30" name="右箭头 29"/>
          <p:cNvSpPr/>
          <p:nvPr/>
        </p:nvSpPr>
        <p:spPr>
          <a:xfrm>
            <a:off x="8737492" y="4297659"/>
            <a:ext cx="1320359" cy="391796"/>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33" name="TextBox 32"/>
          <p:cNvSpPr txBox="1">
            <a:spLocks noChangeArrowheads="1"/>
          </p:cNvSpPr>
          <p:nvPr/>
        </p:nvSpPr>
        <p:spPr bwMode="auto">
          <a:xfrm flipH="1">
            <a:off x="10327970" y="3636435"/>
            <a:ext cx="6220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b="1" dirty="0" smtClean="0">
                <a:solidFill>
                  <a:prstClr val="white"/>
                </a:solidFill>
                <a:latin typeface="Century Gothic" pitchFamily="34" charset="0"/>
              </a:rPr>
              <a:t>1.6s</a:t>
            </a:r>
            <a:endParaRPr lang="zh-CN" altLang="en-US" b="1" dirty="0">
              <a:solidFill>
                <a:prstClr val="white"/>
              </a:solidFill>
              <a:latin typeface="Century Gothic" pitchFamily="34" charset="0"/>
            </a:endParaRPr>
          </a:p>
        </p:txBody>
      </p:sp>
      <p:sp>
        <p:nvSpPr>
          <p:cNvPr id="34" name="TextBox 33"/>
          <p:cNvSpPr txBox="1">
            <a:spLocks noChangeArrowheads="1"/>
          </p:cNvSpPr>
          <p:nvPr/>
        </p:nvSpPr>
        <p:spPr bwMode="auto">
          <a:xfrm flipH="1">
            <a:off x="10228412" y="5093722"/>
            <a:ext cx="14431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b="1" dirty="0">
                <a:solidFill>
                  <a:prstClr val="white"/>
                </a:solidFill>
                <a:latin typeface="Century Gothic" pitchFamily="34" charset="0"/>
              </a:rPr>
              <a:t>210 </a:t>
            </a:r>
            <a:r>
              <a:rPr lang="en-US" altLang="zh-CN" b="1" dirty="0" err="1">
                <a:solidFill>
                  <a:prstClr val="white"/>
                </a:solidFill>
                <a:latin typeface="Century Gothic" pitchFamily="34" charset="0"/>
              </a:rPr>
              <a:t>ms</a:t>
            </a:r>
            <a:endParaRPr lang="zh-CN" altLang="en-US" b="1" dirty="0">
              <a:solidFill>
                <a:prstClr val="white"/>
              </a:solidFill>
              <a:latin typeface="Century Gothic" pitchFamily="34" charset="0"/>
            </a:endParaRPr>
          </a:p>
        </p:txBody>
      </p:sp>
      <p:sp>
        <p:nvSpPr>
          <p:cNvPr id="2" name="右弧形箭头 1"/>
          <p:cNvSpPr/>
          <p:nvPr/>
        </p:nvSpPr>
        <p:spPr>
          <a:xfrm>
            <a:off x="11220091" y="4034540"/>
            <a:ext cx="649524" cy="1059182"/>
          </a:xfrm>
          <a:prstGeom prst="curvedLef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Tree>
    <p:extLst>
      <p:ext uri="{BB962C8B-B14F-4D97-AF65-F5344CB8AC3E}">
        <p14:creationId xmlns:p14="http://schemas.microsoft.com/office/powerpoint/2010/main" val="24072149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500"/>
                                        <p:tgtEl>
                                          <p:spTgt spid="3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500"/>
                                        <p:tgtEl>
                                          <p:spTgt spid="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11" grpId="0" animBg="1"/>
      <p:bldP spid="13" grpId="0" animBg="1"/>
      <p:bldP spid="15" grpId="0"/>
      <p:bldP spid="25" grpId="0" animBg="1"/>
      <p:bldP spid="26" grpId="0"/>
      <p:bldP spid="27" grpId="0" animBg="1"/>
      <p:bldP spid="28" grpId="0"/>
      <p:bldP spid="29" grpId="0" animBg="1"/>
      <p:bldP spid="30" grpId="0" animBg="1"/>
      <p:bldP spid="33" grpId="0"/>
      <p:bldP spid="34" grpId="0"/>
      <p:bldP spid="2"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87242" y="475970"/>
            <a:ext cx="4728066"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559993" y="1072790"/>
            <a:ext cx="8408162" cy="523220"/>
          </a:xfrm>
          <a:prstGeom prst="rect">
            <a:avLst/>
          </a:prstGeom>
          <a:noFill/>
        </p:spPr>
        <p:txBody>
          <a:bodyPr wrap="square" rtlCol="0">
            <a:spAutoFit/>
          </a:bodyPr>
          <a:lstStyle/>
          <a:p>
            <a:pPr lvl="0"/>
            <a:r>
              <a:rPr lang="en-US" altLang="zh-CN" sz="2800" b="1" dirty="0" smtClean="0">
                <a:solidFill>
                  <a:prstClr val="white"/>
                </a:solidFill>
              </a:rPr>
              <a:t>4.2 </a:t>
            </a:r>
            <a:r>
              <a:rPr lang="en-US" altLang="zh-CN" sz="2800" b="1" dirty="0">
                <a:solidFill>
                  <a:prstClr val="white"/>
                </a:solidFill>
              </a:rPr>
              <a:t>ALTERNATIVE PRETRAINING METHODS FOR DNNs</a:t>
            </a:r>
          </a:p>
        </p:txBody>
      </p:sp>
      <p:sp>
        <p:nvSpPr>
          <p:cNvPr id="11" name="矩形 10"/>
          <p:cNvSpPr/>
          <p:nvPr/>
        </p:nvSpPr>
        <p:spPr>
          <a:xfrm rot="2700000">
            <a:off x="2195312" y="1967855"/>
            <a:ext cx="1841857" cy="184185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15" name="TextBox 32"/>
          <p:cNvSpPr txBox="1">
            <a:spLocks noChangeArrowheads="1"/>
          </p:cNvSpPr>
          <p:nvPr/>
        </p:nvSpPr>
        <p:spPr bwMode="auto">
          <a:xfrm flipH="1">
            <a:off x="2342944" y="2227064"/>
            <a:ext cx="177882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a </a:t>
            </a:r>
            <a:r>
              <a:rPr lang="en-US" altLang="zh-CN" sz="2000" b="1" dirty="0">
                <a:solidFill>
                  <a:srgbClr val="FF0000"/>
                </a:solidFill>
                <a:latin typeface="Century Gothic" pitchFamily="34" charset="0"/>
              </a:rPr>
              <a:t>shallow neural net </a:t>
            </a:r>
            <a:r>
              <a:rPr lang="en-US" altLang="zh-CN" sz="2000" b="1" dirty="0">
                <a:solidFill>
                  <a:prstClr val="white"/>
                </a:solidFill>
                <a:latin typeface="Century Gothic" pitchFamily="34" charset="0"/>
              </a:rPr>
              <a:t>with a </a:t>
            </a:r>
            <a:r>
              <a:rPr lang="en-US" altLang="zh-CN" sz="2000" b="1" dirty="0">
                <a:solidFill>
                  <a:srgbClr val="FF0000"/>
                </a:solidFill>
                <a:latin typeface="Century Gothic" pitchFamily="34" charset="0"/>
              </a:rPr>
              <a:t>single hidden</a:t>
            </a:r>
            <a:r>
              <a:rPr lang="en-US" altLang="zh-CN" sz="2000" b="1" dirty="0">
                <a:solidFill>
                  <a:prstClr val="white"/>
                </a:solidFill>
                <a:latin typeface="Century Gothic" pitchFamily="34" charset="0"/>
              </a:rPr>
              <a:t> layer</a:t>
            </a:r>
            <a:endParaRPr lang="zh-CN" altLang="en-US" sz="2000" b="1" dirty="0">
              <a:solidFill>
                <a:prstClr val="white"/>
              </a:solidFill>
              <a:latin typeface="Century Gothic" pitchFamily="34" charset="0"/>
            </a:endParaRPr>
          </a:p>
        </p:txBody>
      </p:sp>
      <p:sp>
        <p:nvSpPr>
          <p:cNvPr id="19" name="矩形 18"/>
          <p:cNvSpPr/>
          <p:nvPr/>
        </p:nvSpPr>
        <p:spPr>
          <a:xfrm rot="2700000">
            <a:off x="8047226" y="1970521"/>
            <a:ext cx="1841857" cy="1915129"/>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20" name="TextBox 32"/>
          <p:cNvSpPr txBox="1">
            <a:spLocks noChangeArrowheads="1"/>
          </p:cNvSpPr>
          <p:nvPr/>
        </p:nvSpPr>
        <p:spPr bwMode="auto">
          <a:xfrm flipH="1">
            <a:off x="8167584" y="2556171"/>
            <a:ext cx="184958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softmax output units</a:t>
            </a:r>
            <a:endParaRPr lang="zh-CN" altLang="en-US" sz="2000" b="1" dirty="0">
              <a:solidFill>
                <a:prstClr val="white"/>
              </a:solidFill>
              <a:latin typeface="Century Gothic" pitchFamily="34" charset="0"/>
            </a:endParaRPr>
          </a:p>
        </p:txBody>
      </p:sp>
      <p:sp>
        <p:nvSpPr>
          <p:cNvPr id="21" name="矩形 20"/>
          <p:cNvSpPr/>
          <p:nvPr/>
        </p:nvSpPr>
        <p:spPr>
          <a:xfrm rot="2700000">
            <a:off x="4545829" y="4585349"/>
            <a:ext cx="1031247" cy="1042614"/>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23" name="TextBox 32"/>
          <p:cNvSpPr txBox="1">
            <a:spLocks noChangeArrowheads="1"/>
          </p:cNvSpPr>
          <p:nvPr/>
        </p:nvSpPr>
        <p:spPr bwMode="auto">
          <a:xfrm flipH="1">
            <a:off x="4299906" y="4668208"/>
            <a:ext cx="177882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a second hidden layer</a:t>
            </a:r>
            <a:endParaRPr lang="zh-CN" altLang="en-US" sz="2000" b="1" dirty="0">
              <a:solidFill>
                <a:prstClr val="white"/>
              </a:solidFill>
              <a:latin typeface="Century Gothic" pitchFamily="34" charset="0"/>
            </a:endParaRPr>
          </a:p>
        </p:txBody>
      </p:sp>
      <p:sp>
        <p:nvSpPr>
          <p:cNvPr id="6" name="右箭头 5"/>
          <p:cNvSpPr/>
          <p:nvPr/>
        </p:nvSpPr>
        <p:spPr>
          <a:xfrm>
            <a:off x="5607214" y="2796200"/>
            <a:ext cx="844061" cy="263769"/>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4" name="右箭头 23"/>
          <p:cNvSpPr/>
          <p:nvPr/>
        </p:nvSpPr>
        <p:spPr>
          <a:xfrm rot="16200000">
            <a:off x="4653624" y="3672133"/>
            <a:ext cx="844061" cy="263769"/>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5" name="矩形 34"/>
          <p:cNvSpPr/>
          <p:nvPr/>
        </p:nvSpPr>
        <p:spPr>
          <a:xfrm rot="2700000">
            <a:off x="6207462" y="4585349"/>
            <a:ext cx="1031247" cy="1042614"/>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36" name="TextBox 32"/>
          <p:cNvSpPr txBox="1">
            <a:spLocks noChangeArrowheads="1"/>
          </p:cNvSpPr>
          <p:nvPr/>
        </p:nvSpPr>
        <p:spPr bwMode="auto">
          <a:xfrm flipH="1">
            <a:off x="5961539" y="4668208"/>
            <a:ext cx="177882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smtClean="0">
                <a:solidFill>
                  <a:prstClr val="white"/>
                </a:solidFill>
                <a:latin typeface="Century Gothic" pitchFamily="34" charset="0"/>
              </a:rPr>
              <a:t>A third hidden </a:t>
            </a:r>
            <a:r>
              <a:rPr lang="en-US" altLang="zh-CN" sz="2000" b="1" dirty="0">
                <a:solidFill>
                  <a:prstClr val="white"/>
                </a:solidFill>
                <a:latin typeface="Century Gothic" pitchFamily="34" charset="0"/>
              </a:rPr>
              <a:t>layer</a:t>
            </a:r>
            <a:endParaRPr lang="zh-CN" altLang="en-US" sz="2000" b="1" dirty="0">
              <a:solidFill>
                <a:prstClr val="white"/>
              </a:solidFill>
              <a:latin typeface="Century Gothic" pitchFamily="34" charset="0"/>
            </a:endParaRPr>
          </a:p>
        </p:txBody>
      </p:sp>
      <p:sp>
        <p:nvSpPr>
          <p:cNvPr id="37" name="右箭头 36"/>
          <p:cNvSpPr/>
          <p:nvPr/>
        </p:nvSpPr>
        <p:spPr>
          <a:xfrm rot="16200000">
            <a:off x="6315257" y="3672133"/>
            <a:ext cx="844061" cy="263769"/>
          </a:xfrm>
          <a:prstGeom prst="rightArrow">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8" name="TextBox 32"/>
          <p:cNvSpPr txBox="1">
            <a:spLocks noChangeArrowheads="1"/>
          </p:cNvSpPr>
          <p:nvPr/>
        </p:nvSpPr>
        <p:spPr bwMode="auto">
          <a:xfrm flipH="1">
            <a:off x="7935551" y="4894115"/>
            <a:ext cx="177882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smtClean="0">
                <a:solidFill>
                  <a:prstClr val="white"/>
                </a:solidFill>
                <a:latin typeface="Century Gothic" pitchFamily="34" charset="0"/>
              </a:rPr>
              <a:t>…….</a:t>
            </a:r>
            <a:endParaRPr lang="zh-CN" altLang="en-US" sz="2000" b="1" dirty="0">
              <a:solidFill>
                <a:prstClr val="white"/>
              </a:solidFill>
              <a:latin typeface="Century Gothic" pitchFamily="34" charset="0"/>
            </a:endParaRPr>
          </a:p>
        </p:txBody>
      </p:sp>
    </p:spTree>
    <p:extLst>
      <p:ext uri="{BB962C8B-B14F-4D97-AF65-F5344CB8AC3E}">
        <p14:creationId xmlns:p14="http://schemas.microsoft.com/office/powerpoint/2010/main" val="8860604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fade">
                                      <p:cBhvr>
                                        <p:cTn id="5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1" grpId="0" animBg="1"/>
      <p:bldP spid="15" grpId="0"/>
      <p:bldP spid="19" grpId="0" animBg="1"/>
      <p:bldP spid="20" grpId="0"/>
      <p:bldP spid="21" grpId="0" animBg="1"/>
      <p:bldP spid="23" grpId="0"/>
      <p:bldP spid="6" grpId="0" animBg="1"/>
      <p:bldP spid="24" grpId="0" animBg="1"/>
      <p:bldP spid="35" grpId="0" animBg="1"/>
      <p:bldP spid="36" grpId="0"/>
      <p:bldP spid="37" grpId="0" animBg="1"/>
      <p:bldP spid="38"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51081" y="531167"/>
            <a:ext cx="4092819"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559993" y="1072790"/>
            <a:ext cx="8408162" cy="523220"/>
          </a:xfrm>
          <a:prstGeom prst="rect">
            <a:avLst/>
          </a:prstGeom>
          <a:noFill/>
        </p:spPr>
        <p:txBody>
          <a:bodyPr wrap="square" rtlCol="0">
            <a:spAutoFit/>
          </a:bodyPr>
          <a:lstStyle/>
          <a:p>
            <a:pPr lvl="0"/>
            <a:r>
              <a:rPr lang="en-US" altLang="zh-CN" sz="2800" b="1" dirty="0" smtClean="0">
                <a:solidFill>
                  <a:prstClr val="white"/>
                </a:solidFill>
              </a:rPr>
              <a:t>4.2 </a:t>
            </a:r>
            <a:r>
              <a:rPr lang="en-US" altLang="zh-CN" sz="2800" b="1" dirty="0">
                <a:solidFill>
                  <a:prstClr val="white"/>
                </a:solidFill>
              </a:rPr>
              <a:t>ALTERNATIVE PRETRAINING METHODS FOR DNNs</a:t>
            </a:r>
          </a:p>
        </p:txBody>
      </p:sp>
      <p:sp>
        <p:nvSpPr>
          <p:cNvPr id="15" name="TextBox 32"/>
          <p:cNvSpPr txBox="1">
            <a:spLocks noChangeArrowheads="1"/>
          </p:cNvSpPr>
          <p:nvPr/>
        </p:nvSpPr>
        <p:spPr bwMode="auto">
          <a:xfrm flipH="1">
            <a:off x="2287619" y="3088709"/>
            <a:ext cx="8599456"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This type of discriminative pretraining </a:t>
            </a:r>
            <a:r>
              <a:rPr lang="en-US" altLang="zh-CN" sz="2000" b="1" dirty="0">
                <a:solidFill>
                  <a:srgbClr val="FF0000"/>
                </a:solidFill>
                <a:latin typeface="Century Gothic" pitchFamily="34" charset="0"/>
              </a:rPr>
              <a:t>works well </a:t>
            </a:r>
            <a:r>
              <a:rPr lang="en-US" altLang="zh-CN" sz="2000" b="1" dirty="0">
                <a:solidFill>
                  <a:prstClr val="white"/>
                </a:solidFill>
                <a:latin typeface="Century Gothic" pitchFamily="34" charset="0"/>
              </a:rPr>
              <a:t>in practice,</a:t>
            </a:r>
          </a:p>
          <a:p>
            <a:pPr eaLnBrk="1" fontAlgn="base" hangingPunct="1">
              <a:spcBef>
                <a:spcPct val="0"/>
              </a:spcBef>
              <a:spcAft>
                <a:spcPct val="0"/>
              </a:spcAft>
            </a:pPr>
            <a:r>
              <a:rPr lang="en-US" altLang="zh-CN" sz="2000" b="1" dirty="0">
                <a:solidFill>
                  <a:prstClr val="white"/>
                </a:solidFill>
                <a:latin typeface="Century Gothic" pitchFamily="34" charset="0"/>
              </a:rPr>
              <a:t>approaching the accuracy achieved by generative DBN pretraining</a:t>
            </a:r>
          </a:p>
          <a:p>
            <a:pPr eaLnBrk="1" fontAlgn="base" hangingPunct="1">
              <a:spcBef>
                <a:spcPct val="0"/>
              </a:spcBef>
              <a:spcAft>
                <a:spcPct val="0"/>
              </a:spcAft>
            </a:pPr>
            <a:r>
              <a:rPr lang="en-US" altLang="zh-CN" sz="2000" b="1" dirty="0">
                <a:solidFill>
                  <a:prstClr val="white"/>
                </a:solidFill>
                <a:latin typeface="Century Gothic" pitchFamily="34" charset="0"/>
              </a:rPr>
              <a:t>and further improvement can be achieved by stopping</a:t>
            </a:r>
          </a:p>
          <a:p>
            <a:pPr eaLnBrk="1" fontAlgn="base" hangingPunct="1">
              <a:spcBef>
                <a:spcPct val="0"/>
              </a:spcBef>
              <a:spcAft>
                <a:spcPct val="0"/>
              </a:spcAft>
            </a:pPr>
            <a:r>
              <a:rPr lang="en-US" altLang="zh-CN" sz="2000" b="1" dirty="0">
                <a:solidFill>
                  <a:prstClr val="white"/>
                </a:solidFill>
                <a:latin typeface="Century Gothic" pitchFamily="34" charset="0"/>
              </a:rPr>
              <a:t>the discriminative pretraining </a:t>
            </a:r>
            <a:r>
              <a:rPr lang="en-US" altLang="zh-CN" sz="2000" b="1" dirty="0">
                <a:solidFill>
                  <a:srgbClr val="FF0000"/>
                </a:solidFill>
                <a:latin typeface="Century Gothic" pitchFamily="34" charset="0"/>
              </a:rPr>
              <a:t>after a single epoch instead of</a:t>
            </a:r>
          </a:p>
          <a:p>
            <a:pPr eaLnBrk="1" fontAlgn="base" hangingPunct="1">
              <a:spcBef>
                <a:spcPct val="0"/>
              </a:spcBef>
              <a:spcAft>
                <a:spcPct val="0"/>
              </a:spcAft>
            </a:pPr>
            <a:r>
              <a:rPr lang="en-US" altLang="zh-CN" sz="2000" b="1" dirty="0">
                <a:solidFill>
                  <a:srgbClr val="FF0000"/>
                </a:solidFill>
                <a:latin typeface="Century Gothic" pitchFamily="34" charset="0"/>
              </a:rPr>
              <a:t>multiple epochs</a:t>
            </a:r>
            <a:endParaRPr lang="zh-CN" altLang="en-US" sz="2000" b="1" dirty="0">
              <a:solidFill>
                <a:srgbClr val="FF0000"/>
              </a:solidFill>
              <a:latin typeface="Century Gothic" pitchFamily="34" charset="0"/>
            </a:endParaRPr>
          </a:p>
        </p:txBody>
      </p:sp>
    </p:spTree>
    <p:extLst>
      <p:ext uri="{BB962C8B-B14F-4D97-AF65-F5344CB8AC3E}">
        <p14:creationId xmlns:p14="http://schemas.microsoft.com/office/powerpoint/2010/main" val="34651671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5"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51081" y="494509"/>
            <a:ext cx="4092819" cy="461665"/>
          </a:xfrm>
          <a:prstGeom prst="rect">
            <a:avLst/>
          </a:prstGeom>
          <a:noFill/>
        </p:spPr>
        <p:txBody>
          <a:bodyPr wrap="square" rtlCol="0">
            <a:spAutoFit/>
          </a:bodyPr>
          <a:lstStyle/>
          <a:p>
            <a:pPr lvl="0"/>
            <a:r>
              <a:rPr lang="en-US" altLang="zh-CN" sz="2400" b="1" dirty="0">
                <a:solidFill>
                  <a:prstClr val="white"/>
                </a:solidFill>
                <a:effectLst>
                  <a:glow rad="228600">
                    <a:srgbClr val="A5A5A5">
                      <a:satMod val="175000"/>
                      <a:alpha val="40000"/>
                    </a:srgbClr>
                  </a:glow>
                </a:effectLst>
                <a:latin typeface="微软雅黑" panose="020B0503020204020204" pitchFamily="34" charset="-122"/>
                <a:ea typeface="微软雅黑" panose="020B0503020204020204" pitchFamily="34" charset="-122"/>
              </a:rPr>
              <a:t>DBN-DNN optimization </a:t>
            </a:r>
          </a:p>
        </p:txBody>
      </p:sp>
      <p:sp>
        <p:nvSpPr>
          <p:cNvPr id="22" name="文本框 21"/>
          <p:cNvSpPr txBox="1"/>
          <p:nvPr/>
        </p:nvSpPr>
        <p:spPr>
          <a:xfrm>
            <a:off x="559993" y="1072790"/>
            <a:ext cx="8408162" cy="523220"/>
          </a:xfrm>
          <a:prstGeom prst="rect">
            <a:avLst/>
          </a:prstGeom>
          <a:noFill/>
        </p:spPr>
        <p:txBody>
          <a:bodyPr wrap="square" rtlCol="0">
            <a:spAutoFit/>
          </a:bodyPr>
          <a:lstStyle/>
          <a:p>
            <a:pPr lvl="0"/>
            <a:r>
              <a:rPr lang="en-US" altLang="zh-CN" sz="2800" b="1" dirty="0" smtClean="0">
                <a:solidFill>
                  <a:prstClr val="white"/>
                </a:solidFill>
              </a:rPr>
              <a:t>4.3 </a:t>
            </a:r>
            <a:r>
              <a:rPr lang="en-US" altLang="zh-CN" sz="2800" b="1" dirty="0">
                <a:solidFill>
                  <a:prstClr val="white"/>
                </a:solidFill>
              </a:rPr>
              <a:t>ALTERNATIVE </a:t>
            </a:r>
            <a:r>
              <a:rPr lang="en-US" altLang="zh-CN" sz="2800" b="1" dirty="0" smtClean="0">
                <a:solidFill>
                  <a:prstClr val="white"/>
                </a:solidFill>
              </a:rPr>
              <a:t>FINE-TUNING METHODS </a:t>
            </a:r>
            <a:r>
              <a:rPr lang="en-US" altLang="zh-CN" sz="2800" b="1" dirty="0">
                <a:solidFill>
                  <a:prstClr val="white"/>
                </a:solidFill>
              </a:rPr>
              <a:t>FOR DNNs</a:t>
            </a:r>
          </a:p>
        </p:txBody>
      </p:sp>
      <p:sp>
        <p:nvSpPr>
          <p:cNvPr id="15" name="TextBox 32"/>
          <p:cNvSpPr txBox="1">
            <a:spLocks noChangeArrowheads="1"/>
          </p:cNvSpPr>
          <p:nvPr/>
        </p:nvSpPr>
        <p:spPr bwMode="auto">
          <a:xfrm flipH="1">
            <a:off x="2201893" y="2297401"/>
            <a:ext cx="859945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Most DBN-DNN acoustic models are fine-tuned by applying</a:t>
            </a:r>
          </a:p>
          <a:p>
            <a:pPr eaLnBrk="1" fontAlgn="base" hangingPunct="1">
              <a:spcBef>
                <a:spcPct val="0"/>
              </a:spcBef>
              <a:spcAft>
                <a:spcPct val="0"/>
              </a:spcAft>
            </a:pPr>
            <a:r>
              <a:rPr lang="en-US" altLang="zh-CN" sz="2000" b="1" dirty="0">
                <a:solidFill>
                  <a:srgbClr val="FF0000"/>
                </a:solidFill>
                <a:latin typeface="Century Gothic" pitchFamily="34" charset="0"/>
              </a:rPr>
              <a:t>stochastic gradient descent </a:t>
            </a:r>
            <a:r>
              <a:rPr lang="en-US" altLang="zh-CN" sz="2000" b="1" dirty="0">
                <a:solidFill>
                  <a:prstClr val="white"/>
                </a:solidFill>
                <a:latin typeface="Century Gothic" pitchFamily="34" charset="0"/>
              </a:rPr>
              <a:t>with </a:t>
            </a:r>
            <a:r>
              <a:rPr lang="en-US" altLang="zh-CN" sz="2000" b="1" dirty="0">
                <a:solidFill>
                  <a:srgbClr val="FF0000"/>
                </a:solidFill>
                <a:latin typeface="Century Gothic" pitchFamily="34" charset="0"/>
              </a:rPr>
              <a:t>momentum</a:t>
            </a:r>
            <a:r>
              <a:rPr lang="en-US" altLang="zh-CN" sz="2000" b="1" dirty="0">
                <a:solidFill>
                  <a:prstClr val="white"/>
                </a:solidFill>
                <a:latin typeface="Century Gothic" pitchFamily="34" charset="0"/>
              </a:rPr>
              <a:t> to small </a:t>
            </a:r>
            <a:r>
              <a:rPr lang="en-US" altLang="zh-CN" sz="2000" b="1" dirty="0" err="1">
                <a:solidFill>
                  <a:prstClr val="white"/>
                </a:solidFill>
                <a:latin typeface="Century Gothic" pitchFamily="34" charset="0"/>
              </a:rPr>
              <a:t>minibatches</a:t>
            </a:r>
            <a:endParaRPr lang="en-US" altLang="zh-CN" sz="2000" b="1" dirty="0">
              <a:solidFill>
                <a:prstClr val="white"/>
              </a:solidFill>
              <a:latin typeface="Century Gothic" pitchFamily="34" charset="0"/>
            </a:endParaRPr>
          </a:p>
          <a:p>
            <a:pPr eaLnBrk="1" fontAlgn="base" hangingPunct="1">
              <a:spcBef>
                <a:spcPct val="0"/>
              </a:spcBef>
              <a:spcAft>
                <a:spcPct val="0"/>
              </a:spcAft>
            </a:pPr>
            <a:r>
              <a:rPr lang="en-US" altLang="zh-CN" sz="2000" b="1" dirty="0">
                <a:solidFill>
                  <a:prstClr val="white"/>
                </a:solidFill>
                <a:latin typeface="Century Gothic" pitchFamily="34" charset="0"/>
              </a:rPr>
              <a:t>of training cases.</a:t>
            </a:r>
            <a:endParaRPr lang="zh-CN" altLang="en-US" sz="2000" b="1" dirty="0">
              <a:solidFill>
                <a:srgbClr val="FF0000"/>
              </a:solidFill>
              <a:latin typeface="Century Gothic" pitchFamily="34" charset="0"/>
            </a:endParaRPr>
          </a:p>
        </p:txBody>
      </p:sp>
      <p:sp>
        <p:nvSpPr>
          <p:cNvPr id="7" name="TextBox 32"/>
          <p:cNvSpPr txBox="1">
            <a:spLocks noChangeArrowheads="1"/>
          </p:cNvSpPr>
          <p:nvPr/>
        </p:nvSpPr>
        <p:spPr bwMode="auto">
          <a:xfrm flipH="1">
            <a:off x="2201893" y="3660512"/>
            <a:ext cx="859945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smtClean="0">
                <a:solidFill>
                  <a:prstClr val="white"/>
                </a:solidFill>
                <a:latin typeface="Century Gothic" pitchFamily="34" charset="0"/>
              </a:rPr>
              <a:t>Nonlinear conjugate-gradient </a:t>
            </a:r>
            <a:r>
              <a:rPr lang="zh-CN" altLang="en-US" sz="2000" b="1" dirty="0">
                <a:solidFill>
                  <a:prstClr val="white"/>
                </a:solidFill>
                <a:latin typeface="微软雅黑" panose="020B0503020204020204" pitchFamily="34" charset="-122"/>
                <a:ea typeface="微软雅黑" panose="020B0503020204020204" pitchFamily="34" charset="-122"/>
              </a:rPr>
              <a:t>（非线性共轭梯度）</a:t>
            </a:r>
            <a:r>
              <a:rPr lang="en-US" altLang="zh-CN" sz="2000" b="1" dirty="0" smtClean="0">
                <a:solidFill>
                  <a:prstClr val="white"/>
                </a:solidFill>
                <a:latin typeface="Century Gothic" pitchFamily="34" charset="0"/>
              </a:rPr>
              <a:t>, LBFGS, </a:t>
            </a:r>
            <a:r>
              <a:rPr lang="en-US" altLang="zh-CN" sz="2000" b="1" dirty="0">
                <a:solidFill>
                  <a:prstClr val="white"/>
                </a:solidFill>
                <a:latin typeface="Century Gothic" pitchFamily="34" charset="0"/>
              </a:rPr>
              <a:t>and “</a:t>
            </a:r>
            <a:r>
              <a:rPr lang="en-US" altLang="zh-CN" sz="2000" b="1" dirty="0" smtClean="0">
                <a:solidFill>
                  <a:prstClr val="white"/>
                </a:solidFill>
                <a:latin typeface="Century Gothic" pitchFamily="34" charset="0"/>
              </a:rPr>
              <a:t>Hessian-free” methods</a:t>
            </a:r>
            <a:endParaRPr lang="zh-CN" altLang="en-US" sz="2000" b="1" dirty="0">
              <a:solidFill>
                <a:srgbClr val="FF0000"/>
              </a:solidFill>
              <a:latin typeface="Century Gothic" pitchFamily="34" charset="0"/>
            </a:endParaRPr>
          </a:p>
        </p:txBody>
      </p:sp>
      <p:sp>
        <p:nvSpPr>
          <p:cNvPr id="8" name="TextBox 32"/>
          <p:cNvSpPr txBox="1">
            <a:spLocks noChangeArrowheads="1"/>
          </p:cNvSpPr>
          <p:nvPr/>
        </p:nvSpPr>
        <p:spPr bwMode="auto">
          <a:xfrm flipH="1">
            <a:off x="2201893" y="4728541"/>
            <a:ext cx="8599456"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2000" b="1" dirty="0">
                <a:solidFill>
                  <a:prstClr val="white"/>
                </a:solidFill>
                <a:latin typeface="Century Gothic" pitchFamily="34" charset="0"/>
              </a:rPr>
              <a:t>However, the </a:t>
            </a:r>
            <a:r>
              <a:rPr lang="en-US" altLang="zh-CN" sz="2000" b="1" dirty="0" smtClean="0">
                <a:solidFill>
                  <a:prstClr val="white"/>
                </a:solidFill>
                <a:latin typeface="Century Gothic" pitchFamily="34" charset="0"/>
              </a:rPr>
              <a:t>fine-tuning of </a:t>
            </a:r>
            <a:r>
              <a:rPr lang="en-US" altLang="zh-CN" sz="2000" b="1" dirty="0">
                <a:solidFill>
                  <a:prstClr val="white"/>
                </a:solidFill>
                <a:latin typeface="Century Gothic" pitchFamily="34" charset="0"/>
              </a:rPr>
              <a:t>DNN acoustic models is typically stopped early </a:t>
            </a:r>
            <a:r>
              <a:rPr lang="en-US" altLang="zh-CN" sz="2000" b="1" dirty="0">
                <a:solidFill>
                  <a:srgbClr val="FF0000"/>
                </a:solidFill>
                <a:latin typeface="Century Gothic" pitchFamily="34" charset="0"/>
              </a:rPr>
              <a:t>to </a:t>
            </a:r>
            <a:r>
              <a:rPr lang="en-US" altLang="zh-CN" sz="2000" b="1" dirty="0" smtClean="0">
                <a:solidFill>
                  <a:srgbClr val="FF0000"/>
                </a:solidFill>
                <a:latin typeface="Century Gothic" pitchFamily="34" charset="0"/>
              </a:rPr>
              <a:t>prevent overfitting</a:t>
            </a:r>
            <a:r>
              <a:rPr lang="en-US" altLang="zh-CN" sz="2000" b="1" dirty="0">
                <a:solidFill>
                  <a:prstClr val="white"/>
                </a:solidFill>
                <a:latin typeface="Century Gothic" pitchFamily="34" charset="0"/>
              </a:rPr>
              <a:t>, and it is not clear that the more sophisticated </a:t>
            </a:r>
            <a:r>
              <a:rPr lang="en-US" altLang="zh-CN" sz="2000" b="1" dirty="0" smtClean="0">
                <a:solidFill>
                  <a:prstClr val="white"/>
                </a:solidFill>
                <a:latin typeface="Century Gothic" pitchFamily="34" charset="0"/>
              </a:rPr>
              <a:t>methods are </a:t>
            </a:r>
            <a:r>
              <a:rPr lang="en-US" altLang="zh-CN" sz="2000" b="1" dirty="0">
                <a:solidFill>
                  <a:srgbClr val="FF0000"/>
                </a:solidFill>
                <a:latin typeface="Century Gothic" pitchFamily="34" charset="0"/>
              </a:rPr>
              <a:t>worthwhile</a:t>
            </a:r>
            <a:r>
              <a:rPr lang="en-US" altLang="zh-CN" sz="2000" b="1" dirty="0">
                <a:solidFill>
                  <a:prstClr val="white"/>
                </a:solidFill>
                <a:latin typeface="Century Gothic" pitchFamily="34" charset="0"/>
              </a:rPr>
              <a:t> for such incomplete optimization.</a:t>
            </a:r>
            <a:endParaRPr lang="zh-CN" altLang="en-US" sz="2000" b="1" dirty="0">
              <a:solidFill>
                <a:srgbClr val="FF0000"/>
              </a:solidFill>
              <a:latin typeface="Century Gothic" pitchFamily="34" charset="0"/>
            </a:endParaRPr>
          </a:p>
        </p:txBody>
      </p:sp>
    </p:spTree>
    <p:extLst>
      <p:ext uri="{BB962C8B-B14F-4D97-AF65-F5344CB8AC3E}">
        <p14:creationId xmlns:p14="http://schemas.microsoft.com/office/powerpoint/2010/main" val="255911825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fade">
                                      <p:cBhvr>
                                        <p:cTn id="23"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5" grpId="0"/>
      <p:bldP spid="7" grpId="0"/>
      <p:bldP spid="8"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5</a:t>
            </a:r>
            <a:endParaRPr lang="zh-CN" altLang="en-US" sz="19900" b="1" dirty="0">
              <a:solidFill>
                <a:schemeClr val="bg1"/>
              </a:solidFill>
            </a:endParaRPr>
          </a:p>
        </p:txBody>
      </p:sp>
      <p:sp>
        <p:nvSpPr>
          <p:cNvPr id="3" name="文本框 2"/>
          <p:cNvSpPr txBox="1"/>
          <p:nvPr/>
        </p:nvSpPr>
        <p:spPr>
          <a:xfrm>
            <a:off x="5418992" y="1888442"/>
            <a:ext cx="4781550" cy="2123658"/>
          </a:xfrm>
          <a:prstGeom prst="rect">
            <a:avLst/>
          </a:prstGeom>
          <a:noFill/>
        </p:spPr>
        <p:txBody>
          <a:bodyPr wrap="square" rtlCol="0">
            <a:spAutoFit/>
          </a:bodyPr>
          <a:lstStyle/>
          <a:p>
            <a:r>
              <a:rPr lang="en-US" altLang="zh-CN"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SUMMARY AND FUTURE DIRECTIONS</a:t>
            </a:r>
          </a:p>
        </p:txBody>
      </p:sp>
    </p:spTree>
    <p:extLst>
      <p:ext uri="{BB962C8B-B14F-4D97-AF65-F5344CB8AC3E}">
        <p14:creationId xmlns:p14="http://schemas.microsoft.com/office/powerpoint/2010/main" val="41765846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自定义设计方案">
  <a:themeElements>
    <a:clrScheme name="自定义 43">
      <a:dk1>
        <a:sysClr val="windowText" lastClr="000000"/>
      </a:dk1>
      <a:lt1>
        <a:sysClr val="window" lastClr="FFFFFF"/>
      </a:lt1>
      <a:dk2>
        <a:srgbClr val="44546A"/>
      </a:dk2>
      <a:lt2>
        <a:srgbClr val="E7E6E6"/>
      </a:lt2>
      <a:accent1>
        <a:srgbClr val="00F2CA"/>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plus">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2511</TotalTime>
  <Words>12525</Words>
  <Application>Microsoft Office PowerPoint</Application>
  <PresentationFormat>宽屏</PresentationFormat>
  <Paragraphs>1057</Paragraphs>
  <Slides>106</Slides>
  <Notes>99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106</vt:i4>
      </vt:variant>
    </vt:vector>
  </HeadingPairs>
  <TitlesOfParts>
    <vt:vector size="115" baseType="lpstr">
      <vt:lpstr>宋体</vt:lpstr>
      <vt:lpstr>微软雅黑</vt:lpstr>
      <vt:lpstr>Arial</vt:lpstr>
      <vt:lpstr>Arial Black</vt:lpstr>
      <vt:lpstr>Calibri</vt:lpstr>
      <vt:lpstr>Cambria Math</vt:lpstr>
      <vt:lpstr>Century Gothic</vt:lpstr>
      <vt:lpstr>Segoe UI Light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Villa7</cp:lastModifiedBy>
  <cp:revision>258</cp:revision>
  <dcterms:created xsi:type="dcterms:W3CDTF">2015-07-31T08:15:03Z</dcterms:created>
  <dcterms:modified xsi:type="dcterms:W3CDTF">2016-12-10T10:42:12Z</dcterms:modified>
</cp:coreProperties>
</file>